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4"/>
    <p:sldMasterId id="2147483715" r:id="rId5"/>
    <p:sldMasterId id="2147483728" r:id="rId6"/>
    <p:sldMasterId id="2147483742" r:id="rId7"/>
    <p:sldMasterId id="2147483759" r:id="rId8"/>
  </p:sldMasterIdLst>
  <p:notesMasterIdLst>
    <p:notesMasterId r:id="rId26"/>
  </p:notesMasterIdLst>
  <p:sldIdLst>
    <p:sldId id="330" r:id="rId9"/>
    <p:sldId id="311" r:id="rId10"/>
    <p:sldId id="265" r:id="rId11"/>
    <p:sldId id="310" r:id="rId12"/>
    <p:sldId id="296" r:id="rId13"/>
    <p:sldId id="308" r:id="rId14"/>
    <p:sldId id="312" r:id="rId15"/>
    <p:sldId id="299" r:id="rId16"/>
    <p:sldId id="313" r:id="rId17"/>
    <p:sldId id="314" r:id="rId18"/>
    <p:sldId id="315" r:id="rId19"/>
    <p:sldId id="333" r:id="rId20"/>
    <p:sldId id="305" r:id="rId21"/>
    <p:sldId id="306" r:id="rId22"/>
    <p:sldId id="317" r:id="rId23"/>
    <p:sldId id="309" r:id="rId24"/>
    <p:sldId id="27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tchell, Siobhan /IE" initials="MS/" lastIdx="45" clrIdx="0">
    <p:extLst>
      <p:ext uri="{19B8F6BF-5375-455C-9EA6-DF929625EA0E}">
        <p15:presenceInfo xmlns:p15="http://schemas.microsoft.com/office/powerpoint/2012/main" userId="S::Siobhan.Mitchell@sanofi.com::7fabbde6-0a06-432b-9acd-75430769110e" providerId="AD"/>
      </p:ext>
    </p:extLst>
  </p:cmAuthor>
  <p:cmAuthor id="2" name="Loy, Megan /US" initials="LM/" lastIdx="8" clrIdx="1">
    <p:extLst>
      <p:ext uri="{19B8F6BF-5375-455C-9EA6-DF929625EA0E}">
        <p15:presenceInfo xmlns:p15="http://schemas.microsoft.com/office/powerpoint/2012/main" userId="S::Megan.Loy@sanofi.com::8b9ffd25-2e39-4472-9ce4-dbbd4f984e5e" providerId="AD"/>
      </p:ext>
    </p:extLst>
  </p:cmAuthor>
  <p:cmAuthor id="3" name="Lydia Jennings" initials="LJ" lastIdx="2" clrIdx="2">
    <p:extLst>
      <p:ext uri="{19B8F6BF-5375-455C-9EA6-DF929625EA0E}">
        <p15:presenceInfo xmlns:p15="http://schemas.microsoft.com/office/powerpoint/2012/main" userId="S::lydia.jennings@healthcare21.co.uk::05a5bdf4-d171-4eba-a4fd-843cc090d96a" providerId="AD"/>
      </p:ext>
    </p:extLst>
  </p:cmAuthor>
  <p:cmAuthor id="4" name="Macaraeg, Gregory /US" initials="MG/" lastIdx="14" clrIdx="3">
    <p:extLst>
      <p:ext uri="{19B8F6BF-5375-455C-9EA6-DF929625EA0E}">
        <p15:presenceInfo xmlns:p15="http://schemas.microsoft.com/office/powerpoint/2012/main" userId="S::Gregory.Macaraeg@sanofi.com::f1110e39-6d99-43cd-a72b-857430d6e28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161"/>
    <a:srgbClr val="FC840C"/>
    <a:srgbClr val="487BC6"/>
    <a:srgbClr val="EE843C"/>
    <a:srgbClr val="0C1DE8"/>
    <a:srgbClr val="99B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6CDCA8-E2EB-4649-BCD2-B3DAF9B7F43E}" v="9" dt="2020-09-21T15:28:50.3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868"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Master" Target="slideMasters/slideMaster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taing, Caroline /BE" userId="97c8e95e-b449-4cdc-9e0f-460a89552ce8" providerId="ADAL" clId="{C66CDCA8-E2EB-4649-BCD2-B3DAF9B7F43E}"/>
    <pc:docChg chg="custSel addSld delSld modSld modMainMaster">
      <pc:chgData name="Chataing, Caroline /BE" userId="97c8e95e-b449-4cdc-9e0f-460a89552ce8" providerId="ADAL" clId="{C66CDCA8-E2EB-4649-BCD2-B3DAF9B7F43E}" dt="2020-09-21T15:28:50.320" v="115"/>
      <pc:docMkLst>
        <pc:docMk/>
      </pc:docMkLst>
      <pc:sldChg chg="del">
        <pc:chgData name="Chataing, Caroline /BE" userId="97c8e95e-b449-4cdc-9e0f-460a89552ce8" providerId="ADAL" clId="{C66CDCA8-E2EB-4649-BCD2-B3DAF9B7F43E}" dt="2020-09-17T08:11:55.415" v="3" actId="2696"/>
        <pc:sldMkLst>
          <pc:docMk/>
          <pc:sldMk cId="258908514" sldId="257"/>
        </pc:sldMkLst>
      </pc:sldChg>
      <pc:sldChg chg="del">
        <pc:chgData name="Chataing, Caroline /BE" userId="97c8e95e-b449-4cdc-9e0f-460a89552ce8" providerId="ADAL" clId="{C66CDCA8-E2EB-4649-BCD2-B3DAF9B7F43E}" dt="2020-09-17T08:11:57.438" v="4" actId="2696"/>
        <pc:sldMkLst>
          <pc:docMk/>
          <pc:sldMk cId="4040813236" sldId="258"/>
        </pc:sldMkLst>
      </pc:sldChg>
      <pc:sldChg chg="del">
        <pc:chgData name="Chataing, Caroline /BE" userId="97c8e95e-b449-4cdc-9e0f-460a89552ce8" providerId="ADAL" clId="{C66CDCA8-E2EB-4649-BCD2-B3DAF9B7F43E}" dt="2020-09-17T08:11:36.218" v="0" actId="2696"/>
        <pc:sldMkLst>
          <pc:docMk/>
          <pc:sldMk cId="3785493362" sldId="259"/>
        </pc:sldMkLst>
      </pc:sldChg>
      <pc:sldChg chg="del">
        <pc:chgData name="Chataing, Caroline /BE" userId="97c8e95e-b449-4cdc-9e0f-460a89552ce8" providerId="ADAL" clId="{C66CDCA8-E2EB-4649-BCD2-B3DAF9B7F43E}" dt="2020-09-17T08:11:39.047" v="1" actId="2696"/>
        <pc:sldMkLst>
          <pc:docMk/>
          <pc:sldMk cId="1676372495" sldId="260"/>
        </pc:sldMkLst>
      </pc:sldChg>
      <pc:sldChg chg="del">
        <pc:chgData name="Chataing, Caroline /BE" userId="97c8e95e-b449-4cdc-9e0f-460a89552ce8" providerId="ADAL" clId="{C66CDCA8-E2EB-4649-BCD2-B3DAF9B7F43E}" dt="2020-09-17T08:11:40.580" v="2" actId="2696"/>
        <pc:sldMkLst>
          <pc:docMk/>
          <pc:sldMk cId="2008514242" sldId="261"/>
        </pc:sldMkLst>
      </pc:sldChg>
      <pc:sldChg chg="del">
        <pc:chgData name="Chataing, Caroline /BE" userId="97c8e95e-b449-4cdc-9e0f-460a89552ce8" providerId="ADAL" clId="{C66CDCA8-E2EB-4649-BCD2-B3DAF9B7F43E}" dt="2020-09-17T08:12:32.269" v="23" actId="2696"/>
        <pc:sldMkLst>
          <pc:docMk/>
          <pc:sldMk cId="723129961" sldId="263"/>
        </pc:sldMkLst>
      </pc:sldChg>
      <pc:sldChg chg="del">
        <pc:chgData name="Chataing, Caroline /BE" userId="97c8e95e-b449-4cdc-9e0f-460a89552ce8" providerId="ADAL" clId="{C66CDCA8-E2EB-4649-BCD2-B3DAF9B7F43E}" dt="2020-09-17T08:12:28.765" v="7" actId="2696"/>
        <pc:sldMkLst>
          <pc:docMk/>
          <pc:sldMk cId="3045579315" sldId="264"/>
        </pc:sldMkLst>
      </pc:sldChg>
      <pc:sldChg chg="del">
        <pc:chgData name="Chataing, Caroline /BE" userId="97c8e95e-b449-4cdc-9e0f-460a89552ce8" providerId="ADAL" clId="{C66CDCA8-E2EB-4649-BCD2-B3DAF9B7F43E}" dt="2020-09-17T08:12:32.139" v="22" actId="2696"/>
        <pc:sldMkLst>
          <pc:docMk/>
          <pc:sldMk cId="2320720680" sldId="266"/>
        </pc:sldMkLst>
      </pc:sldChg>
      <pc:sldChg chg="del">
        <pc:chgData name="Chataing, Caroline /BE" userId="97c8e95e-b449-4cdc-9e0f-460a89552ce8" providerId="ADAL" clId="{C66CDCA8-E2EB-4649-BCD2-B3DAF9B7F43E}" dt="2020-09-17T08:12:29.926" v="9" actId="2696"/>
        <pc:sldMkLst>
          <pc:docMk/>
          <pc:sldMk cId="336688683" sldId="267"/>
        </pc:sldMkLst>
      </pc:sldChg>
      <pc:sldChg chg="del">
        <pc:chgData name="Chataing, Caroline /BE" userId="97c8e95e-b449-4cdc-9e0f-460a89552ce8" providerId="ADAL" clId="{C66CDCA8-E2EB-4649-BCD2-B3DAF9B7F43E}" dt="2020-09-17T08:12:30.121" v="10" actId="2696"/>
        <pc:sldMkLst>
          <pc:docMk/>
          <pc:sldMk cId="486251188" sldId="268"/>
        </pc:sldMkLst>
      </pc:sldChg>
      <pc:sldChg chg="del">
        <pc:chgData name="Chataing, Caroline /BE" userId="97c8e95e-b449-4cdc-9e0f-460a89552ce8" providerId="ADAL" clId="{C66CDCA8-E2EB-4649-BCD2-B3DAF9B7F43E}" dt="2020-09-17T08:12:37.180" v="44" actId="2696"/>
        <pc:sldMkLst>
          <pc:docMk/>
          <pc:sldMk cId="1365689111" sldId="269"/>
        </pc:sldMkLst>
      </pc:sldChg>
      <pc:sldChg chg="del">
        <pc:chgData name="Chataing, Caroline /BE" userId="97c8e95e-b449-4cdc-9e0f-460a89552ce8" providerId="ADAL" clId="{C66CDCA8-E2EB-4649-BCD2-B3DAF9B7F43E}" dt="2020-09-17T08:12:32.619" v="25" actId="2696"/>
        <pc:sldMkLst>
          <pc:docMk/>
          <pc:sldMk cId="2572575803" sldId="270"/>
        </pc:sldMkLst>
      </pc:sldChg>
      <pc:sldChg chg="del">
        <pc:chgData name="Chataing, Caroline /BE" userId="97c8e95e-b449-4cdc-9e0f-460a89552ce8" providerId="ADAL" clId="{C66CDCA8-E2EB-4649-BCD2-B3DAF9B7F43E}" dt="2020-09-17T08:12:32.813" v="26" actId="2696"/>
        <pc:sldMkLst>
          <pc:docMk/>
          <pc:sldMk cId="1226230085" sldId="271"/>
        </pc:sldMkLst>
      </pc:sldChg>
      <pc:sldChg chg="del">
        <pc:chgData name="Chataing, Caroline /BE" userId="97c8e95e-b449-4cdc-9e0f-460a89552ce8" providerId="ADAL" clId="{C66CDCA8-E2EB-4649-BCD2-B3DAF9B7F43E}" dt="2020-09-17T08:12:37.913" v="45" actId="2696"/>
        <pc:sldMkLst>
          <pc:docMk/>
          <pc:sldMk cId="390706357" sldId="273"/>
        </pc:sldMkLst>
      </pc:sldChg>
      <pc:sldChg chg="del">
        <pc:chgData name="Chataing, Caroline /BE" userId="97c8e95e-b449-4cdc-9e0f-460a89552ce8" providerId="ADAL" clId="{C66CDCA8-E2EB-4649-BCD2-B3DAF9B7F43E}" dt="2020-09-17T08:12:39.747" v="46" actId="2696"/>
        <pc:sldMkLst>
          <pc:docMk/>
          <pc:sldMk cId="921284304" sldId="274"/>
        </pc:sldMkLst>
      </pc:sldChg>
      <pc:sldChg chg="del">
        <pc:chgData name="Chataing, Caroline /BE" userId="97c8e95e-b449-4cdc-9e0f-460a89552ce8" providerId="ADAL" clId="{C66CDCA8-E2EB-4649-BCD2-B3DAF9B7F43E}" dt="2020-09-17T08:12:32.447" v="24" actId="2696"/>
        <pc:sldMkLst>
          <pc:docMk/>
          <pc:sldMk cId="489144643" sldId="276"/>
        </pc:sldMkLst>
      </pc:sldChg>
      <pc:sldChg chg="del">
        <pc:chgData name="Chataing, Caroline /BE" userId="97c8e95e-b449-4cdc-9e0f-460a89552ce8" providerId="ADAL" clId="{C66CDCA8-E2EB-4649-BCD2-B3DAF9B7F43E}" dt="2020-09-17T08:12:33.242" v="28" actId="2696"/>
        <pc:sldMkLst>
          <pc:docMk/>
          <pc:sldMk cId="3586920624" sldId="277"/>
        </pc:sldMkLst>
      </pc:sldChg>
      <pc:sldChg chg="del">
        <pc:chgData name="Chataing, Caroline /BE" userId="97c8e95e-b449-4cdc-9e0f-460a89552ce8" providerId="ADAL" clId="{C66CDCA8-E2EB-4649-BCD2-B3DAF9B7F43E}" dt="2020-09-17T08:12:33.372" v="29" actId="2696"/>
        <pc:sldMkLst>
          <pc:docMk/>
          <pc:sldMk cId="2837062460" sldId="278"/>
        </pc:sldMkLst>
      </pc:sldChg>
      <pc:sldChg chg="del">
        <pc:chgData name="Chataing, Caroline /BE" userId="97c8e95e-b449-4cdc-9e0f-460a89552ce8" providerId="ADAL" clId="{C66CDCA8-E2EB-4649-BCD2-B3DAF9B7F43E}" dt="2020-09-17T08:12:33.502" v="30" actId="2696"/>
        <pc:sldMkLst>
          <pc:docMk/>
          <pc:sldMk cId="1669555627" sldId="279"/>
        </pc:sldMkLst>
      </pc:sldChg>
      <pc:sldChg chg="del">
        <pc:chgData name="Chataing, Caroline /BE" userId="97c8e95e-b449-4cdc-9e0f-460a89552ce8" providerId="ADAL" clId="{C66CDCA8-E2EB-4649-BCD2-B3DAF9B7F43E}" dt="2020-09-17T08:12:33.697" v="31" actId="2696"/>
        <pc:sldMkLst>
          <pc:docMk/>
          <pc:sldMk cId="356406751" sldId="280"/>
        </pc:sldMkLst>
      </pc:sldChg>
      <pc:sldChg chg="del">
        <pc:chgData name="Chataing, Caroline /BE" userId="97c8e95e-b449-4cdc-9e0f-460a89552ce8" providerId="ADAL" clId="{C66CDCA8-E2EB-4649-BCD2-B3DAF9B7F43E}" dt="2020-09-17T08:12:33.902" v="32" actId="2696"/>
        <pc:sldMkLst>
          <pc:docMk/>
          <pc:sldMk cId="2972944768" sldId="281"/>
        </pc:sldMkLst>
      </pc:sldChg>
      <pc:sldChg chg="del">
        <pc:chgData name="Chataing, Caroline /BE" userId="97c8e95e-b449-4cdc-9e0f-460a89552ce8" providerId="ADAL" clId="{C66CDCA8-E2EB-4649-BCD2-B3DAF9B7F43E}" dt="2020-09-17T08:12:34.145" v="33" actId="2696"/>
        <pc:sldMkLst>
          <pc:docMk/>
          <pc:sldMk cId="2749050491" sldId="282"/>
        </pc:sldMkLst>
      </pc:sldChg>
      <pc:sldChg chg="del">
        <pc:chgData name="Chataing, Caroline /BE" userId="97c8e95e-b449-4cdc-9e0f-460a89552ce8" providerId="ADAL" clId="{C66CDCA8-E2EB-4649-BCD2-B3DAF9B7F43E}" dt="2020-09-17T08:12:34.243" v="34" actId="2696"/>
        <pc:sldMkLst>
          <pc:docMk/>
          <pc:sldMk cId="603357069" sldId="283"/>
        </pc:sldMkLst>
      </pc:sldChg>
      <pc:sldChg chg="del">
        <pc:chgData name="Chataing, Caroline /BE" userId="97c8e95e-b449-4cdc-9e0f-460a89552ce8" providerId="ADAL" clId="{C66CDCA8-E2EB-4649-BCD2-B3DAF9B7F43E}" dt="2020-09-17T08:12:34.458" v="35" actId="2696"/>
        <pc:sldMkLst>
          <pc:docMk/>
          <pc:sldMk cId="1990203457" sldId="284"/>
        </pc:sldMkLst>
      </pc:sldChg>
      <pc:sldChg chg="del">
        <pc:chgData name="Chataing, Caroline /BE" userId="97c8e95e-b449-4cdc-9e0f-460a89552ce8" providerId="ADAL" clId="{C66CDCA8-E2EB-4649-BCD2-B3DAF9B7F43E}" dt="2020-09-17T08:12:34.619" v="36" actId="2696"/>
        <pc:sldMkLst>
          <pc:docMk/>
          <pc:sldMk cId="2336121677" sldId="285"/>
        </pc:sldMkLst>
      </pc:sldChg>
      <pc:sldChg chg="del">
        <pc:chgData name="Chataing, Caroline /BE" userId="97c8e95e-b449-4cdc-9e0f-460a89552ce8" providerId="ADAL" clId="{C66CDCA8-E2EB-4649-BCD2-B3DAF9B7F43E}" dt="2020-09-17T08:12:35.014" v="37" actId="2696"/>
        <pc:sldMkLst>
          <pc:docMk/>
          <pc:sldMk cId="1719280401" sldId="286"/>
        </pc:sldMkLst>
      </pc:sldChg>
      <pc:sldChg chg="del">
        <pc:chgData name="Chataing, Caroline /BE" userId="97c8e95e-b449-4cdc-9e0f-460a89552ce8" providerId="ADAL" clId="{C66CDCA8-E2EB-4649-BCD2-B3DAF9B7F43E}" dt="2020-09-17T08:12:35.416" v="39" actId="2696"/>
        <pc:sldMkLst>
          <pc:docMk/>
          <pc:sldMk cId="3938904408" sldId="288"/>
        </pc:sldMkLst>
      </pc:sldChg>
      <pc:sldChg chg="del">
        <pc:chgData name="Chataing, Caroline /BE" userId="97c8e95e-b449-4cdc-9e0f-460a89552ce8" providerId="ADAL" clId="{C66CDCA8-E2EB-4649-BCD2-B3DAF9B7F43E}" dt="2020-09-17T08:12:35.611" v="40" actId="2696"/>
        <pc:sldMkLst>
          <pc:docMk/>
          <pc:sldMk cId="1840799768" sldId="289"/>
        </pc:sldMkLst>
      </pc:sldChg>
      <pc:sldChg chg="del">
        <pc:chgData name="Chataing, Caroline /BE" userId="97c8e95e-b449-4cdc-9e0f-460a89552ce8" providerId="ADAL" clId="{C66CDCA8-E2EB-4649-BCD2-B3DAF9B7F43E}" dt="2020-09-17T08:12:35.807" v="41" actId="2696"/>
        <pc:sldMkLst>
          <pc:docMk/>
          <pc:sldMk cId="2285746235" sldId="290"/>
        </pc:sldMkLst>
      </pc:sldChg>
      <pc:sldChg chg="del">
        <pc:chgData name="Chataing, Caroline /BE" userId="97c8e95e-b449-4cdc-9e0f-460a89552ce8" providerId="ADAL" clId="{C66CDCA8-E2EB-4649-BCD2-B3DAF9B7F43E}" dt="2020-09-17T08:12:36.489" v="42" actId="2696"/>
        <pc:sldMkLst>
          <pc:docMk/>
          <pc:sldMk cId="1261060918" sldId="291"/>
        </pc:sldMkLst>
      </pc:sldChg>
      <pc:sldChg chg="del">
        <pc:chgData name="Chataing, Caroline /BE" userId="97c8e95e-b449-4cdc-9e0f-460a89552ce8" providerId="ADAL" clId="{C66CDCA8-E2EB-4649-BCD2-B3DAF9B7F43E}" dt="2020-09-17T08:12:36.646" v="43" actId="2696"/>
        <pc:sldMkLst>
          <pc:docMk/>
          <pc:sldMk cId="1098354541" sldId="292"/>
        </pc:sldMkLst>
      </pc:sldChg>
      <pc:sldChg chg="del">
        <pc:chgData name="Chataing, Caroline /BE" userId="97c8e95e-b449-4cdc-9e0f-460a89552ce8" providerId="ADAL" clId="{C66CDCA8-E2EB-4649-BCD2-B3DAF9B7F43E}" dt="2020-09-17T08:12:35.291" v="38" actId="2696"/>
        <pc:sldMkLst>
          <pc:docMk/>
          <pc:sldMk cId="2771848633" sldId="293"/>
        </pc:sldMkLst>
      </pc:sldChg>
      <pc:sldChg chg="add del">
        <pc:chgData name="Chataing, Caroline /BE" userId="97c8e95e-b449-4cdc-9e0f-460a89552ce8" providerId="ADAL" clId="{C66CDCA8-E2EB-4649-BCD2-B3DAF9B7F43E}" dt="2020-09-17T08:25:30.574" v="47"/>
        <pc:sldMkLst>
          <pc:docMk/>
          <pc:sldMk cId="1922892709" sldId="311"/>
        </pc:sldMkLst>
      </pc:sldChg>
      <pc:sldChg chg="del">
        <pc:chgData name="Chataing, Caroline /BE" userId="97c8e95e-b449-4cdc-9e0f-460a89552ce8" providerId="ADAL" clId="{C66CDCA8-E2EB-4649-BCD2-B3DAF9B7F43E}" dt="2020-09-17T08:12:29.765" v="8" actId="2696"/>
        <pc:sldMkLst>
          <pc:docMk/>
          <pc:sldMk cId="1973821971" sldId="318"/>
        </pc:sldMkLst>
      </pc:sldChg>
      <pc:sldChg chg="del">
        <pc:chgData name="Chataing, Caroline /BE" userId="97c8e95e-b449-4cdc-9e0f-460a89552ce8" providerId="ADAL" clId="{C66CDCA8-E2EB-4649-BCD2-B3DAF9B7F43E}" dt="2020-09-17T08:12:30.341" v="11" actId="2696"/>
        <pc:sldMkLst>
          <pc:docMk/>
          <pc:sldMk cId="503463896" sldId="319"/>
        </pc:sldMkLst>
      </pc:sldChg>
      <pc:sldChg chg="del">
        <pc:chgData name="Chataing, Caroline /BE" userId="97c8e95e-b449-4cdc-9e0f-460a89552ce8" providerId="ADAL" clId="{C66CDCA8-E2EB-4649-BCD2-B3DAF9B7F43E}" dt="2020-09-17T08:12:30.657" v="12" actId="2696"/>
        <pc:sldMkLst>
          <pc:docMk/>
          <pc:sldMk cId="641860963" sldId="320"/>
        </pc:sldMkLst>
      </pc:sldChg>
      <pc:sldChg chg="del">
        <pc:chgData name="Chataing, Caroline /BE" userId="97c8e95e-b449-4cdc-9e0f-460a89552ce8" providerId="ADAL" clId="{C66CDCA8-E2EB-4649-BCD2-B3DAF9B7F43E}" dt="2020-09-17T08:12:30.863" v="13" actId="2696"/>
        <pc:sldMkLst>
          <pc:docMk/>
          <pc:sldMk cId="1638802401" sldId="321"/>
        </pc:sldMkLst>
      </pc:sldChg>
      <pc:sldChg chg="del">
        <pc:chgData name="Chataing, Caroline /BE" userId="97c8e95e-b449-4cdc-9e0f-460a89552ce8" providerId="ADAL" clId="{C66CDCA8-E2EB-4649-BCD2-B3DAF9B7F43E}" dt="2020-09-17T08:12:31.049" v="14" actId="2696"/>
        <pc:sldMkLst>
          <pc:docMk/>
          <pc:sldMk cId="1134046947" sldId="322"/>
        </pc:sldMkLst>
      </pc:sldChg>
      <pc:sldChg chg="del">
        <pc:chgData name="Chataing, Caroline /BE" userId="97c8e95e-b449-4cdc-9e0f-460a89552ce8" providerId="ADAL" clId="{C66CDCA8-E2EB-4649-BCD2-B3DAF9B7F43E}" dt="2020-09-17T08:12:31.284" v="15" actId="2696"/>
        <pc:sldMkLst>
          <pc:docMk/>
          <pc:sldMk cId="4092465209" sldId="323"/>
        </pc:sldMkLst>
      </pc:sldChg>
      <pc:sldChg chg="del">
        <pc:chgData name="Chataing, Caroline /BE" userId="97c8e95e-b449-4cdc-9e0f-460a89552ce8" providerId="ADAL" clId="{C66CDCA8-E2EB-4649-BCD2-B3DAF9B7F43E}" dt="2020-09-17T08:12:31.542" v="16" actId="2696"/>
        <pc:sldMkLst>
          <pc:docMk/>
          <pc:sldMk cId="3466481525" sldId="324"/>
        </pc:sldMkLst>
      </pc:sldChg>
      <pc:sldChg chg="del">
        <pc:chgData name="Chataing, Caroline /BE" userId="97c8e95e-b449-4cdc-9e0f-460a89552ce8" providerId="ADAL" clId="{C66CDCA8-E2EB-4649-BCD2-B3DAF9B7F43E}" dt="2020-09-17T08:12:31.696" v="17" actId="2696"/>
        <pc:sldMkLst>
          <pc:docMk/>
          <pc:sldMk cId="3307479995" sldId="325"/>
        </pc:sldMkLst>
      </pc:sldChg>
      <pc:sldChg chg="del">
        <pc:chgData name="Chataing, Caroline /BE" userId="97c8e95e-b449-4cdc-9e0f-460a89552ce8" providerId="ADAL" clId="{C66CDCA8-E2EB-4649-BCD2-B3DAF9B7F43E}" dt="2020-09-17T08:12:31.870" v="18" actId="2696"/>
        <pc:sldMkLst>
          <pc:docMk/>
          <pc:sldMk cId="228401272" sldId="326"/>
        </pc:sldMkLst>
      </pc:sldChg>
      <pc:sldChg chg="del">
        <pc:chgData name="Chataing, Caroline /BE" userId="97c8e95e-b449-4cdc-9e0f-460a89552ce8" providerId="ADAL" clId="{C66CDCA8-E2EB-4649-BCD2-B3DAF9B7F43E}" dt="2020-09-17T08:12:31.954" v="19" actId="2696"/>
        <pc:sldMkLst>
          <pc:docMk/>
          <pc:sldMk cId="2865225070" sldId="327"/>
        </pc:sldMkLst>
      </pc:sldChg>
      <pc:sldChg chg="del">
        <pc:chgData name="Chataing, Caroline /BE" userId="97c8e95e-b449-4cdc-9e0f-460a89552ce8" providerId="ADAL" clId="{C66CDCA8-E2EB-4649-BCD2-B3DAF9B7F43E}" dt="2020-09-17T08:12:32.082" v="21" actId="2696"/>
        <pc:sldMkLst>
          <pc:docMk/>
          <pc:sldMk cId="2867334218" sldId="329"/>
        </pc:sldMkLst>
      </pc:sldChg>
      <pc:sldChg chg="del">
        <pc:chgData name="Chataing, Caroline /BE" userId="97c8e95e-b449-4cdc-9e0f-460a89552ce8" providerId="ADAL" clId="{C66CDCA8-E2EB-4649-BCD2-B3DAF9B7F43E}" dt="2020-09-17T08:11:58.506" v="5" actId="2696"/>
        <pc:sldMkLst>
          <pc:docMk/>
          <pc:sldMk cId="2125533665" sldId="331"/>
        </pc:sldMkLst>
      </pc:sldChg>
      <pc:sldChg chg="del">
        <pc:chgData name="Chataing, Caroline /BE" userId="97c8e95e-b449-4cdc-9e0f-460a89552ce8" providerId="ADAL" clId="{C66CDCA8-E2EB-4649-BCD2-B3DAF9B7F43E}" dt="2020-09-17T08:12:32.037" v="20" actId="2696"/>
        <pc:sldMkLst>
          <pc:docMk/>
          <pc:sldMk cId="3272592595" sldId="332"/>
        </pc:sldMkLst>
      </pc:sldChg>
      <pc:sldChg chg="del">
        <pc:chgData name="Chataing, Caroline /BE" userId="97c8e95e-b449-4cdc-9e0f-460a89552ce8" providerId="ADAL" clId="{C66CDCA8-E2EB-4649-BCD2-B3DAF9B7F43E}" dt="2020-09-17T08:12:33.023" v="27" actId="2696"/>
        <pc:sldMkLst>
          <pc:docMk/>
          <pc:sldMk cId="3860289439" sldId="334"/>
        </pc:sldMkLst>
      </pc:sldChg>
      <pc:sldMasterChg chg="addSp modSldLayout">
        <pc:chgData name="Chataing, Caroline /BE" userId="97c8e95e-b449-4cdc-9e0f-460a89552ce8" providerId="ADAL" clId="{C66CDCA8-E2EB-4649-BCD2-B3DAF9B7F43E}" dt="2020-09-21T15:28:50.320" v="115"/>
        <pc:sldMasterMkLst>
          <pc:docMk/>
          <pc:sldMasterMk cId="709515662" sldId="2147483688"/>
        </pc:sldMasterMkLst>
        <pc:spChg chg="add">
          <ac:chgData name="Chataing, Caroline /BE" userId="97c8e95e-b449-4cdc-9e0f-460a89552ce8" providerId="ADAL" clId="{C66CDCA8-E2EB-4649-BCD2-B3DAF9B7F43E}" dt="2020-09-21T15:28:50.320" v="115"/>
          <ac:spMkLst>
            <pc:docMk/>
            <pc:sldMasterMk cId="709515662" sldId="2147483688"/>
            <ac:spMk id="4" creationId="{2AE95025-3FDA-4ACD-B161-BE356AC78A60}"/>
          </ac:spMkLst>
        </pc:spChg>
        <pc:sldLayoutChg chg="delSp">
          <pc:chgData name="Chataing, Caroline /BE" userId="97c8e95e-b449-4cdc-9e0f-460a89552ce8" providerId="ADAL" clId="{C66CDCA8-E2EB-4649-BCD2-B3DAF9B7F43E}" dt="2020-09-21T15:28:47.112" v="114" actId="478"/>
          <pc:sldLayoutMkLst>
            <pc:docMk/>
            <pc:sldMasterMk cId="709515662" sldId="2147483688"/>
            <pc:sldLayoutMk cId="3214281978" sldId="2147483691"/>
          </pc:sldLayoutMkLst>
          <pc:spChg chg="del">
            <ac:chgData name="Chataing, Caroline /BE" userId="97c8e95e-b449-4cdc-9e0f-460a89552ce8" providerId="ADAL" clId="{C66CDCA8-E2EB-4649-BCD2-B3DAF9B7F43E}" dt="2020-09-21T15:28:47.112" v="114" actId="478"/>
            <ac:spMkLst>
              <pc:docMk/>
              <pc:sldMasterMk cId="709515662" sldId="2147483688"/>
              <pc:sldLayoutMk cId="3214281978" sldId="2147483691"/>
              <ac:spMk id="19" creationId="{08319298-5699-4212-BA93-9689BE6ABF97}"/>
            </ac:spMkLst>
          </pc:spChg>
        </pc:sldLayoutChg>
        <pc:sldLayoutChg chg="delSp">
          <pc:chgData name="Chataing, Caroline /BE" userId="97c8e95e-b449-4cdc-9e0f-460a89552ce8" providerId="ADAL" clId="{C66CDCA8-E2EB-4649-BCD2-B3DAF9B7F43E}" dt="2020-09-21T15:28:40.818" v="113" actId="478"/>
          <pc:sldLayoutMkLst>
            <pc:docMk/>
            <pc:sldMasterMk cId="709515662" sldId="2147483688"/>
            <pc:sldLayoutMk cId="3233753597" sldId="2147483692"/>
          </pc:sldLayoutMkLst>
          <pc:spChg chg="del">
            <ac:chgData name="Chataing, Caroline /BE" userId="97c8e95e-b449-4cdc-9e0f-460a89552ce8" providerId="ADAL" clId="{C66CDCA8-E2EB-4649-BCD2-B3DAF9B7F43E}" dt="2020-09-21T15:28:40.818" v="113" actId="478"/>
            <ac:spMkLst>
              <pc:docMk/>
              <pc:sldMasterMk cId="709515662" sldId="2147483688"/>
              <pc:sldLayoutMk cId="3233753597" sldId="2147483692"/>
              <ac:spMk id="4" creationId="{DB1A0DA7-964C-43C1-A05E-AA4960BF66B0}"/>
            </ac:spMkLst>
          </pc:spChg>
        </pc:sldLayoutChg>
        <pc:sldLayoutChg chg="delSp">
          <pc:chgData name="Chataing, Caroline /BE" userId="97c8e95e-b449-4cdc-9e0f-460a89552ce8" providerId="ADAL" clId="{C66CDCA8-E2EB-4649-BCD2-B3DAF9B7F43E}" dt="2020-09-21T15:28:36.871" v="112" actId="478"/>
          <pc:sldLayoutMkLst>
            <pc:docMk/>
            <pc:sldMasterMk cId="709515662" sldId="2147483688"/>
            <pc:sldLayoutMk cId="1951137686" sldId="2147483695"/>
          </pc:sldLayoutMkLst>
          <pc:spChg chg="del">
            <ac:chgData name="Chataing, Caroline /BE" userId="97c8e95e-b449-4cdc-9e0f-460a89552ce8" providerId="ADAL" clId="{C66CDCA8-E2EB-4649-BCD2-B3DAF9B7F43E}" dt="2020-09-21T15:28:36.871" v="112" actId="478"/>
            <ac:spMkLst>
              <pc:docMk/>
              <pc:sldMasterMk cId="709515662" sldId="2147483688"/>
              <pc:sldLayoutMk cId="1951137686" sldId="2147483695"/>
              <ac:spMk id="7" creationId="{921F0A5E-92B4-4FC6-AF38-72DB06C1EA19}"/>
            </ac:spMkLst>
          </pc:spChg>
        </pc:sldLayoutChg>
      </pc:sldMasterChg>
      <pc:sldMasterChg chg="addSp modSp modSldLayout">
        <pc:chgData name="Chataing, Caroline /BE" userId="97c8e95e-b449-4cdc-9e0f-460a89552ce8" providerId="ADAL" clId="{C66CDCA8-E2EB-4649-BCD2-B3DAF9B7F43E}" dt="2020-09-21T15:28:28.016" v="111" actId="1036"/>
        <pc:sldMasterMkLst>
          <pc:docMk/>
          <pc:sldMasterMk cId="2471092858" sldId="2147483715"/>
        </pc:sldMasterMkLst>
        <pc:spChg chg="add mod">
          <ac:chgData name="Chataing, Caroline /BE" userId="97c8e95e-b449-4cdc-9e0f-460a89552ce8" providerId="ADAL" clId="{C66CDCA8-E2EB-4649-BCD2-B3DAF9B7F43E}" dt="2020-09-21T15:28:28.016" v="111" actId="1036"/>
          <ac:spMkLst>
            <pc:docMk/>
            <pc:sldMasterMk cId="2471092858" sldId="2147483715"/>
            <ac:spMk id="4" creationId="{061C83AB-6406-46B9-889F-4C54CA163158}"/>
          </ac:spMkLst>
        </pc:spChg>
        <pc:sldLayoutChg chg="delSp">
          <pc:chgData name="Chataing, Caroline /BE" userId="97c8e95e-b449-4cdc-9e0f-460a89552ce8" providerId="ADAL" clId="{C66CDCA8-E2EB-4649-BCD2-B3DAF9B7F43E}" dt="2020-09-21T15:28:22.840" v="106" actId="478"/>
          <pc:sldLayoutMkLst>
            <pc:docMk/>
            <pc:sldMasterMk cId="2471092858" sldId="2147483715"/>
            <pc:sldLayoutMk cId="1421074866" sldId="2147483718"/>
          </pc:sldLayoutMkLst>
          <pc:spChg chg="del">
            <ac:chgData name="Chataing, Caroline /BE" userId="97c8e95e-b449-4cdc-9e0f-460a89552ce8" providerId="ADAL" clId="{C66CDCA8-E2EB-4649-BCD2-B3DAF9B7F43E}" dt="2020-09-21T15:28:22.840" v="106" actId="478"/>
            <ac:spMkLst>
              <pc:docMk/>
              <pc:sldMasterMk cId="2471092858" sldId="2147483715"/>
              <pc:sldLayoutMk cId="1421074866" sldId="2147483718"/>
              <ac:spMk id="19" creationId="{08319298-5699-4212-BA93-9689BE6ABF97}"/>
            </ac:spMkLst>
          </pc:spChg>
        </pc:sldLayoutChg>
        <pc:sldLayoutChg chg="delSp">
          <pc:chgData name="Chataing, Caroline /BE" userId="97c8e95e-b449-4cdc-9e0f-460a89552ce8" providerId="ADAL" clId="{C66CDCA8-E2EB-4649-BCD2-B3DAF9B7F43E}" dt="2020-09-21T15:28:18.218" v="105" actId="478"/>
          <pc:sldLayoutMkLst>
            <pc:docMk/>
            <pc:sldMasterMk cId="2471092858" sldId="2147483715"/>
            <pc:sldLayoutMk cId="1036942969" sldId="2147483719"/>
          </pc:sldLayoutMkLst>
          <pc:spChg chg="del">
            <ac:chgData name="Chataing, Caroline /BE" userId="97c8e95e-b449-4cdc-9e0f-460a89552ce8" providerId="ADAL" clId="{C66CDCA8-E2EB-4649-BCD2-B3DAF9B7F43E}" dt="2020-09-21T15:28:18.218" v="105" actId="478"/>
            <ac:spMkLst>
              <pc:docMk/>
              <pc:sldMasterMk cId="2471092858" sldId="2147483715"/>
              <pc:sldLayoutMk cId="1036942969" sldId="2147483719"/>
              <ac:spMk id="4" creationId="{DB1A0DA7-964C-43C1-A05E-AA4960BF66B0}"/>
            </ac:spMkLst>
          </pc:spChg>
        </pc:sldLayoutChg>
      </pc:sldMasterChg>
      <pc:sldMasterChg chg="addSp modSldLayout">
        <pc:chgData name="Chataing, Caroline /BE" userId="97c8e95e-b449-4cdc-9e0f-460a89552ce8" providerId="ADAL" clId="{C66CDCA8-E2EB-4649-BCD2-B3DAF9B7F43E}" dt="2020-09-21T15:28:06.198" v="104"/>
        <pc:sldMasterMkLst>
          <pc:docMk/>
          <pc:sldMasterMk cId="562639845" sldId="2147483728"/>
        </pc:sldMasterMkLst>
        <pc:spChg chg="add">
          <ac:chgData name="Chataing, Caroline /BE" userId="97c8e95e-b449-4cdc-9e0f-460a89552ce8" providerId="ADAL" clId="{C66CDCA8-E2EB-4649-BCD2-B3DAF9B7F43E}" dt="2020-09-21T15:28:06.198" v="104"/>
          <ac:spMkLst>
            <pc:docMk/>
            <pc:sldMasterMk cId="562639845" sldId="2147483728"/>
            <ac:spMk id="4" creationId="{9BEA818F-04DA-4085-9EFE-DC28DE93FEF5}"/>
          </ac:spMkLst>
        </pc:spChg>
        <pc:sldLayoutChg chg="delSp">
          <pc:chgData name="Chataing, Caroline /BE" userId="97c8e95e-b449-4cdc-9e0f-460a89552ce8" providerId="ADAL" clId="{C66CDCA8-E2EB-4649-BCD2-B3DAF9B7F43E}" dt="2020-09-21T15:28:01.390" v="103" actId="478"/>
          <pc:sldLayoutMkLst>
            <pc:docMk/>
            <pc:sldMasterMk cId="562639845" sldId="2147483728"/>
            <pc:sldLayoutMk cId="2808213645" sldId="2147483732"/>
          </pc:sldLayoutMkLst>
          <pc:spChg chg="del">
            <ac:chgData name="Chataing, Caroline /BE" userId="97c8e95e-b449-4cdc-9e0f-460a89552ce8" providerId="ADAL" clId="{C66CDCA8-E2EB-4649-BCD2-B3DAF9B7F43E}" dt="2020-09-21T15:28:01.390" v="103" actId="478"/>
            <ac:spMkLst>
              <pc:docMk/>
              <pc:sldMasterMk cId="562639845" sldId="2147483728"/>
              <pc:sldLayoutMk cId="2808213645" sldId="2147483732"/>
              <ac:spMk id="19" creationId="{08319298-5699-4212-BA93-9689BE6ABF97}"/>
            </ac:spMkLst>
          </pc:spChg>
        </pc:sldLayoutChg>
        <pc:sldLayoutChg chg="delSp">
          <pc:chgData name="Chataing, Caroline /BE" userId="97c8e95e-b449-4cdc-9e0f-460a89552ce8" providerId="ADAL" clId="{C66CDCA8-E2EB-4649-BCD2-B3DAF9B7F43E}" dt="2020-09-21T15:27:52.787" v="102" actId="478"/>
          <pc:sldLayoutMkLst>
            <pc:docMk/>
            <pc:sldMasterMk cId="562639845" sldId="2147483728"/>
            <pc:sldLayoutMk cId="1935168517" sldId="2147483733"/>
          </pc:sldLayoutMkLst>
          <pc:spChg chg="del">
            <ac:chgData name="Chataing, Caroline /BE" userId="97c8e95e-b449-4cdc-9e0f-460a89552ce8" providerId="ADAL" clId="{C66CDCA8-E2EB-4649-BCD2-B3DAF9B7F43E}" dt="2020-09-21T15:27:52.787" v="102" actId="478"/>
            <ac:spMkLst>
              <pc:docMk/>
              <pc:sldMasterMk cId="562639845" sldId="2147483728"/>
              <pc:sldLayoutMk cId="1935168517" sldId="2147483733"/>
              <ac:spMk id="4" creationId="{DB1A0DA7-964C-43C1-A05E-AA4960BF66B0}"/>
            </ac:spMkLst>
          </pc:spChg>
        </pc:sldLayoutChg>
        <pc:sldLayoutChg chg="delSp">
          <pc:chgData name="Chataing, Caroline /BE" userId="97c8e95e-b449-4cdc-9e0f-460a89552ce8" providerId="ADAL" clId="{C66CDCA8-E2EB-4649-BCD2-B3DAF9B7F43E}" dt="2020-09-21T15:27:47.125" v="101" actId="478"/>
          <pc:sldLayoutMkLst>
            <pc:docMk/>
            <pc:sldMasterMk cId="562639845" sldId="2147483728"/>
            <pc:sldLayoutMk cId="908383978" sldId="2147483736"/>
          </pc:sldLayoutMkLst>
          <pc:spChg chg="del">
            <ac:chgData name="Chataing, Caroline /BE" userId="97c8e95e-b449-4cdc-9e0f-460a89552ce8" providerId="ADAL" clId="{C66CDCA8-E2EB-4649-BCD2-B3DAF9B7F43E}" dt="2020-09-21T15:27:47.125" v="101" actId="478"/>
            <ac:spMkLst>
              <pc:docMk/>
              <pc:sldMasterMk cId="562639845" sldId="2147483728"/>
              <pc:sldLayoutMk cId="908383978" sldId="2147483736"/>
              <ac:spMk id="7" creationId="{8868AA53-F94E-4300-A35E-B8B26BF75916}"/>
            </ac:spMkLst>
          </pc:spChg>
        </pc:sldLayoutChg>
      </pc:sldMasterChg>
      <pc:sldMasterChg chg="addSp modSp modSldLayout">
        <pc:chgData name="Chataing, Caroline /BE" userId="97c8e95e-b449-4cdc-9e0f-460a89552ce8" providerId="ADAL" clId="{C66CDCA8-E2EB-4649-BCD2-B3DAF9B7F43E}" dt="2020-09-21T15:27:38.497" v="100" actId="1036"/>
        <pc:sldMasterMkLst>
          <pc:docMk/>
          <pc:sldMasterMk cId="762601661" sldId="2147483742"/>
        </pc:sldMasterMkLst>
        <pc:spChg chg="add mod">
          <ac:chgData name="Chataing, Caroline /BE" userId="97c8e95e-b449-4cdc-9e0f-460a89552ce8" providerId="ADAL" clId="{C66CDCA8-E2EB-4649-BCD2-B3DAF9B7F43E}" dt="2020-09-21T15:27:38.497" v="100" actId="1036"/>
          <ac:spMkLst>
            <pc:docMk/>
            <pc:sldMasterMk cId="762601661" sldId="2147483742"/>
            <ac:spMk id="4" creationId="{AF891F96-4D18-48CB-BF83-0E604EFBD1B3}"/>
          </ac:spMkLst>
        </pc:spChg>
        <pc:sldLayoutChg chg="delSp">
          <pc:chgData name="Chataing, Caroline /BE" userId="97c8e95e-b449-4cdc-9e0f-460a89552ce8" providerId="ADAL" clId="{C66CDCA8-E2EB-4649-BCD2-B3DAF9B7F43E}" dt="2020-09-21T15:27:33.130" v="97" actId="478"/>
          <pc:sldLayoutMkLst>
            <pc:docMk/>
            <pc:sldMasterMk cId="762601661" sldId="2147483742"/>
            <pc:sldLayoutMk cId="3564562381" sldId="2147483746"/>
          </pc:sldLayoutMkLst>
          <pc:spChg chg="del">
            <ac:chgData name="Chataing, Caroline /BE" userId="97c8e95e-b449-4cdc-9e0f-460a89552ce8" providerId="ADAL" clId="{C66CDCA8-E2EB-4649-BCD2-B3DAF9B7F43E}" dt="2020-09-21T15:27:33.130" v="97" actId="478"/>
            <ac:spMkLst>
              <pc:docMk/>
              <pc:sldMasterMk cId="762601661" sldId="2147483742"/>
              <pc:sldLayoutMk cId="3564562381" sldId="2147483746"/>
              <ac:spMk id="19" creationId="{08319298-5699-4212-BA93-9689BE6ABF97}"/>
            </ac:spMkLst>
          </pc:spChg>
        </pc:sldLayoutChg>
        <pc:sldLayoutChg chg="delSp">
          <pc:chgData name="Chataing, Caroline /BE" userId="97c8e95e-b449-4cdc-9e0f-460a89552ce8" providerId="ADAL" clId="{C66CDCA8-E2EB-4649-BCD2-B3DAF9B7F43E}" dt="2020-09-21T15:27:24.247" v="96" actId="478"/>
          <pc:sldLayoutMkLst>
            <pc:docMk/>
            <pc:sldMasterMk cId="762601661" sldId="2147483742"/>
            <pc:sldLayoutMk cId="3347852614" sldId="2147483747"/>
          </pc:sldLayoutMkLst>
          <pc:spChg chg="del">
            <ac:chgData name="Chataing, Caroline /BE" userId="97c8e95e-b449-4cdc-9e0f-460a89552ce8" providerId="ADAL" clId="{C66CDCA8-E2EB-4649-BCD2-B3DAF9B7F43E}" dt="2020-09-21T15:27:24.247" v="96" actId="478"/>
            <ac:spMkLst>
              <pc:docMk/>
              <pc:sldMasterMk cId="762601661" sldId="2147483742"/>
              <pc:sldLayoutMk cId="3347852614" sldId="2147483747"/>
              <ac:spMk id="4" creationId="{DB1A0DA7-964C-43C1-A05E-AA4960BF66B0}"/>
            </ac:spMkLst>
          </pc:spChg>
        </pc:sldLayoutChg>
        <pc:sldLayoutChg chg="delSp">
          <pc:chgData name="Chataing, Caroline /BE" userId="97c8e95e-b449-4cdc-9e0f-460a89552ce8" providerId="ADAL" clId="{C66CDCA8-E2EB-4649-BCD2-B3DAF9B7F43E}" dt="2020-09-21T15:27:20.355" v="95" actId="478"/>
          <pc:sldLayoutMkLst>
            <pc:docMk/>
            <pc:sldMasterMk cId="762601661" sldId="2147483742"/>
            <pc:sldLayoutMk cId="2804921864" sldId="2147483748"/>
          </pc:sldLayoutMkLst>
          <pc:spChg chg="del">
            <ac:chgData name="Chataing, Caroline /BE" userId="97c8e95e-b449-4cdc-9e0f-460a89552ce8" providerId="ADAL" clId="{C66CDCA8-E2EB-4649-BCD2-B3DAF9B7F43E}" dt="2020-09-21T15:27:20.355" v="95" actId="478"/>
            <ac:spMkLst>
              <pc:docMk/>
              <pc:sldMasterMk cId="762601661" sldId="2147483742"/>
              <pc:sldLayoutMk cId="2804921864" sldId="2147483748"/>
              <ac:spMk id="19" creationId="{08319298-5699-4212-BA93-9689BE6ABF97}"/>
            </ac:spMkLst>
          </pc:spChg>
        </pc:sldLayoutChg>
        <pc:sldLayoutChg chg="delSp">
          <pc:chgData name="Chataing, Caroline /BE" userId="97c8e95e-b449-4cdc-9e0f-460a89552ce8" providerId="ADAL" clId="{C66CDCA8-E2EB-4649-BCD2-B3DAF9B7F43E}" dt="2020-09-21T15:27:16.247" v="94" actId="478"/>
          <pc:sldLayoutMkLst>
            <pc:docMk/>
            <pc:sldMasterMk cId="762601661" sldId="2147483742"/>
            <pc:sldLayoutMk cId="876637724" sldId="2147483749"/>
          </pc:sldLayoutMkLst>
          <pc:spChg chg="del">
            <ac:chgData name="Chataing, Caroline /BE" userId="97c8e95e-b449-4cdc-9e0f-460a89552ce8" providerId="ADAL" clId="{C66CDCA8-E2EB-4649-BCD2-B3DAF9B7F43E}" dt="2020-09-21T15:27:16.247" v="94" actId="478"/>
            <ac:spMkLst>
              <pc:docMk/>
              <pc:sldMasterMk cId="762601661" sldId="2147483742"/>
              <pc:sldLayoutMk cId="876637724" sldId="2147483749"/>
              <ac:spMk id="4" creationId="{DB1A0DA7-964C-43C1-A05E-AA4960BF66B0}"/>
            </ac:spMkLst>
          </pc:spChg>
        </pc:sldLayoutChg>
        <pc:sldLayoutChg chg="delSp">
          <pc:chgData name="Chataing, Caroline /BE" userId="97c8e95e-b449-4cdc-9e0f-460a89552ce8" providerId="ADAL" clId="{C66CDCA8-E2EB-4649-BCD2-B3DAF9B7F43E}" dt="2020-09-21T15:27:05.477" v="93" actId="478"/>
          <pc:sldLayoutMkLst>
            <pc:docMk/>
            <pc:sldMasterMk cId="762601661" sldId="2147483742"/>
            <pc:sldLayoutMk cId="1841962545" sldId="2147483752"/>
          </pc:sldLayoutMkLst>
          <pc:spChg chg="del">
            <ac:chgData name="Chataing, Caroline /BE" userId="97c8e95e-b449-4cdc-9e0f-460a89552ce8" providerId="ADAL" clId="{C66CDCA8-E2EB-4649-BCD2-B3DAF9B7F43E}" dt="2020-09-21T15:27:05.477" v="93" actId="478"/>
            <ac:spMkLst>
              <pc:docMk/>
              <pc:sldMasterMk cId="762601661" sldId="2147483742"/>
              <pc:sldLayoutMk cId="1841962545" sldId="2147483752"/>
              <ac:spMk id="7" creationId="{8868AA53-F94E-4300-A35E-B8B26BF75916}"/>
            </ac:spMkLst>
          </pc:spChg>
        </pc:sldLayoutChg>
      </pc:sldMasterChg>
      <pc:sldMasterChg chg="addSp modSp modSldLayout">
        <pc:chgData name="Chataing, Caroline /BE" userId="97c8e95e-b449-4cdc-9e0f-460a89552ce8" providerId="ADAL" clId="{C66CDCA8-E2EB-4649-BCD2-B3DAF9B7F43E}" dt="2020-09-21T15:26:50.411" v="92" actId="1036"/>
        <pc:sldMasterMkLst>
          <pc:docMk/>
          <pc:sldMasterMk cId="875437685" sldId="2147483759"/>
        </pc:sldMasterMkLst>
        <pc:spChg chg="add mod">
          <ac:chgData name="Chataing, Caroline /BE" userId="97c8e95e-b449-4cdc-9e0f-460a89552ce8" providerId="ADAL" clId="{C66CDCA8-E2EB-4649-BCD2-B3DAF9B7F43E}" dt="2020-09-21T15:26:50.411" v="92" actId="1036"/>
          <ac:spMkLst>
            <pc:docMk/>
            <pc:sldMasterMk cId="875437685" sldId="2147483759"/>
            <ac:spMk id="4" creationId="{F60F4DA1-AF94-4F4F-82B9-DC3CA5DDFC09}"/>
          </ac:spMkLst>
        </pc:spChg>
        <pc:sldLayoutChg chg="delSp">
          <pc:chgData name="Chataing, Caroline /BE" userId="97c8e95e-b449-4cdc-9e0f-460a89552ce8" providerId="ADAL" clId="{C66CDCA8-E2EB-4649-BCD2-B3DAF9B7F43E}" dt="2020-09-21T15:26:43.803" v="89" actId="478"/>
          <pc:sldLayoutMkLst>
            <pc:docMk/>
            <pc:sldMasterMk cId="875437685" sldId="2147483759"/>
            <pc:sldLayoutMk cId="3870328119" sldId="2147483763"/>
          </pc:sldLayoutMkLst>
          <pc:spChg chg="del">
            <ac:chgData name="Chataing, Caroline /BE" userId="97c8e95e-b449-4cdc-9e0f-460a89552ce8" providerId="ADAL" clId="{C66CDCA8-E2EB-4649-BCD2-B3DAF9B7F43E}" dt="2020-09-21T15:26:43.803" v="89" actId="478"/>
            <ac:spMkLst>
              <pc:docMk/>
              <pc:sldMasterMk cId="875437685" sldId="2147483759"/>
              <pc:sldLayoutMk cId="3870328119" sldId="2147483763"/>
              <ac:spMk id="19" creationId="{08319298-5699-4212-BA93-9689BE6ABF97}"/>
            </ac:spMkLst>
          </pc:spChg>
        </pc:sldLayoutChg>
        <pc:sldLayoutChg chg="delSp modSp">
          <pc:chgData name="Chataing, Caroline /BE" userId="97c8e95e-b449-4cdc-9e0f-460a89552ce8" providerId="ADAL" clId="{C66CDCA8-E2EB-4649-BCD2-B3DAF9B7F43E}" dt="2020-09-21T15:26:35.631" v="88" actId="478"/>
          <pc:sldLayoutMkLst>
            <pc:docMk/>
            <pc:sldMasterMk cId="875437685" sldId="2147483759"/>
            <pc:sldLayoutMk cId="2225632881" sldId="2147483764"/>
          </pc:sldLayoutMkLst>
          <pc:spChg chg="del mod">
            <ac:chgData name="Chataing, Caroline /BE" userId="97c8e95e-b449-4cdc-9e0f-460a89552ce8" providerId="ADAL" clId="{C66CDCA8-E2EB-4649-BCD2-B3DAF9B7F43E}" dt="2020-09-21T15:26:35.631" v="88" actId="478"/>
            <ac:spMkLst>
              <pc:docMk/>
              <pc:sldMasterMk cId="875437685" sldId="2147483759"/>
              <pc:sldLayoutMk cId="2225632881" sldId="2147483764"/>
              <ac:spMk id="4" creationId="{DB1A0DA7-964C-43C1-A05E-AA4960BF66B0}"/>
            </ac:spMkLst>
          </pc:spChg>
        </pc:sldLayoutChg>
        <pc:sldLayoutChg chg="delSp">
          <pc:chgData name="Chataing, Caroline /BE" userId="97c8e95e-b449-4cdc-9e0f-460a89552ce8" providerId="ADAL" clId="{C66CDCA8-E2EB-4649-BCD2-B3DAF9B7F43E}" dt="2020-09-21T15:26:30.751" v="87" actId="478"/>
          <pc:sldLayoutMkLst>
            <pc:docMk/>
            <pc:sldMasterMk cId="875437685" sldId="2147483759"/>
            <pc:sldLayoutMk cId="160156126" sldId="2147483767"/>
          </pc:sldLayoutMkLst>
          <pc:spChg chg="del">
            <ac:chgData name="Chataing, Caroline /BE" userId="97c8e95e-b449-4cdc-9e0f-460a89552ce8" providerId="ADAL" clId="{C66CDCA8-E2EB-4649-BCD2-B3DAF9B7F43E}" dt="2020-09-21T15:26:30.751" v="87" actId="478"/>
            <ac:spMkLst>
              <pc:docMk/>
              <pc:sldMasterMk cId="875437685" sldId="2147483759"/>
              <pc:sldLayoutMk cId="160156126" sldId="2147483767"/>
              <ac:spMk id="7" creationId="{B9CADA09-D329-4568-B974-5567ABF359AA}"/>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0428B6-9B3E-49FD-AD50-BE026A550ADF}" type="datetimeFigureOut">
              <a:rPr lang="en-GB" smtClean="0"/>
              <a:t>21/09/2020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4D69A8-2EC0-42A3-B3C9-6B8564308E6A}" type="slidenum">
              <a:rPr lang="en-GB" smtClean="0"/>
              <a:t>‹#›</a:t>
            </a:fld>
            <a:endParaRPr lang="en-GB"/>
          </a:p>
        </p:txBody>
      </p:sp>
    </p:spTree>
    <p:extLst>
      <p:ext uri="{BB962C8B-B14F-4D97-AF65-F5344CB8AC3E}">
        <p14:creationId xmlns:p14="http://schemas.microsoft.com/office/powerpoint/2010/main" val="2163860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Speaker notes:</a:t>
            </a:r>
          </a:p>
          <a:p>
            <a:endParaRPr lang="en-GB" sz="1600"/>
          </a:p>
          <a:p>
            <a:r>
              <a:rPr lang="en-GB" sz="1600"/>
              <a:t>CV risk categories have been adjusted </a:t>
            </a:r>
          </a:p>
          <a:p>
            <a:r>
              <a:rPr lang="en-GB" sz="1600"/>
              <a:t>More stringent LDL-C treatment goals have been proposed and the intensity of LDL-C–lowering therapy should be </a:t>
            </a:r>
          </a:p>
          <a:p>
            <a:pPr marL="1041750" lvl="2" indent="-285750">
              <a:buFont typeface="Arial" panose="020B0604020202020204" pitchFamily="34" charset="0"/>
              <a:buChar char="•"/>
            </a:pPr>
            <a:r>
              <a:rPr lang="en-GB" sz="1400"/>
              <a:t>CV risk</a:t>
            </a:r>
          </a:p>
          <a:p>
            <a:pPr marL="1041750" lvl="2" indent="-285750">
              <a:buFont typeface="Arial" panose="020B0604020202020204" pitchFamily="34" charset="0"/>
              <a:buChar char="•"/>
            </a:pPr>
            <a:r>
              <a:rPr lang="en-GB" sz="1400"/>
              <a:t>Baseline LDL-C</a:t>
            </a:r>
          </a:p>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E4D69A8-2EC0-42A3-B3C9-6B8564308E6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5534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5373FD-71D4-49D1-BE6B-01D533EBB7DE}"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1659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5373FD-71D4-49D1-BE6B-01D533EBB7DE}"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440586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0.sv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11.sv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10.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11.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3.xml"/><Relationship Id="rId4" Type="http://schemas.openxmlformats.org/officeDocument/2006/relationships/image" Target="../media/image10.svg"/></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 Id="rId4" Type="http://schemas.openxmlformats.org/officeDocument/2006/relationships/image" Target="../media/image10.sv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 Id="rId4" Type="http://schemas.openxmlformats.org/officeDocument/2006/relationships/image" Target="../media/image11.sv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4.xml"/><Relationship Id="rId4" Type="http://schemas.openxmlformats.org/officeDocument/2006/relationships/image" Target="../media/image10.svg"/></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10.sv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 Id="rId4" Type="http://schemas.openxmlformats.org/officeDocument/2006/relationships/image" Target="../media/image11.sv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5.xml"/><Relationship Id="rId4" Type="http://schemas.openxmlformats.org/officeDocument/2006/relationships/image" Target="../media/image10.svg"/></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8" name="TextBox 7">
            <a:extLst>
              <a:ext uri="{FF2B5EF4-FFF2-40B4-BE49-F238E27FC236}">
                <a16:creationId xmlns:a16="http://schemas.microsoft.com/office/drawing/2014/main" id="{A916ACAF-95CC-4AF6-B8FD-ED43044ECE1A}"/>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1"/>
                </a:solidFill>
              </a:rPr>
              <a:t>A SANOFI VIRTUAL </a:t>
            </a:r>
            <a:br>
              <a:rPr lang="en-GB" sz="1200">
                <a:solidFill>
                  <a:schemeClr val="accent1"/>
                </a:solidFill>
              </a:rPr>
            </a:br>
            <a:r>
              <a:rPr lang="en-GB" sz="1200">
                <a:solidFill>
                  <a:schemeClr val="accent1"/>
                </a:solidFill>
              </a:rPr>
              <a:t>SYMPOSIUM FOR THE ESC CONGRESS 2020</a:t>
            </a:r>
          </a:p>
        </p:txBody>
      </p:sp>
    </p:spTree>
    <p:extLst>
      <p:ext uri="{BB962C8B-B14F-4D97-AF65-F5344CB8AC3E}">
        <p14:creationId xmlns:p14="http://schemas.microsoft.com/office/powerpoint/2010/main" val="2495289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484469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5027806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236444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3378361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8" name="TextBox 7">
            <a:extLst>
              <a:ext uri="{FF2B5EF4-FFF2-40B4-BE49-F238E27FC236}">
                <a16:creationId xmlns:a16="http://schemas.microsoft.com/office/drawing/2014/main" id="{A916ACAF-95CC-4AF6-B8FD-ED43044ECE1A}"/>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1"/>
                </a:solidFill>
              </a:rPr>
              <a:t>A SANOFI VIRTUAL </a:t>
            </a:r>
            <a:br>
              <a:rPr lang="en-GB" sz="1200">
                <a:solidFill>
                  <a:schemeClr val="accent1"/>
                </a:solidFill>
              </a:rPr>
            </a:br>
            <a:r>
              <a:rPr lang="en-GB" sz="1200">
                <a:solidFill>
                  <a:schemeClr val="accent1"/>
                </a:solidFill>
              </a:rPr>
              <a:t>SYMPOSIUM FOR THE ESC CONGRESS 2020</a:t>
            </a:r>
          </a:p>
        </p:txBody>
      </p:sp>
    </p:spTree>
    <p:extLst>
      <p:ext uri="{BB962C8B-B14F-4D97-AF65-F5344CB8AC3E}">
        <p14:creationId xmlns:p14="http://schemas.microsoft.com/office/powerpoint/2010/main" val="37497835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2"/>
                </a:solidFill>
              </a:rPr>
              <a:t>A SANOFI VIRTUAL </a:t>
            </a:r>
            <a:br>
              <a:rPr lang="en-GB" sz="1200">
                <a:solidFill>
                  <a:schemeClr val="accent2"/>
                </a:solidFill>
              </a:rPr>
            </a:br>
            <a:r>
              <a:rPr lang="en-GB" sz="1200">
                <a:solidFill>
                  <a:schemeClr val="accent2"/>
                </a:solidFill>
              </a:rPr>
              <a:t>SYMPOSIUM FOR THE ESC CONGRESS 2020</a:t>
            </a:r>
          </a:p>
        </p:txBody>
      </p:sp>
    </p:spTree>
    <p:extLst>
      <p:ext uri="{BB962C8B-B14F-4D97-AF65-F5344CB8AC3E}">
        <p14:creationId xmlns:p14="http://schemas.microsoft.com/office/powerpoint/2010/main" val="278376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1421074866"/>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10369429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5CE906B-AB52-4D3A-98E8-CAFC5663D791}"/>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8416501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161195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2"/>
                </a:solidFill>
              </a:rPr>
              <a:t>A SANOFI VIRTUAL </a:t>
            </a:r>
            <a:br>
              <a:rPr lang="en-GB" sz="1200">
                <a:solidFill>
                  <a:schemeClr val="accent2"/>
                </a:solidFill>
              </a:rPr>
            </a:br>
            <a:r>
              <a:rPr lang="en-GB" sz="1200">
                <a:solidFill>
                  <a:schemeClr val="accent2"/>
                </a:solidFill>
              </a:rPr>
              <a:t>SYMPOSIUM FOR THE ESC CONGRESS 2020</a:t>
            </a:r>
          </a:p>
        </p:txBody>
      </p:sp>
    </p:spTree>
    <p:extLst>
      <p:ext uri="{BB962C8B-B14F-4D97-AF65-F5344CB8AC3E}">
        <p14:creationId xmlns:p14="http://schemas.microsoft.com/office/powerpoint/2010/main" val="10899095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1E56B2B-A5EA-4E03-A876-F9AF8D0D343E}"/>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4" name="Footer Placeholder 3">
            <a:extLst>
              <a:ext uri="{FF2B5EF4-FFF2-40B4-BE49-F238E27FC236}">
                <a16:creationId xmlns:a16="http://schemas.microsoft.com/office/drawing/2014/main" id="{9A9D9857-0D06-4459-9213-90B9EFCDE66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2F0B1E8C-6E52-4600-AAC7-70A29CE98E9D}"/>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4561255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1262567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4224917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4981783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6815383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2228643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8" name="TextBox 7">
            <a:extLst>
              <a:ext uri="{FF2B5EF4-FFF2-40B4-BE49-F238E27FC236}">
                <a16:creationId xmlns:a16="http://schemas.microsoft.com/office/drawing/2014/main" id="{A916ACAF-95CC-4AF6-B8FD-ED43044ECE1A}"/>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1"/>
                </a:solidFill>
              </a:rPr>
              <a:t>A SANOFI VIRTUAL </a:t>
            </a:r>
            <a:br>
              <a:rPr lang="en-GB" sz="1200">
                <a:solidFill>
                  <a:schemeClr val="accent1"/>
                </a:solidFill>
              </a:rPr>
            </a:br>
            <a:r>
              <a:rPr lang="en-GB" sz="1200">
                <a:solidFill>
                  <a:schemeClr val="accent1"/>
                </a:solidFill>
              </a:rPr>
              <a:t>SYMPOSIUM FOR THE ESC CONGRESS 2020</a:t>
            </a:r>
          </a:p>
        </p:txBody>
      </p:sp>
    </p:spTree>
    <p:extLst>
      <p:ext uri="{BB962C8B-B14F-4D97-AF65-F5344CB8AC3E}">
        <p14:creationId xmlns:p14="http://schemas.microsoft.com/office/powerpoint/2010/main" val="6477628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2"/>
                </a:solidFill>
              </a:rPr>
              <a:t>A SANOFI VIRTUAL </a:t>
            </a:r>
            <a:br>
              <a:rPr lang="en-GB" sz="1200">
                <a:solidFill>
                  <a:schemeClr val="accent2"/>
                </a:solidFill>
              </a:rPr>
            </a:br>
            <a:r>
              <a:rPr lang="en-GB" sz="1200">
                <a:solidFill>
                  <a:schemeClr val="accent2"/>
                </a:solidFill>
              </a:rPr>
              <a:t>SYMPOSIUM FOR THE ESC CONGRESS 2020</a:t>
            </a:r>
          </a:p>
        </p:txBody>
      </p:sp>
    </p:spTree>
    <p:extLst>
      <p:ext uri="{BB962C8B-B14F-4D97-AF65-F5344CB8AC3E}">
        <p14:creationId xmlns:p14="http://schemas.microsoft.com/office/powerpoint/2010/main" val="27624861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37978E9-41B8-4BFC-AAE9-82ADAD3B382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592" y="333"/>
            <a:ext cx="12190815" cy="6857333"/>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5" name="Title 1">
            <a:extLst>
              <a:ext uri="{FF2B5EF4-FFF2-40B4-BE49-F238E27FC236}">
                <a16:creationId xmlns:a16="http://schemas.microsoft.com/office/drawing/2014/main" id="{BCFDE829-B1A6-482C-883F-342DFC619B94}"/>
              </a:ext>
            </a:extLst>
          </p:cNvPr>
          <p:cNvSpPr>
            <a:spLocks noGrp="1"/>
          </p:cNvSpPr>
          <p:nvPr>
            <p:ph type="title"/>
          </p:nvPr>
        </p:nvSpPr>
        <p:spPr>
          <a:xfrm>
            <a:off x="4259048" y="2189980"/>
            <a:ext cx="3444079" cy="2478040"/>
          </a:xfrm>
        </p:spPr>
        <p:txBody>
          <a:bodyPr anchor="ctr"/>
          <a:lstStyle>
            <a:lvl1pPr algn="ctr">
              <a:defRPr>
                <a:solidFill>
                  <a:schemeClr val="accent4"/>
                </a:solidFill>
              </a:defRPr>
            </a:lvl1pPr>
          </a:lstStyle>
          <a:p>
            <a:r>
              <a:rPr lang="en-US"/>
              <a:t>Click to edit Master title style</a:t>
            </a:r>
            <a:endParaRPr lang="en-GB"/>
          </a:p>
        </p:txBody>
      </p:sp>
    </p:spTree>
    <p:extLst>
      <p:ext uri="{BB962C8B-B14F-4D97-AF65-F5344CB8AC3E}">
        <p14:creationId xmlns:p14="http://schemas.microsoft.com/office/powerpoint/2010/main" val="34964352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2808213645"/>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37978E9-41B8-4BFC-AAE9-82ADAD3B382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592" y="333"/>
            <a:ext cx="12190815" cy="6857333"/>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5" name="Title 1">
            <a:extLst>
              <a:ext uri="{FF2B5EF4-FFF2-40B4-BE49-F238E27FC236}">
                <a16:creationId xmlns:a16="http://schemas.microsoft.com/office/drawing/2014/main" id="{BCFDE829-B1A6-482C-883F-342DFC619B94}"/>
              </a:ext>
            </a:extLst>
          </p:cNvPr>
          <p:cNvSpPr>
            <a:spLocks noGrp="1"/>
          </p:cNvSpPr>
          <p:nvPr>
            <p:ph type="title"/>
          </p:nvPr>
        </p:nvSpPr>
        <p:spPr>
          <a:xfrm>
            <a:off x="4259048" y="2189980"/>
            <a:ext cx="3444079" cy="2478040"/>
          </a:xfrm>
        </p:spPr>
        <p:txBody>
          <a:bodyPr anchor="ctr"/>
          <a:lstStyle>
            <a:lvl1pPr algn="ctr">
              <a:defRPr>
                <a:solidFill>
                  <a:schemeClr val="accent4"/>
                </a:solidFill>
              </a:defRPr>
            </a:lvl1pPr>
          </a:lstStyle>
          <a:p>
            <a:r>
              <a:rPr lang="en-US"/>
              <a:t>Click to edit Master title style</a:t>
            </a:r>
            <a:endParaRPr lang="en-GB"/>
          </a:p>
        </p:txBody>
      </p:sp>
    </p:spTree>
    <p:extLst>
      <p:ext uri="{BB962C8B-B14F-4D97-AF65-F5344CB8AC3E}">
        <p14:creationId xmlns:p14="http://schemas.microsoft.com/office/powerpoint/2010/main" val="31359945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19351685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5CE906B-AB52-4D3A-98E8-CAFC5663D791}"/>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1078556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3334327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6" name="Text Placeholder 10">
            <a:extLst>
              <a:ext uri="{FF2B5EF4-FFF2-40B4-BE49-F238E27FC236}">
                <a16:creationId xmlns:a16="http://schemas.microsoft.com/office/drawing/2014/main" id="{EDC84A86-EF6C-4932-962B-8BFF5F678B2E}"/>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Tree>
    <p:extLst>
      <p:ext uri="{BB962C8B-B14F-4D97-AF65-F5344CB8AC3E}">
        <p14:creationId xmlns:p14="http://schemas.microsoft.com/office/powerpoint/2010/main" val="9083839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66623916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73632640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41811840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5360002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64869338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9" name="TextBox 8">
            <a:extLst>
              <a:ext uri="{FF2B5EF4-FFF2-40B4-BE49-F238E27FC236}">
                <a16:creationId xmlns:a16="http://schemas.microsoft.com/office/drawing/2014/main" id="{6ACD2BDE-EBAC-4EFB-A906-D0C0C04403D4}"/>
              </a:ext>
            </a:extLst>
          </p:cNvPr>
          <p:cNvSpPr txBox="1"/>
          <p:nvPr userDrawn="1"/>
        </p:nvSpPr>
        <p:spPr>
          <a:xfrm>
            <a:off x="9243760" y="349250"/>
            <a:ext cx="2562802" cy="603250"/>
          </a:xfrm>
          <a:prstGeom prst="rect">
            <a:avLst/>
          </a:prstGeom>
          <a:noFill/>
        </p:spPr>
        <p:txBody>
          <a:bodyPr wrap="square" lIns="0" tIns="0" rIns="0" bIns="0" rtlCol="0">
            <a:noAutofit/>
          </a:bodyPr>
          <a:lstStyle/>
          <a:p>
            <a:pPr algn="r"/>
            <a:r>
              <a:rPr lang="en-GB" sz="1200">
                <a:solidFill>
                  <a:schemeClr val="accent1"/>
                </a:solidFill>
              </a:rPr>
              <a:t>A SANOFI VIRTUAL </a:t>
            </a:r>
            <a:br>
              <a:rPr lang="en-GB" sz="1200">
                <a:solidFill>
                  <a:schemeClr val="accent1"/>
                </a:solidFill>
              </a:rPr>
            </a:br>
            <a:r>
              <a:rPr lang="en-GB" sz="1200">
                <a:solidFill>
                  <a:schemeClr val="accent1"/>
                </a:solidFill>
              </a:rPr>
              <a:t>SYMPOSIUM FOR ESC </a:t>
            </a:r>
            <a:r>
              <a:rPr lang="en-GB" sz="1200" kern="1200">
                <a:solidFill>
                  <a:schemeClr val="accent1"/>
                </a:solidFill>
                <a:latin typeface="+mn-lt"/>
                <a:ea typeface="+mn-ea"/>
                <a:cs typeface="+mn-cs"/>
              </a:rPr>
              <a:t>CONGRESS 2020 – THE DIGITAL EXPERIENCE</a:t>
            </a:r>
          </a:p>
        </p:txBody>
      </p:sp>
    </p:spTree>
    <p:extLst>
      <p:ext uri="{BB962C8B-B14F-4D97-AF65-F5344CB8AC3E}">
        <p14:creationId xmlns:p14="http://schemas.microsoft.com/office/powerpoint/2010/main" val="2788545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3214281978"/>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2"/>
                </a:solidFill>
              </a:rPr>
              <a:t>A SANOFI VIRTUAL </a:t>
            </a:r>
            <a:br>
              <a:rPr lang="en-GB" sz="1200">
                <a:solidFill>
                  <a:schemeClr val="accent2"/>
                </a:solidFill>
              </a:rPr>
            </a:br>
            <a:r>
              <a:rPr lang="en-GB" sz="1200">
                <a:solidFill>
                  <a:schemeClr val="accent2"/>
                </a:solidFill>
              </a:rPr>
              <a:t>SYMPOSIUM FOR THE ESC CONGRESS 2020</a:t>
            </a:r>
          </a:p>
        </p:txBody>
      </p:sp>
    </p:spTree>
    <p:extLst>
      <p:ext uri="{BB962C8B-B14F-4D97-AF65-F5344CB8AC3E}">
        <p14:creationId xmlns:p14="http://schemas.microsoft.com/office/powerpoint/2010/main" val="198360003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37978E9-41B8-4BFC-AAE9-82ADAD3B382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592" y="333"/>
            <a:ext cx="12190815" cy="6857333"/>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5" name="Title 1">
            <a:extLst>
              <a:ext uri="{FF2B5EF4-FFF2-40B4-BE49-F238E27FC236}">
                <a16:creationId xmlns:a16="http://schemas.microsoft.com/office/drawing/2014/main" id="{BCFDE829-B1A6-482C-883F-342DFC619B94}"/>
              </a:ext>
            </a:extLst>
          </p:cNvPr>
          <p:cNvSpPr>
            <a:spLocks noGrp="1"/>
          </p:cNvSpPr>
          <p:nvPr>
            <p:ph type="title"/>
          </p:nvPr>
        </p:nvSpPr>
        <p:spPr>
          <a:xfrm>
            <a:off x="4259048" y="2189980"/>
            <a:ext cx="3444079" cy="2478040"/>
          </a:xfrm>
        </p:spPr>
        <p:txBody>
          <a:bodyPr anchor="ctr"/>
          <a:lstStyle>
            <a:lvl1pPr algn="ctr">
              <a:defRPr>
                <a:solidFill>
                  <a:schemeClr val="accent4"/>
                </a:solidFill>
              </a:defRPr>
            </a:lvl1pPr>
          </a:lstStyle>
          <a:p>
            <a:r>
              <a:rPr lang="en-US"/>
              <a:t>Click to edit Master title style</a:t>
            </a:r>
            <a:endParaRPr lang="en-GB"/>
          </a:p>
        </p:txBody>
      </p:sp>
    </p:spTree>
    <p:extLst>
      <p:ext uri="{BB962C8B-B14F-4D97-AF65-F5344CB8AC3E}">
        <p14:creationId xmlns:p14="http://schemas.microsoft.com/office/powerpoint/2010/main" val="23980239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3564562381"/>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33478526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2804921864"/>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8766377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5CE906B-AB52-4D3A-98E8-CAFC5663D791}"/>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88769905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54805216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6" name="Text Placeholder 10">
            <a:extLst>
              <a:ext uri="{FF2B5EF4-FFF2-40B4-BE49-F238E27FC236}">
                <a16:creationId xmlns:a16="http://schemas.microsoft.com/office/drawing/2014/main" id="{EDC84A86-EF6C-4932-962B-8BFF5F678B2E}"/>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Tree>
    <p:extLst>
      <p:ext uri="{BB962C8B-B14F-4D97-AF65-F5344CB8AC3E}">
        <p14:creationId xmlns:p14="http://schemas.microsoft.com/office/powerpoint/2010/main" val="184196254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1E56B2B-A5EA-4E03-A876-F9AF8D0D343E}"/>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4" name="Footer Placeholder 3">
            <a:extLst>
              <a:ext uri="{FF2B5EF4-FFF2-40B4-BE49-F238E27FC236}">
                <a16:creationId xmlns:a16="http://schemas.microsoft.com/office/drawing/2014/main" id="{9A9D9857-0D06-4459-9213-90B9EFCDE66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2F0B1E8C-6E52-4600-AAC7-70A29CE98E9D}"/>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456243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323375359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39270343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89393075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0963109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23214865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88233892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8" name="TextBox 7">
            <a:extLst>
              <a:ext uri="{FF2B5EF4-FFF2-40B4-BE49-F238E27FC236}">
                <a16:creationId xmlns:a16="http://schemas.microsoft.com/office/drawing/2014/main" id="{A916ACAF-95CC-4AF6-B8FD-ED43044ECE1A}"/>
              </a:ext>
            </a:extLst>
          </p:cNvPr>
          <p:cNvSpPr txBox="1"/>
          <p:nvPr userDrawn="1"/>
        </p:nvSpPr>
        <p:spPr>
          <a:xfrm>
            <a:off x="9911751" y="349250"/>
            <a:ext cx="1711924" cy="603250"/>
          </a:xfrm>
          <a:prstGeom prst="rect">
            <a:avLst/>
          </a:prstGeom>
          <a:noFill/>
        </p:spPr>
        <p:txBody>
          <a:bodyPr wrap="square" lIns="0" tIns="0" rIns="0" bIns="0" rtlCol="0">
            <a:noAutofit/>
          </a:bodyPr>
          <a:lstStyle/>
          <a:p>
            <a:pPr algn="r"/>
            <a:r>
              <a:rPr lang="en-GB" sz="1200">
                <a:solidFill>
                  <a:schemeClr val="accent1"/>
                </a:solidFill>
              </a:rPr>
              <a:t>A SANOFI INDUSTRY Q&amp;A SESSION</a:t>
            </a:r>
            <a:r>
              <a:rPr lang="en-GB" sz="1200" kern="1200">
                <a:solidFill>
                  <a:schemeClr val="accent1"/>
                </a:solidFill>
                <a:latin typeface="+mn-lt"/>
                <a:ea typeface="+mn-ea"/>
                <a:cs typeface="+mn-cs"/>
              </a:rPr>
              <a:t> FOR THE ESC CONGRESS 2020—THE DIGITAL EXPERIENCE </a:t>
            </a:r>
          </a:p>
        </p:txBody>
      </p:sp>
    </p:spTree>
    <p:extLst>
      <p:ext uri="{BB962C8B-B14F-4D97-AF65-F5344CB8AC3E}">
        <p14:creationId xmlns:p14="http://schemas.microsoft.com/office/powerpoint/2010/main" val="360728032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920377" y="349250"/>
            <a:ext cx="1703298" cy="603250"/>
          </a:xfrm>
          <a:prstGeom prst="rect">
            <a:avLst/>
          </a:prstGeom>
          <a:noFill/>
        </p:spPr>
        <p:txBody>
          <a:bodyPr wrap="square" lIns="0" tIns="0" rIns="0" bIns="0" rtlCol="0">
            <a:noAutofit/>
          </a:bodyPr>
          <a:lstStyle/>
          <a:p>
            <a:pPr algn="r"/>
            <a:r>
              <a:rPr lang="en-GB" sz="1200">
                <a:solidFill>
                  <a:schemeClr val="accent2"/>
                </a:solidFill>
              </a:rPr>
              <a:t>A SANOFI INDUSTRY Q&amp;A SESSION FOR THE ESC CONGRESS 2020—THE DIGITAL EXPERIENCE </a:t>
            </a:r>
          </a:p>
        </p:txBody>
      </p:sp>
    </p:spTree>
    <p:extLst>
      <p:ext uri="{BB962C8B-B14F-4D97-AF65-F5344CB8AC3E}">
        <p14:creationId xmlns:p14="http://schemas.microsoft.com/office/powerpoint/2010/main" val="91598363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8B39093D-ABB8-4065-81AC-FC077E2E940E}"/>
              </a:ext>
            </a:extLst>
          </p:cNvPr>
          <p:cNvGrpSpPr/>
          <p:nvPr userDrawn="1"/>
        </p:nvGrpSpPr>
        <p:grpSpPr>
          <a:xfrm>
            <a:off x="592" y="333"/>
            <a:ext cx="12190815" cy="6857333"/>
            <a:chOff x="592" y="333"/>
            <a:chExt cx="12190815" cy="6857333"/>
          </a:xfrm>
        </p:grpSpPr>
        <p:pic>
          <p:nvPicPr>
            <p:cNvPr id="13" name="Picture 12">
              <a:extLst>
                <a:ext uri="{FF2B5EF4-FFF2-40B4-BE49-F238E27FC236}">
                  <a16:creationId xmlns:a16="http://schemas.microsoft.com/office/drawing/2014/main" id="{037978E9-41B8-4BFC-AAE9-82ADAD3B382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592" y="333"/>
              <a:ext cx="12190815" cy="6857333"/>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4" y="5817314"/>
              <a:ext cx="1947862" cy="163901"/>
            </a:xfrm>
            <a:prstGeom prst="rect">
              <a:avLst/>
            </a:prstGeom>
            <a:noFill/>
          </p:spPr>
          <p:txBody>
            <a:bodyPr wrap="square" lIns="0" tIns="0" rIns="0" bIns="0" rtlCol="0">
              <a:noAutofit/>
            </a:bodyPr>
            <a:lstStyle/>
            <a:p>
              <a:pPr algn="ctr"/>
              <a:r>
                <a:rPr lang="en-GB" sz="600">
                  <a:solidFill>
                    <a:schemeClr val="accent1"/>
                  </a:solidFill>
                </a:rPr>
                <a:t>THIS INDUSTRY Q&amp;A SESSION IS ORGANISED AND </a:t>
              </a:r>
              <a:br>
                <a:rPr lang="en-GB" sz="600">
                  <a:solidFill>
                    <a:schemeClr val="accent1"/>
                  </a:solidFill>
                </a:rPr>
              </a:br>
              <a:r>
                <a:rPr lang="en-GB" sz="600">
                  <a:solidFill>
                    <a:schemeClr val="accent1"/>
                  </a:solidFill>
                </a:rPr>
                <a:t>SPONSORED BY</a:t>
              </a:r>
            </a:p>
          </p:txBody>
        </p:sp>
      </p:grpSp>
      <p:sp>
        <p:nvSpPr>
          <p:cNvPr id="5" name="Title 1">
            <a:extLst>
              <a:ext uri="{FF2B5EF4-FFF2-40B4-BE49-F238E27FC236}">
                <a16:creationId xmlns:a16="http://schemas.microsoft.com/office/drawing/2014/main" id="{BCFDE829-B1A6-482C-883F-342DFC619B94}"/>
              </a:ext>
            </a:extLst>
          </p:cNvPr>
          <p:cNvSpPr>
            <a:spLocks noGrp="1"/>
          </p:cNvSpPr>
          <p:nvPr>
            <p:ph type="title" hasCustomPrompt="1"/>
          </p:nvPr>
        </p:nvSpPr>
        <p:spPr>
          <a:xfrm>
            <a:off x="4101220" y="1950543"/>
            <a:ext cx="3601907" cy="2956915"/>
          </a:xfrm>
        </p:spPr>
        <p:txBody>
          <a:bodyPr anchor="ctr"/>
          <a:lstStyle>
            <a:lvl1pPr algn="ctr">
              <a:defRPr b="1" cap="none">
                <a:solidFill>
                  <a:srgbClr val="0078FF"/>
                </a:solidFill>
                <a:latin typeface="+mn-lt"/>
              </a:defRPr>
            </a:lvl1pPr>
          </a:lstStyle>
          <a:p>
            <a:r>
              <a:rPr lang="en-US"/>
              <a:t>CLICK TO EDIT MASTER TITLE STYLE</a:t>
            </a:r>
            <a:br>
              <a:rPr lang="en-US"/>
            </a:br>
            <a:endParaRPr lang="en-GB"/>
          </a:p>
        </p:txBody>
      </p:sp>
      <p:sp>
        <p:nvSpPr>
          <p:cNvPr id="2" name="Content Placeholder 2">
            <a:extLst>
              <a:ext uri="{FF2B5EF4-FFF2-40B4-BE49-F238E27FC236}">
                <a16:creationId xmlns:a16="http://schemas.microsoft.com/office/drawing/2014/main" id="{E741B5C2-6C61-4834-AF1A-4889E05AFA9D}"/>
              </a:ext>
            </a:extLst>
          </p:cNvPr>
          <p:cNvSpPr txBox="1">
            <a:spLocks/>
          </p:cNvSpPr>
          <p:nvPr userDrawn="1"/>
        </p:nvSpPr>
        <p:spPr>
          <a:xfrm>
            <a:off x="838200" y="5041630"/>
            <a:ext cx="10515600" cy="93958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600">
              <a:solidFill>
                <a:prstClr val="black"/>
              </a:solidFill>
              <a:latin typeface="Calibri" panose="020F0502020204030204"/>
            </a:endParaRPr>
          </a:p>
        </p:txBody>
      </p:sp>
      <p:sp>
        <p:nvSpPr>
          <p:cNvPr id="3" name="Content Placeholder 2">
            <a:extLst>
              <a:ext uri="{FF2B5EF4-FFF2-40B4-BE49-F238E27FC236}">
                <a16:creationId xmlns:a16="http://schemas.microsoft.com/office/drawing/2014/main" id="{46444712-8D15-4EB9-9BD3-41639165FBA6}"/>
              </a:ext>
            </a:extLst>
          </p:cNvPr>
          <p:cNvSpPr txBox="1">
            <a:spLocks/>
          </p:cNvSpPr>
          <p:nvPr userDrawn="1"/>
        </p:nvSpPr>
        <p:spPr>
          <a:xfrm>
            <a:off x="990600" y="5194030"/>
            <a:ext cx="10515600" cy="93958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600">
              <a:solidFill>
                <a:prstClr val="black"/>
              </a:solidFill>
              <a:latin typeface="Calibri" panose="020F0502020204030204"/>
            </a:endParaRPr>
          </a:p>
        </p:txBody>
      </p:sp>
      <p:sp>
        <p:nvSpPr>
          <p:cNvPr id="10" name="Text Placeholder 9">
            <a:extLst>
              <a:ext uri="{FF2B5EF4-FFF2-40B4-BE49-F238E27FC236}">
                <a16:creationId xmlns:a16="http://schemas.microsoft.com/office/drawing/2014/main" id="{77225C82-92A3-46FF-841F-3A84C34CE612}"/>
              </a:ext>
            </a:extLst>
          </p:cNvPr>
          <p:cNvSpPr>
            <a:spLocks noGrp="1"/>
          </p:cNvSpPr>
          <p:nvPr>
            <p:ph type="body" sz="quarter" idx="10"/>
          </p:nvPr>
        </p:nvSpPr>
        <p:spPr>
          <a:xfrm>
            <a:off x="2651125" y="5546725"/>
            <a:ext cx="8972550" cy="787400"/>
          </a:xfrm>
        </p:spPr>
        <p:txBody>
          <a:bodyPr>
            <a:normAutofit/>
          </a:bodyPr>
          <a:lstStyle>
            <a:lvl1pPr marL="0" indent="0">
              <a:buNone/>
              <a:defRPr sz="1400"/>
            </a:lvl1pPr>
          </a:lstStyle>
          <a:p>
            <a:pPr lvl="0"/>
            <a:endParaRPr lang="en-GB"/>
          </a:p>
        </p:txBody>
      </p:sp>
      <p:sp>
        <p:nvSpPr>
          <p:cNvPr id="11" name="Text Placeholder 10">
            <a:extLst>
              <a:ext uri="{FF2B5EF4-FFF2-40B4-BE49-F238E27FC236}">
                <a16:creationId xmlns:a16="http://schemas.microsoft.com/office/drawing/2014/main" id="{257E13A0-24D1-48EB-B4A7-3582E561C072}"/>
              </a:ext>
            </a:extLst>
          </p:cNvPr>
          <p:cNvSpPr>
            <a:spLocks noGrp="1"/>
          </p:cNvSpPr>
          <p:nvPr>
            <p:ph type="body" sz="quarter" idx="11" hasCustomPrompt="1"/>
          </p:nvPr>
        </p:nvSpPr>
        <p:spPr>
          <a:xfrm>
            <a:off x="4128381" y="3711575"/>
            <a:ext cx="3531308" cy="679450"/>
          </a:xfrm>
        </p:spPr>
        <p:txBody>
          <a:bodyPr anchor="ctr"/>
          <a:lstStyle>
            <a:lvl1pPr marL="0" indent="0" algn="ctr">
              <a:buNone/>
              <a:defRPr>
                <a:solidFill>
                  <a:srgbClr val="0078FF"/>
                </a:solidFill>
              </a:defRPr>
            </a:lvl1pPr>
          </a:lstStyle>
          <a:p>
            <a:pPr lvl="0"/>
            <a:r>
              <a:rPr lang="en-GB"/>
              <a:t>Subtitle text</a:t>
            </a:r>
          </a:p>
        </p:txBody>
      </p:sp>
      <p:sp>
        <p:nvSpPr>
          <p:cNvPr id="15" name="TextBox 14">
            <a:extLst>
              <a:ext uri="{FF2B5EF4-FFF2-40B4-BE49-F238E27FC236}">
                <a16:creationId xmlns:a16="http://schemas.microsoft.com/office/drawing/2014/main" id="{B498A336-759A-463D-898B-02C53B2F6414}"/>
              </a:ext>
            </a:extLst>
          </p:cNvPr>
          <p:cNvSpPr txBox="1"/>
          <p:nvPr userDrawn="1"/>
        </p:nvSpPr>
        <p:spPr>
          <a:xfrm>
            <a:off x="9885872" y="290161"/>
            <a:ext cx="1978880" cy="603250"/>
          </a:xfrm>
          <a:prstGeom prst="rect">
            <a:avLst/>
          </a:prstGeom>
          <a:noFill/>
        </p:spPr>
        <p:txBody>
          <a:bodyPr wrap="square" lIns="0" tIns="0" rIns="0" bIns="0" rtlCol="0">
            <a:noAutofit/>
          </a:bodyPr>
          <a:lstStyle/>
          <a:p>
            <a:pPr algn="r"/>
            <a:r>
              <a:rPr lang="en-GB" sz="1200">
                <a:solidFill>
                  <a:schemeClr val="accent1"/>
                </a:solidFill>
              </a:rPr>
              <a:t>A SANOFI INDUSTRY Q&amp;A SESSION</a:t>
            </a:r>
            <a:r>
              <a:rPr lang="en-GB" sz="1200" kern="1200">
                <a:solidFill>
                  <a:schemeClr val="accent1"/>
                </a:solidFill>
                <a:latin typeface="+mn-lt"/>
                <a:ea typeface="+mn-ea"/>
                <a:cs typeface="+mn-cs"/>
              </a:rPr>
              <a:t> FOR THE ESC CONGRESS 2020—THE DIGITAL EXPERIENCE </a:t>
            </a:r>
          </a:p>
        </p:txBody>
      </p:sp>
    </p:spTree>
    <p:extLst>
      <p:ext uri="{BB962C8B-B14F-4D97-AF65-F5344CB8AC3E}">
        <p14:creationId xmlns:p14="http://schemas.microsoft.com/office/powerpoint/2010/main" val="207083639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3870328119"/>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2225632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5CE906B-AB52-4D3A-98E8-CAFC5663D791}"/>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90208627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5CE906B-AB52-4D3A-98E8-CAFC5663D791}"/>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81974748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90350286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6" name="Text Placeholder 10">
            <a:extLst>
              <a:ext uri="{FF2B5EF4-FFF2-40B4-BE49-F238E27FC236}">
                <a16:creationId xmlns:a16="http://schemas.microsoft.com/office/drawing/2014/main" id="{E6E20DFF-48BE-4038-B489-F65EA9A04B67}"/>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Tree>
    <p:extLst>
      <p:ext uri="{BB962C8B-B14F-4D97-AF65-F5344CB8AC3E}">
        <p14:creationId xmlns:p14="http://schemas.microsoft.com/office/powerpoint/2010/main" val="16015612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44360564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68783740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54831537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05117834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450695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462630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6" name="Text Placeholder 10">
            <a:extLst>
              <a:ext uri="{FF2B5EF4-FFF2-40B4-BE49-F238E27FC236}">
                <a16:creationId xmlns:a16="http://schemas.microsoft.com/office/drawing/2014/main" id="{7AE20E08-E6DB-485E-A0B7-9B5C5E634AB7}"/>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Tree>
    <p:extLst>
      <p:ext uri="{BB962C8B-B14F-4D97-AF65-F5344CB8AC3E}">
        <p14:creationId xmlns:p14="http://schemas.microsoft.com/office/powerpoint/2010/main" val="1951137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960136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theme" Target="../theme/theme4.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2AE95025-3FDA-4ACD-B161-BE356AC78A60}"/>
              </a:ext>
            </a:extLst>
          </p:cNvPr>
          <p:cNvSpPr txBox="1"/>
          <p:nvPr userDrawn="1"/>
        </p:nvSpPr>
        <p:spPr>
          <a:xfrm>
            <a:off x="8048625" y="6334126"/>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709515662"/>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714"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061C83AB-6406-46B9-889F-4C54CA163158}"/>
              </a:ext>
            </a:extLst>
          </p:cNvPr>
          <p:cNvSpPr txBox="1"/>
          <p:nvPr userDrawn="1"/>
        </p:nvSpPr>
        <p:spPr>
          <a:xfrm>
            <a:off x="8048625" y="6334126"/>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2471092858"/>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9BEA818F-04DA-4085-9EFE-DC28DE93FEF5}"/>
              </a:ext>
            </a:extLst>
          </p:cNvPr>
          <p:cNvSpPr txBox="1"/>
          <p:nvPr userDrawn="1"/>
        </p:nvSpPr>
        <p:spPr>
          <a:xfrm>
            <a:off x="8048625" y="6334126"/>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562639845"/>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AF891F96-4D18-48CB-BF83-0E604EFBD1B3}"/>
              </a:ext>
            </a:extLst>
          </p:cNvPr>
          <p:cNvSpPr txBox="1"/>
          <p:nvPr userDrawn="1"/>
        </p:nvSpPr>
        <p:spPr>
          <a:xfrm>
            <a:off x="8048625" y="6334126"/>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762601661"/>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F60F4DA1-AF94-4F4F-82B9-DC3CA5DDFC09}"/>
              </a:ext>
            </a:extLst>
          </p:cNvPr>
          <p:cNvSpPr txBox="1"/>
          <p:nvPr userDrawn="1"/>
        </p:nvSpPr>
        <p:spPr>
          <a:xfrm>
            <a:off x="8048625" y="6334126"/>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875437685"/>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A1840-6684-4CFB-BCEE-FFF06BC79052}"/>
              </a:ext>
            </a:extLst>
          </p:cNvPr>
          <p:cNvSpPr>
            <a:spLocks noGrp="1"/>
          </p:cNvSpPr>
          <p:nvPr>
            <p:ph type="title"/>
          </p:nvPr>
        </p:nvSpPr>
        <p:spPr>
          <a:xfrm>
            <a:off x="4295047" y="1950544"/>
            <a:ext cx="3601907" cy="2078532"/>
          </a:xfrm>
        </p:spPr>
        <p:txBody>
          <a:bodyPr/>
          <a:lstStyle/>
          <a:p>
            <a:r>
              <a:rPr lang="en-GB" sz="4400">
                <a:latin typeface="+mj-lt"/>
              </a:rPr>
              <a:t>Managing patients with dyslipidaemia</a:t>
            </a:r>
          </a:p>
        </p:txBody>
      </p:sp>
      <p:sp>
        <p:nvSpPr>
          <p:cNvPr id="4" name="Text Placeholder 3">
            <a:extLst>
              <a:ext uri="{FF2B5EF4-FFF2-40B4-BE49-F238E27FC236}">
                <a16:creationId xmlns:a16="http://schemas.microsoft.com/office/drawing/2014/main" id="{21F8518B-BBF3-444D-9BBA-301001C1411B}"/>
              </a:ext>
            </a:extLst>
          </p:cNvPr>
          <p:cNvSpPr>
            <a:spLocks noGrp="1"/>
          </p:cNvSpPr>
          <p:nvPr>
            <p:ph type="body" sz="quarter" idx="11"/>
          </p:nvPr>
        </p:nvSpPr>
        <p:spPr>
          <a:xfrm>
            <a:off x="4330346" y="3937711"/>
            <a:ext cx="3531308" cy="679450"/>
          </a:xfrm>
        </p:spPr>
        <p:txBody>
          <a:bodyPr>
            <a:noAutofit/>
          </a:bodyPr>
          <a:lstStyle/>
          <a:p>
            <a:r>
              <a:rPr lang="en-GB" b="1">
                <a:solidFill>
                  <a:srgbClr val="2433F4"/>
                </a:solidFill>
              </a:rPr>
              <a:t>How to tackle </a:t>
            </a:r>
            <a:br>
              <a:rPr lang="en-GB" b="1">
                <a:solidFill>
                  <a:srgbClr val="2433F4"/>
                </a:solidFill>
              </a:rPr>
            </a:br>
            <a:r>
              <a:rPr lang="en-GB" b="1">
                <a:solidFill>
                  <a:srgbClr val="2433F4"/>
                </a:solidFill>
              </a:rPr>
              <a:t>clinical inertia</a:t>
            </a:r>
          </a:p>
        </p:txBody>
      </p:sp>
    </p:spTree>
    <p:extLst>
      <p:ext uri="{BB962C8B-B14F-4D97-AF65-F5344CB8AC3E}">
        <p14:creationId xmlns:p14="http://schemas.microsoft.com/office/powerpoint/2010/main" val="33720476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3E2EBD0-A8CA-4A9C-98AE-36A57D1257D9}"/>
              </a:ext>
            </a:extLst>
          </p:cNvPr>
          <p:cNvSpPr>
            <a:spLocks noGrp="1"/>
          </p:cNvSpPr>
          <p:nvPr>
            <p:ph type="title"/>
          </p:nvPr>
        </p:nvSpPr>
        <p:spPr/>
        <p:txBody>
          <a:bodyPr/>
          <a:lstStyle/>
          <a:p>
            <a:r>
              <a:rPr lang="en-GB"/>
              <a:t>Treatment goals for LDL-C</a:t>
            </a:r>
          </a:p>
        </p:txBody>
      </p:sp>
      <p:sp>
        <p:nvSpPr>
          <p:cNvPr id="7" name="Content Placeholder 6">
            <a:extLst>
              <a:ext uri="{FF2B5EF4-FFF2-40B4-BE49-F238E27FC236}">
                <a16:creationId xmlns:a16="http://schemas.microsoft.com/office/drawing/2014/main" id="{96B1A7DC-147B-4DD5-AA2F-ED4D36DBBA00}"/>
              </a:ext>
            </a:extLst>
          </p:cNvPr>
          <p:cNvSpPr>
            <a:spLocks noGrp="1"/>
          </p:cNvSpPr>
          <p:nvPr>
            <p:ph idx="1"/>
          </p:nvPr>
        </p:nvSpPr>
        <p:spPr/>
        <p:txBody>
          <a:bodyPr>
            <a:normAutofit/>
          </a:bodyPr>
          <a:lstStyle/>
          <a:p>
            <a:r>
              <a:rPr lang="en-GB" sz="2000">
                <a:latin typeface="Arial" panose="020B0604020202020204" pitchFamily="34" charset="0"/>
                <a:cs typeface="Arial" panose="020B0604020202020204" pitchFamily="34" charset="0"/>
              </a:rPr>
              <a:t>LDL-C analysis is recommended as the primary lipid analysis method for screening, diagnosis, and management (IC)</a:t>
            </a:r>
          </a:p>
        </p:txBody>
      </p:sp>
      <p:sp>
        <p:nvSpPr>
          <p:cNvPr id="9" name="Text Placeholder 8">
            <a:extLst>
              <a:ext uri="{FF2B5EF4-FFF2-40B4-BE49-F238E27FC236}">
                <a16:creationId xmlns:a16="http://schemas.microsoft.com/office/drawing/2014/main" id="{42FE92AF-5DF9-496B-8382-04374BBEC9F7}"/>
              </a:ext>
            </a:extLst>
          </p:cNvPr>
          <p:cNvSpPr>
            <a:spLocks noGrp="1"/>
          </p:cNvSpPr>
          <p:nvPr>
            <p:ph type="body" sz="quarter" idx="10"/>
          </p:nvPr>
        </p:nvSpPr>
        <p:spPr/>
        <p:txBody>
          <a:bodyPr/>
          <a:lstStyle/>
          <a:p>
            <a:r>
              <a:rPr lang="en-GB" sz="900" baseline="30000">
                <a:solidFill>
                  <a:prstClr val="black"/>
                </a:solidFill>
              </a:rPr>
              <a:t>a</a:t>
            </a:r>
            <a:r>
              <a:rPr kumimoji="0" lang="en-GB" sz="900" b="0" i="0" u="none" strike="noStrike" kern="1200" cap="none" spc="0" normalizeH="0" baseline="0" noProof="0">
                <a:ln>
                  <a:noFill/>
                </a:ln>
                <a:solidFill>
                  <a:prstClr val="black"/>
                </a:solidFill>
                <a:effectLst/>
                <a:uLnTx/>
                <a:uFillTx/>
                <a:ea typeface="+mn-ea"/>
                <a:cs typeface="+mn-cs"/>
              </a:rPr>
              <a:t>Class of recommendation; </a:t>
            </a:r>
            <a:r>
              <a:rPr kumimoji="0" lang="en-GB" sz="900" b="0" i="0" u="none" strike="noStrike" kern="1200" cap="none" spc="0" normalizeH="0" baseline="30000" noProof="0" err="1">
                <a:ln>
                  <a:noFill/>
                </a:ln>
                <a:solidFill>
                  <a:prstClr val="black"/>
                </a:solidFill>
                <a:effectLst/>
                <a:uLnTx/>
                <a:uFillTx/>
                <a:ea typeface="+mn-ea"/>
                <a:cs typeface="+mn-cs"/>
              </a:rPr>
              <a:t>b</a:t>
            </a:r>
            <a:r>
              <a:rPr kumimoji="0" lang="en-GB" sz="900" b="0" i="0" u="none" strike="noStrike" kern="1200" cap="none" spc="0" normalizeH="0" baseline="0" noProof="0" err="1">
                <a:ln>
                  <a:noFill/>
                </a:ln>
                <a:solidFill>
                  <a:prstClr val="black"/>
                </a:solidFill>
                <a:effectLst/>
                <a:uLnTx/>
                <a:uFillTx/>
                <a:ea typeface="+mn-ea"/>
                <a:cs typeface="+mn-cs"/>
              </a:rPr>
              <a:t>Level</a:t>
            </a:r>
            <a:r>
              <a:rPr kumimoji="0" lang="en-GB" sz="900" b="0" i="0" u="none" strike="noStrike" kern="1200" cap="none" spc="0" normalizeH="0" baseline="0" noProof="0">
                <a:ln>
                  <a:noFill/>
                </a:ln>
                <a:solidFill>
                  <a:prstClr val="black"/>
                </a:solidFill>
                <a:effectLst/>
                <a:uLnTx/>
                <a:uFillTx/>
                <a:ea typeface="+mn-ea"/>
                <a:cs typeface="+mn-cs"/>
              </a:rPr>
              <a:t> of evidence.</a:t>
            </a:r>
            <a:br>
              <a:rPr kumimoji="0" lang="en-GB" sz="900" b="0" i="0" u="none" strike="noStrike" kern="1200" cap="none" spc="0" normalizeH="0" baseline="0" noProof="0">
                <a:ln>
                  <a:noFill/>
                </a:ln>
                <a:solidFill>
                  <a:prstClr val="black"/>
                </a:solidFill>
                <a:effectLst/>
                <a:uLnTx/>
                <a:uFillTx/>
                <a:ea typeface="+mn-ea"/>
                <a:cs typeface="+mn-cs"/>
              </a:rPr>
            </a:br>
            <a:r>
              <a:rPr kumimoji="0" lang="en-GB" sz="900" b="0" i="0" u="none" strike="noStrike" kern="1200" cap="none" spc="0" normalizeH="0" baseline="0" noProof="0">
                <a:ln>
                  <a:noFill/>
                </a:ln>
                <a:solidFill>
                  <a:prstClr val="black"/>
                </a:solidFill>
                <a:effectLst/>
                <a:uLnTx/>
                <a:uFillTx/>
                <a:ea typeface="+mn-ea"/>
                <a:cs typeface="+mn-cs"/>
              </a:rPr>
              <a:t>Mach F, </a:t>
            </a:r>
            <a:r>
              <a:rPr kumimoji="0" lang="en-GB" sz="900" b="0" i="1" u="none" strike="noStrike" kern="1200" cap="none" spc="0" normalizeH="0" baseline="0" noProof="0">
                <a:ln>
                  <a:noFill/>
                </a:ln>
                <a:solidFill>
                  <a:prstClr val="black"/>
                </a:solidFill>
                <a:effectLst/>
                <a:uLnTx/>
                <a:uFillTx/>
                <a:ea typeface="+mn-ea"/>
                <a:cs typeface="+mn-cs"/>
              </a:rPr>
              <a:t>et al. European Heart Journal</a:t>
            </a:r>
            <a:r>
              <a:rPr kumimoji="0" lang="en-GB" sz="900" b="0" i="0" u="none" strike="noStrike" kern="1200" cap="none" spc="0" normalizeH="0" baseline="0" noProof="0">
                <a:ln>
                  <a:noFill/>
                </a:ln>
                <a:solidFill>
                  <a:prstClr val="black"/>
                </a:solidFill>
                <a:effectLst/>
                <a:uLnTx/>
                <a:uFillTx/>
                <a:ea typeface="+mn-ea"/>
                <a:cs typeface="+mn-cs"/>
              </a:rPr>
              <a:t>. 2020;41:111–88.</a:t>
            </a:r>
          </a:p>
        </p:txBody>
      </p:sp>
      <p:sp>
        <p:nvSpPr>
          <p:cNvPr id="2" name="Slide Number Placeholder 1">
            <a:extLst>
              <a:ext uri="{FF2B5EF4-FFF2-40B4-BE49-F238E27FC236}">
                <a16:creationId xmlns:a16="http://schemas.microsoft.com/office/drawing/2014/main" id="{C9AC7FCB-76C6-495E-8827-32B873D290D4}"/>
              </a:ext>
            </a:extLst>
          </p:cNvPr>
          <p:cNvSpPr>
            <a:spLocks noGrp="1"/>
          </p:cNvSpPr>
          <p:nvPr>
            <p:ph type="sldNum" sz="quarter" idx="4294967295"/>
          </p:nvPr>
        </p:nvSpPr>
        <p:spPr>
          <a:xfrm>
            <a:off x="9448800" y="6356350"/>
            <a:ext cx="2743200" cy="365125"/>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graphicFrame>
        <p:nvGraphicFramePr>
          <p:cNvPr id="8" name="Table 7">
            <a:extLst>
              <a:ext uri="{FF2B5EF4-FFF2-40B4-BE49-F238E27FC236}">
                <a16:creationId xmlns:a16="http://schemas.microsoft.com/office/drawing/2014/main" id="{6F62D8A3-0F30-4C0D-96E9-CFBE7DE5E8F2}"/>
              </a:ext>
            </a:extLst>
          </p:cNvPr>
          <p:cNvGraphicFramePr>
            <a:graphicFrameLocks noGrp="1"/>
          </p:cNvGraphicFramePr>
          <p:nvPr/>
        </p:nvGraphicFramePr>
        <p:xfrm>
          <a:off x="727158" y="2227842"/>
          <a:ext cx="9670938" cy="3820409"/>
        </p:xfrm>
        <a:graphic>
          <a:graphicData uri="http://schemas.openxmlformats.org/drawingml/2006/table">
            <a:tbl>
              <a:tblPr firstRow="1" bandRow="1">
                <a:tableStyleId>{1FECB4D8-DB02-4DC6-A0A2-4F2EBAE1DC90}</a:tableStyleId>
              </a:tblPr>
              <a:tblGrid>
                <a:gridCol w="7565445">
                  <a:extLst>
                    <a:ext uri="{9D8B030D-6E8A-4147-A177-3AD203B41FA5}">
                      <a16:colId xmlns:a16="http://schemas.microsoft.com/office/drawing/2014/main" val="3675359589"/>
                    </a:ext>
                  </a:extLst>
                </a:gridCol>
                <a:gridCol w="1029810">
                  <a:extLst>
                    <a:ext uri="{9D8B030D-6E8A-4147-A177-3AD203B41FA5}">
                      <a16:colId xmlns:a16="http://schemas.microsoft.com/office/drawing/2014/main" val="2877943540"/>
                    </a:ext>
                  </a:extLst>
                </a:gridCol>
                <a:gridCol w="1075683">
                  <a:extLst>
                    <a:ext uri="{9D8B030D-6E8A-4147-A177-3AD203B41FA5}">
                      <a16:colId xmlns:a16="http://schemas.microsoft.com/office/drawing/2014/main" val="1957195527"/>
                    </a:ext>
                  </a:extLst>
                </a:gridCol>
              </a:tblGrid>
              <a:tr h="322948">
                <a:tc>
                  <a:txBody>
                    <a:bodyPr/>
                    <a:lstStyle/>
                    <a:p>
                      <a:pPr marL="0" algn="l" defTabSz="914400" rtl="0" eaLnBrk="1" latinLnBrk="0" hangingPunct="1">
                        <a:lnSpc>
                          <a:spcPct val="100000"/>
                        </a:lnSpc>
                      </a:pPr>
                      <a:r>
                        <a:rPr lang="en-GB" sz="1600" b="1" kern="1200">
                          <a:solidFill>
                            <a:schemeClr val="bg1"/>
                          </a:solidFill>
                          <a:latin typeface="+mn-lt"/>
                          <a:ea typeface="+mn-ea"/>
                          <a:cs typeface="Arial" panose="020B0604020202020204" pitchFamily="34" charset="0"/>
                        </a:rPr>
                        <a:t>Recommendations</a:t>
                      </a:r>
                    </a:p>
                  </a:txBody>
                  <a:tcPr marT="36000" marB="36000">
                    <a:solidFill>
                      <a:srgbClr val="A5A5A5"/>
                    </a:solidFill>
                  </a:tcPr>
                </a:tc>
                <a:tc>
                  <a:txBody>
                    <a:bodyPr/>
                    <a:lstStyle/>
                    <a:p>
                      <a:pPr marL="0" algn="l" defTabSz="914400" rtl="0" eaLnBrk="1" latinLnBrk="0" hangingPunct="1">
                        <a:lnSpc>
                          <a:spcPct val="100000"/>
                        </a:lnSpc>
                      </a:pPr>
                      <a:r>
                        <a:rPr lang="en-GB" sz="1600" b="1" kern="1200" err="1">
                          <a:solidFill>
                            <a:schemeClr val="bg1"/>
                          </a:solidFill>
                          <a:latin typeface="+mn-lt"/>
                          <a:ea typeface="+mn-ea"/>
                          <a:cs typeface="Arial" panose="020B0604020202020204" pitchFamily="34" charset="0"/>
                        </a:rPr>
                        <a:t>Class</a:t>
                      </a:r>
                      <a:r>
                        <a:rPr lang="en-GB" sz="1600" b="1" kern="1200" baseline="30000" err="1">
                          <a:solidFill>
                            <a:schemeClr val="bg1"/>
                          </a:solidFill>
                          <a:latin typeface="+mn-lt"/>
                          <a:ea typeface="+mn-ea"/>
                          <a:cs typeface="Arial" panose="020B0604020202020204" pitchFamily="34" charset="0"/>
                        </a:rPr>
                        <a:t>a</a:t>
                      </a:r>
                      <a:endParaRPr lang="en-GB" sz="1600" b="1" kern="1200" baseline="30000">
                        <a:solidFill>
                          <a:schemeClr val="bg1"/>
                        </a:solidFill>
                        <a:latin typeface="+mn-lt"/>
                        <a:ea typeface="+mn-ea"/>
                        <a:cs typeface="Arial" panose="020B0604020202020204" pitchFamily="34" charset="0"/>
                      </a:endParaRPr>
                    </a:p>
                  </a:txBody>
                  <a:tcPr marT="36000" marB="36000">
                    <a:solidFill>
                      <a:srgbClr val="A5A5A5"/>
                    </a:solidFill>
                  </a:tcPr>
                </a:tc>
                <a:tc>
                  <a:txBody>
                    <a:bodyPr/>
                    <a:lstStyle/>
                    <a:p>
                      <a:pPr marL="0" algn="l" defTabSz="914400" rtl="0" eaLnBrk="1" latinLnBrk="0" hangingPunct="1">
                        <a:lnSpc>
                          <a:spcPct val="100000"/>
                        </a:lnSpc>
                      </a:pPr>
                      <a:r>
                        <a:rPr lang="en-GB" sz="1600" b="1" kern="1200" err="1">
                          <a:solidFill>
                            <a:schemeClr val="bg1"/>
                          </a:solidFill>
                          <a:latin typeface="+mn-lt"/>
                          <a:ea typeface="+mn-ea"/>
                          <a:cs typeface="Arial" panose="020B0604020202020204" pitchFamily="34" charset="0"/>
                        </a:rPr>
                        <a:t>Level</a:t>
                      </a:r>
                      <a:r>
                        <a:rPr lang="en-GB" sz="1600" b="1" kern="1200" baseline="30000" err="1">
                          <a:solidFill>
                            <a:schemeClr val="bg1"/>
                          </a:solidFill>
                          <a:latin typeface="+mn-lt"/>
                          <a:ea typeface="+mn-ea"/>
                          <a:cs typeface="Arial" panose="020B0604020202020204" pitchFamily="34" charset="0"/>
                        </a:rPr>
                        <a:t>b</a:t>
                      </a:r>
                      <a:endParaRPr lang="en-GB" sz="1600" b="1" kern="1200">
                        <a:solidFill>
                          <a:schemeClr val="bg1"/>
                        </a:solidFill>
                        <a:latin typeface="+mn-lt"/>
                        <a:ea typeface="+mn-ea"/>
                        <a:cs typeface="Arial" panose="020B0604020202020204" pitchFamily="34" charset="0"/>
                      </a:endParaRPr>
                    </a:p>
                  </a:txBody>
                  <a:tcPr marT="36000" marB="36000">
                    <a:solidFill>
                      <a:srgbClr val="A5A5A5"/>
                    </a:solidFill>
                  </a:tcPr>
                </a:tc>
                <a:extLst>
                  <a:ext uri="{0D108BD9-81ED-4DB2-BD59-A6C34878D82A}">
                    <a16:rowId xmlns:a16="http://schemas.microsoft.com/office/drawing/2014/main" val="1385506084"/>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In secondary prevention for patients at very high risk, an LDL-C reduction of ≥50% from baseline and an LDL-C goal of &lt;1.4 mmol/L (&lt;55 mg/dL) are recommended </a:t>
                      </a:r>
                    </a:p>
                  </a:txBody>
                  <a:tcPr marT="36000" marB="36000">
                    <a:solidFill>
                      <a:srgbClr val="E9EEF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a:t>
                      </a:r>
                    </a:p>
                  </a:txBody>
                  <a:tcPr marT="36000" marB="36000">
                    <a:solidFill>
                      <a:srgbClr val="37AB3A"/>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A</a:t>
                      </a:r>
                    </a:p>
                  </a:txBody>
                  <a:tcPr marT="36000" marB="36000">
                    <a:solidFill>
                      <a:srgbClr val="0070C0"/>
                    </a:solidFill>
                  </a:tcPr>
                </a:tc>
                <a:extLst>
                  <a:ext uri="{0D108BD9-81ED-4DB2-BD59-A6C34878D82A}">
                    <a16:rowId xmlns:a16="http://schemas.microsoft.com/office/drawing/2014/main" val="3143746920"/>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In primary prevention, for individuals at very high risk but without FH, an LDL-C reduction of ≥50% from baseline and an LDL-C goal of &lt;1.4 mmol/L (&lt;55 mg/dL) are recommended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a:t>
                      </a:r>
                    </a:p>
                  </a:txBody>
                  <a:tcPr marT="36000" marB="36000">
                    <a:solidFill>
                      <a:srgbClr val="37AB3A"/>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C</a:t>
                      </a:r>
                    </a:p>
                  </a:txBody>
                  <a:tcPr marT="36000" marB="36000">
                    <a:solidFill>
                      <a:srgbClr val="66CCFF"/>
                    </a:solidFill>
                  </a:tcPr>
                </a:tc>
                <a:extLst>
                  <a:ext uri="{0D108BD9-81ED-4DB2-BD59-A6C34878D82A}">
                    <a16:rowId xmlns:a16="http://schemas.microsoft.com/office/drawing/2014/main" val="693237631"/>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In primary prevention for individuals with FH at very high risk, an LDL-C reduction of ≥50% from baseline and an LDL-C goal of &lt;1.4 mmol/L (&lt;55 mg/dL) should be considered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err="1">
                          <a:solidFill>
                            <a:schemeClr val="tx1"/>
                          </a:solidFill>
                          <a:latin typeface="+mn-lt"/>
                          <a:ea typeface="+mn-ea"/>
                          <a:cs typeface="Arial" panose="020B0604020202020204" pitchFamily="34" charset="0"/>
                        </a:rPr>
                        <a:t>IIa</a:t>
                      </a:r>
                      <a:r>
                        <a:rPr lang="en-GB" sz="1400" b="0" kern="1200" baseline="0">
                          <a:solidFill>
                            <a:schemeClr val="tx1"/>
                          </a:solidFill>
                          <a:latin typeface="+mn-lt"/>
                          <a:ea typeface="+mn-ea"/>
                          <a:cs typeface="Arial" panose="020B0604020202020204" pitchFamily="34" charset="0"/>
                        </a:rPr>
                        <a:t> </a:t>
                      </a:r>
                    </a:p>
                  </a:txBody>
                  <a:tcPr marT="36000" marB="36000">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C</a:t>
                      </a:r>
                    </a:p>
                  </a:txBody>
                  <a:tcPr marT="36000" marB="36000">
                    <a:solidFill>
                      <a:srgbClr val="66CCFF"/>
                    </a:solidFill>
                  </a:tcPr>
                </a:tc>
                <a:extLst>
                  <a:ext uri="{0D108BD9-81ED-4DB2-BD59-A6C34878D82A}">
                    <a16:rowId xmlns:a16="http://schemas.microsoft.com/office/drawing/2014/main" val="1806141727"/>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For patients with ASCVD who experience a second vascular event within 2 years (not necessarily of the same type as the first event) while taking maximally tolerated statin-based therapy, an LDL-C goal of &lt;1.0 mmol/L (&lt;40 mg/dL) may be considered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IIb</a:t>
                      </a:r>
                    </a:p>
                  </a:txBody>
                  <a:tcPr marT="36000" marB="36000">
                    <a:solidFill>
                      <a:srgbClr val="ED7D31"/>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B</a:t>
                      </a:r>
                    </a:p>
                  </a:txBody>
                  <a:tcPr marT="36000" marB="36000">
                    <a:solidFill>
                      <a:srgbClr val="00B0F0"/>
                    </a:solidFill>
                  </a:tcPr>
                </a:tc>
                <a:extLst>
                  <a:ext uri="{0D108BD9-81ED-4DB2-BD59-A6C34878D82A}">
                    <a16:rowId xmlns:a16="http://schemas.microsoft.com/office/drawing/2014/main" val="1125897593"/>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In patients at high risk, an LDL-C reduction of ≥50% from baseline and an LDL-C goal of &lt;1.8 mmol/L (&lt;70 mg/dL) are recommended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a:t>
                      </a:r>
                    </a:p>
                  </a:txBody>
                  <a:tcPr marT="36000" marB="36000">
                    <a:solidFill>
                      <a:srgbClr val="37AB3A"/>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A</a:t>
                      </a:r>
                    </a:p>
                  </a:txBody>
                  <a:tcPr marT="36000" marB="36000">
                    <a:solidFill>
                      <a:srgbClr val="0070C0"/>
                    </a:solidFill>
                  </a:tcPr>
                </a:tc>
                <a:extLst>
                  <a:ext uri="{0D108BD9-81ED-4DB2-BD59-A6C34878D82A}">
                    <a16:rowId xmlns:a16="http://schemas.microsoft.com/office/drawing/2014/main" val="492322460"/>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In individuals at moderate risk, an LDL-C goal of &lt;2.6 mmol/L (&lt;100 mg/dL) should be considered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err="1">
                          <a:solidFill>
                            <a:schemeClr val="tx1"/>
                          </a:solidFill>
                          <a:latin typeface="+mn-lt"/>
                          <a:ea typeface="+mn-ea"/>
                          <a:cs typeface="Arial" panose="020B0604020202020204" pitchFamily="34" charset="0"/>
                        </a:rPr>
                        <a:t>IIa</a:t>
                      </a:r>
                      <a:endParaRPr lang="en-GB" sz="1400" b="0" kern="1200" baseline="0">
                        <a:solidFill>
                          <a:schemeClr val="tx1"/>
                        </a:solidFill>
                        <a:latin typeface="+mn-lt"/>
                        <a:ea typeface="+mn-ea"/>
                        <a:cs typeface="Arial" panose="020B0604020202020204" pitchFamily="34" charset="0"/>
                      </a:endParaRPr>
                    </a:p>
                  </a:txBody>
                  <a:tcPr marT="36000" marB="36000">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A</a:t>
                      </a:r>
                    </a:p>
                  </a:txBody>
                  <a:tcPr marT="36000" marB="36000">
                    <a:solidFill>
                      <a:srgbClr val="0070C0"/>
                    </a:solidFill>
                  </a:tcPr>
                </a:tc>
                <a:extLst>
                  <a:ext uri="{0D108BD9-81ED-4DB2-BD59-A6C34878D82A}">
                    <a16:rowId xmlns:a16="http://schemas.microsoft.com/office/drawing/2014/main" val="2461718383"/>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In individuals at low risk, an LDL-C goal &lt;3.0 mmol/L (&lt;116 mg/dL) may be considered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IIb</a:t>
                      </a:r>
                    </a:p>
                  </a:txBody>
                  <a:tcPr marT="36000" marB="36000">
                    <a:solidFill>
                      <a:srgbClr val="ED7D31"/>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A</a:t>
                      </a:r>
                    </a:p>
                  </a:txBody>
                  <a:tcPr marT="36000" marB="36000">
                    <a:solidFill>
                      <a:srgbClr val="0070C0"/>
                    </a:solidFill>
                  </a:tcPr>
                </a:tc>
                <a:extLst>
                  <a:ext uri="{0D108BD9-81ED-4DB2-BD59-A6C34878D82A}">
                    <a16:rowId xmlns:a16="http://schemas.microsoft.com/office/drawing/2014/main" val="411624372"/>
                  </a:ext>
                </a:extLst>
              </a:tr>
            </a:tbl>
          </a:graphicData>
        </a:graphic>
      </p:graphicFrame>
      <p:sp>
        <p:nvSpPr>
          <p:cNvPr id="13" name="Rectangle 12">
            <a:extLst>
              <a:ext uri="{FF2B5EF4-FFF2-40B4-BE49-F238E27FC236}">
                <a16:creationId xmlns:a16="http://schemas.microsoft.com/office/drawing/2014/main" id="{0570213B-D012-4D7E-A682-CBDD9E96431C}"/>
              </a:ext>
            </a:extLst>
          </p:cNvPr>
          <p:cNvSpPr/>
          <p:nvPr/>
        </p:nvSpPr>
        <p:spPr>
          <a:xfrm>
            <a:off x="727158" y="2548669"/>
            <a:ext cx="9670938" cy="1498279"/>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Rockwell"/>
              <a:ea typeface="+mn-ea"/>
              <a:cs typeface="+mn-cs"/>
            </a:endParaRPr>
          </a:p>
        </p:txBody>
      </p:sp>
    </p:spTree>
    <p:extLst>
      <p:ext uri="{BB962C8B-B14F-4D97-AF65-F5344CB8AC3E}">
        <p14:creationId xmlns:p14="http://schemas.microsoft.com/office/powerpoint/2010/main" val="2466869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1B861E0-5B46-47AC-B6D2-FA66E264BDFF}"/>
              </a:ext>
            </a:extLst>
          </p:cNvPr>
          <p:cNvSpPr>
            <a:spLocks noGrp="1"/>
          </p:cNvSpPr>
          <p:nvPr>
            <p:ph type="title"/>
          </p:nvPr>
        </p:nvSpPr>
        <p:spPr/>
        <p:txBody>
          <a:bodyPr>
            <a:normAutofit/>
          </a:bodyPr>
          <a:lstStyle/>
          <a:p>
            <a:r>
              <a:rPr lang="en-GB"/>
              <a:t>Pharmacological LDL-C lowering </a:t>
            </a:r>
          </a:p>
        </p:txBody>
      </p:sp>
      <p:sp>
        <p:nvSpPr>
          <p:cNvPr id="6" name="Text Placeholder 5">
            <a:extLst>
              <a:ext uri="{FF2B5EF4-FFF2-40B4-BE49-F238E27FC236}">
                <a16:creationId xmlns:a16="http://schemas.microsoft.com/office/drawing/2014/main" id="{5D7A1D68-C456-4E6A-8EA2-266D4F79C110}"/>
              </a:ext>
            </a:extLst>
          </p:cNvPr>
          <p:cNvSpPr>
            <a:spLocks noGrp="1"/>
          </p:cNvSpPr>
          <p:nvPr>
            <p:ph type="body" sz="quarter" idx="10"/>
          </p:nvPr>
        </p:nvSpPr>
        <p:spPr/>
        <p:txBody>
          <a:bodyPr/>
          <a:lstStyle/>
          <a:p>
            <a:r>
              <a:rPr lang="en-GB" sz="900" baseline="30000">
                <a:solidFill>
                  <a:prstClr val="black"/>
                </a:solidFill>
              </a:rPr>
              <a:t>a</a:t>
            </a:r>
            <a:r>
              <a:rPr kumimoji="0" lang="en-GB" sz="900" b="0" i="0" u="none" strike="noStrike" kern="1200" cap="none" spc="0" normalizeH="0" baseline="0" noProof="0">
                <a:ln>
                  <a:noFill/>
                </a:ln>
                <a:solidFill>
                  <a:prstClr val="black"/>
                </a:solidFill>
                <a:effectLst/>
                <a:uLnTx/>
                <a:uFillTx/>
                <a:ea typeface="+mn-ea"/>
                <a:cs typeface="+mn-cs"/>
              </a:rPr>
              <a:t>Class of recommendation; </a:t>
            </a:r>
            <a:r>
              <a:rPr kumimoji="0" lang="en-GB" sz="900" b="0" i="0" u="none" strike="noStrike" kern="1200" cap="none" spc="0" normalizeH="0" baseline="30000" noProof="0" err="1">
                <a:ln>
                  <a:noFill/>
                </a:ln>
                <a:solidFill>
                  <a:prstClr val="black"/>
                </a:solidFill>
                <a:effectLst/>
                <a:uLnTx/>
                <a:uFillTx/>
                <a:ea typeface="+mn-ea"/>
                <a:cs typeface="+mn-cs"/>
              </a:rPr>
              <a:t>b</a:t>
            </a:r>
            <a:r>
              <a:rPr kumimoji="0" lang="en-GB" sz="900" b="0" i="0" u="none" strike="noStrike" kern="1200" cap="none" spc="0" normalizeH="0" baseline="0" noProof="0" err="1">
                <a:ln>
                  <a:noFill/>
                </a:ln>
                <a:solidFill>
                  <a:prstClr val="black"/>
                </a:solidFill>
                <a:effectLst/>
                <a:uLnTx/>
                <a:uFillTx/>
                <a:ea typeface="+mn-ea"/>
                <a:cs typeface="+mn-cs"/>
              </a:rPr>
              <a:t>Level</a:t>
            </a:r>
            <a:r>
              <a:rPr kumimoji="0" lang="en-GB" sz="900" b="0" i="0" u="none" strike="noStrike" kern="1200" cap="none" spc="0" normalizeH="0" baseline="0" noProof="0">
                <a:ln>
                  <a:noFill/>
                </a:ln>
                <a:solidFill>
                  <a:prstClr val="black"/>
                </a:solidFill>
                <a:effectLst/>
                <a:uLnTx/>
                <a:uFillTx/>
                <a:ea typeface="+mn-ea"/>
                <a:cs typeface="+mn-cs"/>
              </a:rPr>
              <a:t> of evidence. </a:t>
            </a:r>
            <a:br>
              <a:rPr kumimoji="0" lang="en-GB" sz="900" b="0" i="0" u="none" strike="noStrike" kern="1200" cap="none" spc="0" normalizeH="0" baseline="0" noProof="0">
                <a:ln>
                  <a:noFill/>
                </a:ln>
                <a:solidFill>
                  <a:prstClr val="black"/>
                </a:solidFill>
                <a:effectLst/>
                <a:uLnTx/>
                <a:uFillTx/>
                <a:ea typeface="+mn-ea"/>
                <a:cs typeface="+mn-cs"/>
              </a:rPr>
            </a:br>
            <a:r>
              <a:rPr kumimoji="0" lang="en-GB" sz="900" b="0" i="0" u="none" strike="noStrike" kern="1200" cap="none" spc="0" normalizeH="0" baseline="0" noProof="0">
                <a:ln>
                  <a:noFill/>
                </a:ln>
                <a:solidFill>
                  <a:prstClr val="black"/>
                </a:solidFill>
                <a:effectLst/>
                <a:uLnTx/>
                <a:uFillTx/>
                <a:ea typeface="+mn-ea"/>
                <a:cs typeface="+mn-cs"/>
              </a:rPr>
              <a:t>Mach F,</a:t>
            </a:r>
            <a:r>
              <a:rPr kumimoji="0" lang="en-GB" sz="900" b="0" i="1" u="none" strike="noStrike" kern="1200" cap="none" spc="0" normalizeH="0" baseline="0" noProof="0">
                <a:ln>
                  <a:noFill/>
                </a:ln>
                <a:solidFill>
                  <a:prstClr val="black"/>
                </a:solidFill>
                <a:effectLst/>
                <a:uLnTx/>
                <a:uFillTx/>
                <a:ea typeface="+mn-ea"/>
                <a:cs typeface="+mn-cs"/>
              </a:rPr>
              <a:t> et al. European Heart Journal</a:t>
            </a:r>
            <a:r>
              <a:rPr kumimoji="0" lang="en-GB" sz="900" b="0" i="0" u="none" strike="noStrike" kern="1200" cap="none" spc="0" normalizeH="0" baseline="0" noProof="0">
                <a:ln>
                  <a:noFill/>
                </a:ln>
                <a:solidFill>
                  <a:prstClr val="black"/>
                </a:solidFill>
                <a:effectLst/>
                <a:uLnTx/>
                <a:uFillTx/>
                <a:ea typeface="+mn-ea"/>
                <a:cs typeface="+mn-cs"/>
              </a:rPr>
              <a:t>. 2020;41:111–88.</a:t>
            </a:r>
          </a:p>
        </p:txBody>
      </p:sp>
      <p:sp>
        <p:nvSpPr>
          <p:cNvPr id="2" name="Slide Number Placeholder 1">
            <a:extLst>
              <a:ext uri="{FF2B5EF4-FFF2-40B4-BE49-F238E27FC236}">
                <a16:creationId xmlns:a16="http://schemas.microsoft.com/office/drawing/2014/main" id="{DDEF17EA-7F19-4615-B860-AA5D7F897C95}"/>
              </a:ext>
            </a:extLst>
          </p:cNvPr>
          <p:cNvSpPr>
            <a:spLocks noGrp="1"/>
          </p:cNvSpPr>
          <p:nvPr>
            <p:ph type="sldNum" sz="quarter" idx="4294967295"/>
          </p:nvPr>
        </p:nvSpPr>
        <p:spPr>
          <a:xfrm>
            <a:off x="9448800" y="6356350"/>
            <a:ext cx="2743200" cy="365125"/>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graphicFrame>
        <p:nvGraphicFramePr>
          <p:cNvPr id="7" name="Table 6">
            <a:extLst>
              <a:ext uri="{FF2B5EF4-FFF2-40B4-BE49-F238E27FC236}">
                <a16:creationId xmlns:a16="http://schemas.microsoft.com/office/drawing/2014/main" id="{68EF1812-9375-4B25-881A-371EAB330ABE}"/>
              </a:ext>
            </a:extLst>
          </p:cNvPr>
          <p:cNvGraphicFramePr>
            <a:graphicFrameLocks noGrp="1"/>
          </p:cNvGraphicFramePr>
          <p:nvPr>
            <p:extLst>
              <p:ext uri="{D42A27DB-BD31-4B8C-83A1-F6EECF244321}">
                <p14:modId xmlns:p14="http://schemas.microsoft.com/office/powerpoint/2010/main" val="2397988938"/>
              </p:ext>
            </p:extLst>
          </p:nvPr>
        </p:nvGraphicFramePr>
        <p:xfrm>
          <a:off x="717421" y="1211330"/>
          <a:ext cx="9670938" cy="4952788"/>
        </p:xfrm>
        <a:graphic>
          <a:graphicData uri="http://schemas.openxmlformats.org/drawingml/2006/table">
            <a:tbl>
              <a:tblPr firstRow="1" bandRow="1">
                <a:tableStyleId>{1FECB4D8-DB02-4DC6-A0A2-4F2EBAE1DC90}</a:tableStyleId>
              </a:tblPr>
              <a:tblGrid>
                <a:gridCol w="7565445">
                  <a:extLst>
                    <a:ext uri="{9D8B030D-6E8A-4147-A177-3AD203B41FA5}">
                      <a16:colId xmlns:a16="http://schemas.microsoft.com/office/drawing/2014/main" val="3675359589"/>
                    </a:ext>
                  </a:extLst>
                </a:gridCol>
                <a:gridCol w="1029810">
                  <a:extLst>
                    <a:ext uri="{9D8B030D-6E8A-4147-A177-3AD203B41FA5}">
                      <a16:colId xmlns:a16="http://schemas.microsoft.com/office/drawing/2014/main" val="2877943540"/>
                    </a:ext>
                  </a:extLst>
                </a:gridCol>
                <a:gridCol w="1075683">
                  <a:extLst>
                    <a:ext uri="{9D8B030D-6E8A-4147-A177-3AD203B41FA5}">
                      <a16:colId xmlns:a16="http://schemas.microsoft.com/office/drawing/2014/main" val="1957195527"/>
                    </a:ext>
                  </a:extLst>
                </a:gridCol>
              </a:tblGrid>
              <a:tr h="322948">
                <a:tc>
                  <a:txBody>
                    <a:bodyPr/>
                    <a:lstStyle/>
                    <a:p>
                      <a:pPr marL="0" algn="l" defTabSz="914400" rtl="0" eaLnBrk="1" latinLnBrk="0" hangingPunct="1">
                        <a:lnSpc>
                          <a:spcPct val="100000"/>
                        </a:lnSpc>
                      </a:pPr>
                      <a:r>
                        <a:rPr lang="en-GB" sz="1600" b="1" kern="1200">
                          <a:solidFill>
                            <a:schemeClr val="bg1"/>
                          </a:solidFill>
                          <a:latin typeface="+mn-lt"/>
                          <a:ea typeface="+mn-ea"/>
                          <a:cs typeface="Arial" panose="020B0604020202020204" pitchFamily="34" charset="0"/>
                        </a:rPr>
                        <a:t>Recommendations</a:t>
                      </a:r>
                    </a:p>
                  </a:txBody>
                  <a:tcPr marT="36000" marB="36000">
                    <a:solidFill>
                      <a:srgbClr val="A5A5A5"/>
                    </a:solidFill>
                  </a:tcPr>
                </a:tc>
                <a:tc>
                  <a:txBody>
                    <a:bodyPr/>
                    <a:lstStyle/>
                    <a:p>
                      <a:pPr marL="0" algn="l" defTabSz="914400" rtl="0" eaLnBrk="1" latinLnBrk="0" hangingPunct="1">
                        <a:lnSpc>
                          <a:spcPct val="100000"/>
                        </a:lnSpc>
                      </a:pPr>
                      <a:r>
                        <a:rPr lang="en-GB" sz="1600" b="1" kern="1200" err="1">
                          <a:solidFill>
                            <a:schemeClr val="bg1"/>
                          </a:solidFill>
                          <a:latin typeface="+mn-lt"/>
                          <a:ea typeface="+mn-ea"/>
                          <a:cs typeface="Arial" panose="020B0604020202020204" pitchFamily="34" charset="0"/>
                        </a:rPr>
                        <a:t>Class</a:t>
                      </a:r>
                      <a:r>
                        <a:rPr lang="en-GB" sz="1600" b="1" kern="1200" baseline="30000" err="1">
                          <a:solidFill>
                            <a:schemeClr val="bg1"/>
                          </a:solidFill>
                          <a:latin typeface="+mn-lt"/>
                          <a:ea typeface="+mn-ea"/>
                          <a:cs typeface="Arial" panose="020B0604020202020204" pitchFamily="34" charset="0"/>
                        </a:rPr>
                        <a:t>a</a:t>
                      </a:r>
                      <a:endParaRPr lang="en-GB" sz="1600" b="1" kern="1200" baseline="30000">
                        <a:solidFill>
                          <a:schemeClr val="bg1"/>
                        </a:solidFill>
                        <a:latin typeface="+mn-lt"/>
                        <a:ea typeface="+mn-ea"/>
                        <a:cs typeface="Arial" panose="020B0604020202020204" pitchFamily="34" charset="0"/>
                      </a:endParaRPr>
                    </a:p>
                  </a:txBody>
                  <a:tcPr marT="36000" marB="36000">
                    <a:solidFill>
                      <a:srgbClr val="A5A5A5"/>
                    </a:solidFill>
                  </a:tcPr>
                </a:tc>
                <a:tc>
                  <a:txBody>
                    <a:bodyPr/>
                    <a:lstStyle/>
                    <a:p>
                      <a:pPr marL="0" algn="l" defTabSz="914400" rtl="0" eaLnBrk="1" latinLnBrk="0" hangingPunct="1">
                        <a:lnSpc>
                          <a:spcPct val="100000"/>
                        </a:lnSpc>
                      </a:pPr>
                      <a:r>
                        <a:rPr lang="en-GB" sz="1600" b="1" kern="1200" err="1">
                          <a:solidFill>
                            <a:schemeClr val="bg1"/>
                          </a:solidFill>
                          <a:latin typeface="+mn-lt"/>
                          <a:ea typeface="+mn-ea"/>
                          <a:cs typeface="Arial" panose="020B0604020202020204" pitchFamily="34" charset="0"/>
                        </a:rPr>
                        <a:t>Level</a:t>
                      </a:r>
                      <a:r>
                        <a:rPr lang="en-GB" sz="1600" b="1" kern="1200" baseline="30000" err="1">
                          <a:solidFill>
                            <a:schemeClr val="bg1"/>
                          </a:solidFill>
                          <a:latin typeface="+mn-lt"/>
                          <a:ea typeface="+mn-ea"/>
                          <a:cs typeface="Arial" panose="020B0604020202020204" pitchFamily="34" charset="0"/>
                        </a:rPr>
                        <a:t>b</a:t>
                      </a:r>
                      <a:endParaRPr lang="en-GB" sz="1600" b="1" kern="1200" baseline="30000">
                        <a:solidFill>
                          <a:schemeClr val="bg1"/>
                        </a:solidFill>
                        <a:latin typeface="+mn-lt"/>
                        <a:ea typeface="+mn-ea"/>
                        <a:cs typeface="Arial" panose="020B0604020202020204" pitchFamily="34" charset="0"/>
                      </a:endParaRPr>
                    </a:p>
                  </a:txBody>
                  <a:tcPr marT="36000" marB="36000">
                    <a:solidFill>
                      <a:srgbClr val="A5A5A5"/>
                    </a:solidFill>
                  </a:tcPr>
                </a:tc>
                <a:extLst>
                  <a:ext uri="{0D108BD9-81ED-4DB2-BD59-A6C34878D82A}">
                    <a16:rowId xmlns:a16="http://schemas.microsoft.com/office/drawing/2014/main" val="1385506084"/>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It is recommended that a high-intensity statin is prescribed up to the highest tolerated dose to reach the goals set for the specific level of risk</a:t>
                      </a:r>
                    </a:p>
                  </a:txBody>
                  <a:tcPr marT="36000" marB="36000">
                    <a:solidFill>
                      <a:srgbClr val="E9EEF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a:t>
                      </a:r>
                    </a:p>
                  </a:txBody>
                  <a:tcPr marT="36000" marB="36000">
                    <a:solidFill>
                      <a:srgbClr val="37AB3A"/>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A</a:t>
                      </a:r>
                    </a:p>
                  </a:txBody>
                  <a:tcPr marT="36000" marB="36000">
                    <a:solidFill>
                      <a:srgbClr val="0070C0"/>
                    </a:solidFill>
                  </a:tcPr>
                </a:tc>
                <a:extLst>
                  <a:ext uri="{0D108BD9-81ED-4DB2-BD59-A6C34878D82A}">
                    <a16:rowId xmlns:a16="http://schemas.microsoft.com/office/drawing/2014/main" val="3143746920"/>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If the goals are not achieved with the maximum-tolerated dose of a statin, combination with ezetimibe is recommended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a:t>
                      </a:r>
                    </a:p>
                  </a:txBody>
                  <a:tcPr marT="36000" marB="36000">
                    <a:solidFill>
                      <a:srgbClr val="37AB3A"/>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B</a:t>
                      </a:r>
                    </a:p>
                  </a:txBody>
                  <a:tcPr marT="36000" marB="36000">
                    <a:solidFill>
                      <a:srgbClr val="00B0F0"/>
                    </a:solidFill>
                  </a:tcPr>
                </a:tc>
                <a:extLst>
                  <a:ext uri="{0D108BD9-81ED-4DB2-BD59-A6C34878D82A}">
                    <a16:rowId xmlns:a16="http://schemas.microsoft.com/office/drawing/2014/main" val="693237631"/>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For primary prevention, patients at very high risk but without FH, if the LDL-C goal is not achieved on a maximum-tolerated dose of a statin and ezetimibe, a combination with a PCSK9 inhibitor may be considered </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IIb</a:t>
                      </a:r>
                    </a:p>
                  </a:txBody>
                  <a:tcPr marT="36000" marB="36000">
                    <a:solidFill>
                      <a:srgbClr val="ED7D31"/>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C</a:t>
                      </a:r>
                    </a:p>
                  </a:txBody>
                  <a:tcPr marT="36000" marB="36000">
                    <a:solidFill>
                      <a:srgbClr val="66CCFF"/>
                    </a:solidFill>
                  </a:tcPr>
                </a:tc>
                <a:extLst>
                  <a:ext uri="{0D108BD9-81ED-4DB2-BD59-A6C34878D82A}">
                    <a16:rowId xmlns:a16="http://schemas.microsoft.com/office/drawing/2014/main" val="1806141727"/>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For secondary prevention, patients at very high risk not achieving their goal on a </a:t>
                      </a:r>
                      <a:br>
                        <a:rPr lang="en-GB" sz="1400" b="0" kern="1200" baseline="0">
                          <a:solidFill>
                            <a:schemeClr val="tx1"/>
                          </a:solidFill>
                          <a:latin typeface="+mn-lt"/>
                          <a:ea typeface="+mn-ea"/>
                          <a:cs typeface="Arial" panose="020B0604020202020204" pitchFamily="34" charset="0"/>
                        </a:rPr>
                      </a:br>
                      <a:r>
                        <a:rPr lang="en-GB" sz="1400" b="0" kern="1200" baseline="0">
                          <a:solidFill>
                            <a:schemeClr val="tx1"/>
                          </a:solidFill>
                          <a:latin typeface="+mn-lt"/>
                          <a:ea typeface="+mn-ea"/>
                          <a:cs typeface="Arial" panose="020B0604020202020204" pitchFamily="34" charset="0"/>
                        </a:rPr>
                        <a:t>maximum-tolerated dose of a statin and ezetimibe, a combination with PCSK9 inhibitor is recommended </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a:t>
                      </a:r>
                    </a:p>
                  </a:txBody>
                  <a:tcPr marT="36000" marB="36000">
                    <a:solidFill>
                      <a:srgbClr val="37AB3A"/>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A</a:t>
                      </a:r>
                    </a:p>
                  </a:txBody>
                  <a:tcPr marT="36000" marB="36000">
                    <a:solidFill>
                      <a:srgbClr val="0070C0"/>
                    </a:solidFill>
                  </a:tcPr>
                </a:tc>
                <a:extLst>
                  <a:ext uri="{0D108BD9-81ED-4DB2-BD59-A6C34878D82A}">
                    <a16:rowId xmlns:a16="http://schemas.microsoft.com/office/drawing/2014/main" val="400540901"/>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For very high-risk FH patients (i.e., with ASCVD or with another major risk factor) who do not achieve their goal on a maximum-tolerated dose of a statin and ezetimibe, </a:t>
                      </a:r>
                      <a:br>
                        <a:rPr lang="en-GB" sz="1400" b="0" kern="1200" baseline="0">
                          <a:solidFill>
                            <a:schemeClr val="tx1"/>
                          </a:solidFill>
                          <a:latin typeface="+mn-lt"/>
                          <a:ea typeface="+mn-ea"/>
                          <a:cs typeface="Arial" panose="020B0604020202020204" pitchFamily="34" charset="0"/>
                        </a:rPr>
                      </a:br>
                      <a:r>
                        <a:rPr lang="en-GB" sz="1400" b="0" kern="1200" baseline="0">
                          <a:solidFill>
                            <a:schemeClr val="tx1"/>
                          </a:solidFill>
                          <a:latin typeface="+mn-lt"/>
                          <a:ea typeface="+mn-ea"/>
                          <a:cs typeface="Arial" panose="020B0604020202020204" pitchFamily="34" charset="0"/>
                        </a:rPr>
                        <a:t>a combination with a PCSK9 inhibitor is recommended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a:t>
                      </a:r>
                    </a:p>
                  </a:txBody>
                  <a:tcPr marT="36000" marB="36000">
                    <a:solidFill>
                      <a:srgbClr val="37AB3A"/>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C</a:t>
                      </a:r>
                    </a:p>
                  </a:txBody>
                  <a:tcPr marT="36000" marB="36000">
                    <a:solidFill>
                      <a:srgbClr val="66CCFF"/>
                    </a:solidFill>
                  </a:tcPr>
                </a:tc>
                <a:extLst>
                  <a:ext uri="{0D108BD9-81ED-4DB2-BD59-A6C34878D82A}">
                    <a16:rowId xmlns:a16="http://schemas.microsoft.com/office/drawing/2014/main" val="3394648483"/>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If a statin-based regimen is not tolerated at any dosage (even after re-challenge), ezetimibe should be considered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err="1">
                          <a:solidFill>
                            <a:schemeClr val="tx1"/>
                          </a:solidFill>
                          <a:latin typeface="+mn-lt"/>
                          <a:ea typeface="+mn-ea"/>
                          <a:cs typeface="Arial" panose="020B0604020202020204" pitchFamily="34" charset="0"/>
                        </a:rPr>
                        <a:t>IIa</a:t>
                      </a:r>
                      <a:endParaRPr lang="en-GB" sz="1400" b="0" kern="1200" baseline="0">
                        <a:solidFill>
                          <a:schemeClr val="tx1"/>
                        </a:solidFill>
                        <a:latin typeface="+mn-lt"/>
                        <a:ea typeface="+mn-ea"/>
                        <a:cs typeface="Arial" panose="020B0604020202020204" pitchFamily="34" charset="0"/>
                      </a:endParaRPr>
                    </a:p>
                  </a:txBody>
                  <a:tcPr marT="36000" marB="36000">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C</a:t>
                      </a:r>
                    </a:p>
                  </a:txBody>
                  <a:tcPr marT="36000" marB="36000">
                    <a:solidFill>
                      <a:srgbClr val="66CCFF"/>
                    </a:solidFill>
                  </a:tcPr>
                </a:tc>
                <a:extLst>
                  <a:ext uri="{0D108BD9-81ED-4DB2-BD59-A6C34878D82A}">
                    <a16:rowId xmlns:a16="http://schemas.microsoft.com/office/drawing/2014/main" val="1497885995"/>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If a statin-based regimen is not tolerated at any dosage (even after re-challenge), a PCSK9 inhibitor in addition to ezetimibe may be also be considered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IIb</a:t>
                      </a:r>
                    </a:p>
                  </a:txBody>
                  <a:tcPr marT="36000" marB="36000">
                    <a:solidFill>
                      <a:srgbClr val="ED7D31"/>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C</a:t>
                      </a:r>
                    </a:p>
                  </a:txBody>
                  <a:tcPr marT="36000" marB="36000">
                    <a:solidFill>
                      <a:srgbClr val="66CCFF"/>
                    </a:solidFill>
                  </a:tcPr>
                </a:tc>
                <a:extLst>
                  <a:ext uri="{0D108BD9-81ED-4DB2-BD59-A6C34878D82A}">
                    <a16:rowId xmlns:a16="http://schemas.microsoft.com/office/drawing/2014/main" val="3186417554"/>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If the goal is not achieved, statin combination with a bile acid sequestrant may be considered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IIb</a:t>
                      </a:r>
                    </a:p>
                  </a:txBody>
                  <a:tcPr marT="36000" marB="36000">
                    <a:solidFill>
                      <a:srgbClr val="ED7D31"/>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C</a:t>
                      </a:r>
                    </a:p>
                  </a:txBody>
                  <a:tcPr marT="36000" marB="36000">
                    <a:solidFill>
                      <a:srgbClr val="66CCFF"/>
                    </a:solidFill>
                  </a:tcPr>
                </a:tc>
                <a:extLst>
                  <a:ext uri="{0D108BD9-81ED-4DB2-BD59-A6C34878D82A}">
                    <a16:rowId xmlns:a16="http://schemas.microsoft.com/office/drawing/2014/main" val="3953834061"/>
                  </a:ext>
                </a:extLst>
              </a:tr>
            </a:tbl>
          </a:graphicData>
        </a:graphic>
      </p:graphicFrame>
      <p:sp>
        <p:nvSpPr>
          <p:cNvPr id="13" name="Rectangle 12">
            <a:extLst>
              <a:ext uri="{FF2B5EF4-FFF2-40B4-BE49-F238E27FC236}">
                <a16:creationId xmlns:a16="http://schemas.microsoft.com/office/drawing/2014/main" id="{893C829A-CC60-4711-9C34-F44663327B5F}"/>
              </a:ext>
            </a:extLst>
          </p:cNvPr>
          <p:cNvSpPr/>
          <p:nvPr/>
        </p:nvSpPr>
        <p:spPr>
          <a:xfrm>
            <a:off x="717421" y="2019935"/>
            <a:ext cx="9670938" cy="2642600"/>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Rockwell"/>
              <a:ea typeface="+mn-ea"/>
              <a:cs typeface="+mn-cs"/>
            </a:endParaRPr>
          </a:p>
        </p:txBody>
      </p:sp>
    </p:spTree>
    <p:extLst>
      <p:ext uri="{BB962C8B-B14F-4D97-AF65-F5344CB8AC3E}">
        <p14:creationId xmlns:p14="http://schemas.microsoft.com/office/powerpoint/2010/main" val="941485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F696790-5B11-4697-B75D-A65E2DF4F394}"/>
              </a:ext>
            </a:extLst>
          </p:cNvPr>
          <p:cNvSpPr>
            <a:spLocks noGrp="1"/>
          </p:cNvSpPr>
          <p:nvPr>
            <p:ph type="title"/>
          </p:nvPr>
        </p:nvSpPr>
        <p:spPr/>
        <p:txBody>
          <a:bodyPr>
            <a:normAutofit fontScale="90000"/>
          </a:bodyPr>
          <a:lstStyle/>
          <a:p>
            <a:r>
              <a:rPr lang="en-GB" sz="3200"/>
              <a:t>Treatment algorithm for pharmacological LDL-C lowering</a:t>
            </a:r>
          </a:p>
        </p:txBody>
      </p:sp>
      <p:sp>
        <p:nvSpPr>
          <p:cNvPr id="3" name="Text Placeholder 2">
            <a:extLst>
              <a:ext uri="{FF2B5EF4-FFF2-40B4-BE49-F238E27FC236}">
                <a16:creationId xmlns:a16="http://schemas.microsoft.com/office/drawing/2014/main" id="{6BB439B1-CB74-4F06-AD2D-49E676213E77}"/>
              </a:ext>
            </a:extLst>
          </p:cNvPr>
          <p:cNvSpPr>
            <a:spLocks noGrp="1"/>
          </p:cNvSpPr>
          <p:nvPr>
            <p:ph type="body" sz="quarter" idx="10"/>
          </p:nvPr>
        </p:nvSpPr>
        <p:spPr>
          <a:xfrm>
            <a:off x="550863" y="6136641"/>
            <a:ext cx="7326312" cy="524510"/>
          </a:xfrm>
        </p:spPr>
        <p:txBody>
          <a:bodyPr/>
          <a:lstStyle/>
          <a:p>
            <a:r>
              <a:rPr kumimoji="0" lang="en-GB" sz="900" b="0" i="0" u="none" strike="noStrike" kern="1200" cap="none" spc="0" normalizeH="0" baseline="30000" noProof="0" dirty="0">
                <a:ln>
                  <a:noFill/>
                </a:ln>
                <a:solidFill>
                  <a:prstClr val="black"/>
                </a:solidFill>
                <a:effectLst/>
                <a:uLnTx/>
                <a:uFillTx/>
                <a:ea typeface="+mn-ea"/>
                <a:cs typeface="+mn-cs"/>
              </a:rPr>
              <a:t>*</a:t>
            </a:r>
            <a:r>
              <a:rPr kumimoji="0" lang="en-GB" sz="900" b="0" i="0" u="none" strike="noStrike" kern="1200" cap="none" spc="0" normalizeH="0" baseline="0" noProof="0" dirty="0">
                <a:ln>
                  <a:noFill/>
                </a:ln>
                <a:solidFill>
                  <a:prstClr val="black"/>
                </a:solidFill>
                <a:effectLst/>
                <a:uLnTx/>
                <a:uFillTx/>
                <a:ea typeface="+mn-ea"/>
                <a:cs typeface="+mn-cs"/>
              </a:rPr>
              <a:t>Prevention refers to ASCVD not MACE.</a:t>
            </a:r>
          </a:p>
          <a:p>
            <a:r>
              <a:rPr lang="en-GB" dirty="0">
                <a:solidFill>
                  <a:prstClr val="black"/>
                </a:solidFill>
              </a:rPr>
              <a:t>MACE, major adverse cardiovascular event</a:t>
            </a:r>
            <a:endParaRPr kumimoji="0" lang="en-GB" sz="900" b="0" i="0" u="none" strike="noStrike" kern="1200" cap="none" spc="0" normalizeH="0" baseline="0" noProof="0" dirty="0">
              <a:ln>
                <a:noFill/>
              </a:ln>
              <a:solidFill>
                <a:prstClr val="black"/>
              </a:solidFill>
              <a:effectLst/>
              <a:uLnTx/>
              <a:uFillTx/>
              <a:ea typeface="+mn-ea"/>
              <a:cs typeface="+mn-cs"/>
            </a:endParaRPr>
          </a:p>
          <a:p>
            <a:r>
              <a:rPr kumimoji="0" lang="en-GB" sz="900" b="0" i="0" u="none" strike="noStrike" kern="1200" cap="none" spc="0" normalizeH="0" baseline="0" noProof="0" dirty="0">
                <a:ln>
                  <a:noFill/>
                </a:ln>
                <a:solidFill>
                  <a:prstClr val="black"/>
                </a:solidFill>
                <a:effectLst/>
                <a:uLnTx/>
                <a:uFillTx/>
                <a:ea typeface="+mn-ea"/>
                <a:cs typeface="+mn-cs"/>
              </a:rPr>
              <a:t>Mach F, </a:t>
            </a:r>
            <a:r>
              <a:rPr kumimoji="0" lang="en-GB" sz="900" b="0" i="1" u="none" strike="noStrike" kern="1200" cap="none" spc="0" normalizeH="0" baseline="0" noProof="0" dirty="0">
                <a:ln>
                  <a:noFill/>
                </a:ln>
                <a:solidFill>
                  <a:prstClr val="black"/>
                </a:solidFill>
                <a:effectLst/>
                <a:uLnTx/>
                <a:uFillTx/>
                <a:ea typeface="+mn-ea"/>
                <a:cs typeface="+mn-cs"/>
              </a:rPr>
              <a:t>et al. European Heart Journal</a:t>
            </a:r>
            <a:r>
              <a:rPr kumimoji="0" lang="en-GB" sz="900" b="0" i="0" u="none" strike="noStrike" kern="1200" cap="none" spc="0" normalizeH="0" baseline="0" noProof="0" dirty="0">
                <a:ln>
                  <a:noFill/>
                </a:ln>
                <a:solidFill>
                  <a:prstClr val="black"/>
                </a:solidFill>
                <a:effectLst/>
                <a:uLnTx/>
                <a:uFillTx/>
                <a:ea typeface="+mn-ea"/>
                <a:cs typeface="+mn-cs"/>
              </a:rPr>
              <a:t>. 2020;41:111–88.</a:t>
            </a:r>
          </a:p>
        </p:txBody>
      </p:sp>
      <p:sp>
        <p:nvSpPr>
          <p:cNvPr id="2" name="Slide Number Placeholder 1">
            <a:extLst>
              <a:ext uri="{FF2B5EF4-FFF2-40B4-BE49-F238E27FC236}">
                <a16:creationId xmlns:a16="http://schemas.microsoft.com/office/drawing/2014/main" id="{65B1C60B-8B68-4D28-851E-0B2D9E299FB6}"/>
              </a:ext>
            </a:extLst>
          </p:cNvPr>
          <p:cNvSpPr>
            <a:spLocks noGrp="1"/>
          </p:cNvSpPr>
          <p:nvPr>
            <p:ph type="sldNum" sz="quarter" idx="4294967295"/>
          </p:nvPr>
        </p:nvSpPr>
        <p:spPr>
          <a:xfrm>
            <a:off x="9448800" y="6356350"/>
            <a:ext cx="2743200" cy="365125"/>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Trebuchet MS"/>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900" b="0" i="0" u="none" strike="noStrike" kern="1200" cap="none" spc="0" normalizeH="0" baseline="0" noProof="0">
              <a:ln>
                <a:noFill/>
              </a:ln>
              <a:solidFill>
                <a:srgbClr val="FFFFFF"/>
              </a:solidFill>
              <a:effectLst/>
              <a:uLnTx/>
              <a:uFillTx/>
              <a:latin typeface="Trebuchet MS"/>
              <a:ea typeface="+mn-ea"/>
              <a:cs typeface="Arial" panose="020B0604020202020204" pitchFamily="34" charset="0"/>
            </a:endParaRPr>
          </a:p>
        </p:txBody>
      </p:sp>
      <p:grpSp>
        <p:nvGrpSpPr>
          <p:cNvPr id="8" name="Group 7">
            <a:extLst>
              <a:ext uri="{FF2B5EF4-FFF2-40B4-BE49-F238E27FC236}">
                <a16:creationId xmlns:a16="http://schemas.microsoft.com/office/drawing/2014/main" id="{E0AA729A-A007-4FD3-B50A-83604DED42CD}"/>
              </a:ext>
            </a:extLst>
          </p:cNvPr>
          <p:cNvGrpSpPr/>
          <p:nvPr/>
        </p:nvGrpSpPr>
        <p:grpSpPr>
          <a:xfrm>
            <a:off x="1381553" y="1346201"/>
            <a:ext cx="9428894" cy="4790439"/>
            <a:chOff x="447534" y="1331502"/>
            <a:chExt cx="9428894" cy="4790439"/>
          </a:xfrm>
        </p:grpSpPr>
        <p:cxnSp>
          <p:nvCxnSpPr>
            <p:cNvPr id="9" name="Straight Connector 8">
              <a:extLst>
                <a:ext uri="{FF2B5EF4-FFF2-40B4-BE49-F238E27FC236}">
                  <a16:creationId xmlns:a16="http://schemas.microsoft.com/office/drawing/2014/main" id="{E925545C-EAFB-4FF1-A8CD-543878BC0B76}"/>
                </a:ext>
              </a:extLst>
            </p:cNvPr>
            <p:cNvCxnSpPr>
              <a:cxnSpLocks/>
            </p:cNvCxnSpPr>
            <p:nvPr/>
          </p:nvCxnSpPr>
          <p:spPr>
            <a:xfrm>
              <a:off x="1954557" y="4125625"/>
              <a:ext cx="1101946" cy="4525"/>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977EE99B-0A81-4B42-A1C3-DA974A0DFD5B}"/>
                </a:ext>
              </a:extLst>
            </p:cNvPr>
            <p:cNvCxnSpPr/>
            <p:nvPr/>
          </p:nvCxnSpPr>
          <p:spPr>
            <a:xfrm>
              <a:off x="1954557" y="4130388"/>
              <a:ext cx="0" cy="244899"/>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D6DB10BE-0450-4B2F-AD4E-EDC7EB7628D8}"/>
                </a:ext>
              </a:extLst>
            </p:cNvPr>
            <p:cNvCxnSpPr>
              <a:cxnSpLocks/>
            </p:cNvCxnSpPr>
            <p:nvPr/>
          </p:nvCxnSpPr>
          <p:spPr>
            <a:xfrm>
              <a:off x="3658076" y="5232400"/>
              <a:ext cx="0" cy="223520"/>
            </a:xfrm>
            <a:prstGeom prst="line">
              <a:avLst/>
            </a:prstGeom>
            <a:ln w="12700"/>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49DDE67C-5EC7-4F72-9A04-AD4F4333274C}"/>
                </a:ext>
              </a:extLst>
            </p:cNvPr>
            <p:cNvCxnSpPr>
              <a:cxnSpLocks/>
            </p:cNvCxnSpPr>
            <p:nvPr/>
          </p:nvCxnSpPr>
          <p:spPr>
            <a:xfrm>
              <a:off x="5702268" y="5212080"/>
              <a:ext cx="0" cy="223520"/>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C0F04078-FBBD-4A7F-8D70-F3725ECFB3D3}"/>
                </a:ext>
              </a:extLst>
            </p:cNvPr>
            <p:cNvCxnSpPr>
              <a:cxnSpLocks/>
            </p:cNvCxnSpPr>
            <p:nvPr/>
          </p:nvCxnSpPr>
          <p:spPr>
            <a:xfrm>
              <a:off x="5003260" y="4664105"/>
              <a:ext cx="0" cy="225804"/>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91E43040-2941-4274-97C3-80931B83F435}"/>
                </a:ext>
              </a:extLst>
            </p:cNvPr>
            <p:cNvCxnSpPr/>
            <p:nvPr/>
          </p:nvCxnSpPr>
          <p:spPr>
            <a:xfrm>
              <a:off x="3528416" y="3925218"/>
              <a:ext cx="0" cy="200407"/>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101F50B3-B93D-4B59-BA05-71E33EFE8CE8}"/>
                </a:ext>
              </a:extLst>
            </p:cNvPr>
            <p:cNvCxnSpPr>
              <a:cxnSpLocks/>
            </p:cNvCxnSpPr>
            <p:nvPr/>
          </p:nvCxnSpPr>
          <p:spPr>
            <a:xfrm>
              <a:off x="4994116" y="4208130"/>
              <a:ext cx="0" cy="244899"/>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05C7D67F-EDA0-4E0A-AEEC-3F2313A445F0}"/>
                </a:ext>
              </a:extLst>
            </p:cNvPr>
            <p:cNvCxnSpPr/>
            <p:nvPr/>
          </p:nvCxnSpPr>
          <p:spPr>
            <a:xfrm>
              <a:off x="3510156" y="2563858"/>
              <a:ext cx="0" cy="244899"/>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0E53078E-C8FE-43A3-BC9D-6DF7B819BCFD}"/>
                </a:ext>
              </a:extLst>
            </p:cNvPr>
            <p:cNvCxnSpPr/>
            <p:nvPr/>
          </p:nvCxnSpPr>
          <p:spPr>
            <a:xfrm>
              <a:off x="3524877" y="3613323"/>
              <a:ext cx="0" cy="200407"/>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1848CF9E-02DD-4028-8B4A-D044230C1091}"/>
                </a:ext>
              </a:extLst>
            </p:cNvPr>
            <p:cNvCxnSpPr>
              <a:stCxn id="28" idx="2"/>
            </p:cNvCxnSpPr>
            <p:nvPr/>
          </p:nvCxnSpPr>
          <p:spPr>
            <a:xfrm>
              <a:off x="3504557" y="2944182"/>
              <a:ext cx="0" cy="200407"/>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sp>
          <p:nvSpPr>
            <p:cNvPr id="19" name="Rectangle: Rounded Corners 18">
              <a:extLst>
                <a:ext uri="{FF2B5EF4-FFF2-40B4-BE49-F238E27FC236}">
                  <a16:creationId xmlns:a16="http://schemas.microsoft.com/office/drawing/2014/main" id="{274E7419-78A8-42E3-A1E5-A59F32E15ACE}"/>
                </a:ext>
              </a:extLst>
            </p:cNvPr>
            <p:cNvSpPr/>
            <p:nvPr/>
          </p:nvSpPr>
          <p:spPr>
            <a:xfrm>
              <a:off x="4247356" y="1331502"/>
              <a:ext cx="1930400" cy="195713"/>
            </a:xfrm>
            <a:prstGeom prst="roundRect">
              <a:avLst/>
            </a:prstGeom>
            <a:solidFill>
              <a:schemeClr val="tx1">
                <a:lumMod val="50000"/>
                <a:lumOff val="50000"/>
              </a:schemeClr>
            </a:solidFill>
            <a:ln>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Trebuchet MS"/>
                  <a:ea typeface="+mn-ea"/>
                  <a:cs typeface="Arial" panose="020B0604020202020204" pitchFamily="34" charset="0"/>
                </a:rPr>
                <a:t>Total CV risk assessment</a:t>
              </a:r>
            </a:p>
          </p:txBody>
        </p:sp>
        <p:sp>
          <p:nvSpPr>
            <p:cNvPr id="20" name="Rectangle: Rounded Corners 19">
              <a:extLst>
                <a:ext uri="{FF2B5EF4-FFF2-40B4-BE49-F238E27FC236}">
                  <a16:creationId xmlns:a16="http://schemas.microsoft.com/office/drawing/2014/main" id="{EF7C499B-89A4-4282-B8DC-3B67CE2EE126}"/>
                </a:ext>
              </a:extLst>
            </p:cNvPr>
            <p:cNvSpPr/>
            <p:nvPr/>
          </p:nvSpPr>
          <p:spPr>
            <a:xfrm>
              <a:off x="4247356" y="1572127"/>
              <a:ext cx="1930400" cy="195713"/>
            </a:xfrm>
            <a:prstGeom prst="roundRect">
              <a:avLst/>
            </a:prstGeom>
            <a:solidFill>
              <a:schemeClr val="tx1">
                <a:lumMod val="50000"/>
                <a:lumOff val="50000"/>
              </a:schemeClr>
            </a:solidFill>
            <a:ln>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Trebuchet MS"/>
                  <a:ea typeface="+mn-ea"/>
                  <a:cs typeface="Arial" panose="020B0604020202020204" pitchFamily="34" charset="0"/>
                </a:rPr>
                <a:t>Baseline LDL-C levels</a:t>
              </a:r>
            </a:p>
          </p:txBody>
        </p:sp>
        <p:cxnSp>
          <p:nvCxnSpPr>
            <p:cNvPr id="21" name="Straight Connector 20">
              <a:extLst>
                <a:ext uri="{FF2B5EF4-FFF2-40B4-BE49-F238E27FC236}">
                  <a16:creationId xmlns:a16="http://schemas.microsoft.com/office/drawing/2014/main" id="{34235785-B2B8-429D-A315-5A0699F2DBEE}"/>
                </a:ext>
              </a:extLst>
            </p:cNvPr>
            <p:cNvCxnSpPr>
              <a:cxnSpLocks/>
              <a:stCxn id="20" idx="2"/>
            </p:cNvCxnSpPr>
            <p:nvPr/>
          </p:nvCxnSpPr>
          <p:spPr>
            <a:xfrm>
              <a:off x="5212556" y="1767840"/>
              <a:ext cx="0" cy="223520"/>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BEFAC043-BDD5-4C12-9F4C-F3A5BAAF9E4A}"/>
                </a:ext>
              </a:extLst>
            </p:cNvPr>
            <p:cNvCxnSpPr>
              <a:cxnSpLocks/>
            </p:cNvCxnSpPr>
            <p:nvPr/>
          </p:nvCxnSpPr>
          <p:spPr>
            <a:xfrm flipH="1">
              <a:off x="3719036" y="1991360"/>
              <a:ext cx="1493520" cy="0"/>
            </a:xfrm>
            <a:prstGeom prst="line">
              <a:avLst/>
            </a:prstGeom>
            <a:ln w="12700"/>
          </p:spPr>
          <p:style>
            <a:lnRef idx="2">
              <a:schemeClr val="accent1"/>
            </a:lnRef>
            <a:fillRef idx="0">
              <a:schemeClr val="accent1"/>
            </a:fillRef>
            <a:effectRef idx="1">
              <a:schemeClr val="accent1"/>
            </a:effectRef>
            <a:fontRef idx="minor">
              <a:schemeClr val="tx1"/>
            </a:fontRef>
          </p:style>
        </p:cxnSp>
        <p:sp>
          <p:nvSpPr>
            <p:cNvPr id="23" name="Rectangle: Rounded Corners 22">
              <a:extLst>
                <a:ext uri="{FF2B5EF4-FFF2-40B4-BE49-F238E27FC236}">
                  <a16:creationId xmlns:a16="http://schemas.microsoft.com/office/drawing/2014/main" id="{19308EB5-07DC-4B7D-A61A-6309930AF4BB}"/>
                </a:ext>
              </a:extLst>
            </p:cNvPr>
            <p:cNvSpPr/>
            <p:nvPr/>
          </p:nvSpPr>
          <p:spPr>
            <a:xfrm>
              <a:off x="1087601" y="1452880"/>
              <a:ext cx="2631435" cy="274320"/>
            </a:xfrm>
            <a:prstGeom prst="roundRect">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1" u="none" strike="noStrike" kern="1200" cap="none" spc="0" normalizeH="0" baseline="0" noProof="0">
                  <a:ln>
                    <a:noFill/>
                  </a:ln>
                  <a:solidFill>
                    <a:prstClr val="black"/>
                  </a:solidFill>
                  <a:effectLst/>
                  <a:uLnTx/>
                  <a:uFillTx/>
                  <a:latin typeface="Trebuchet MS"/>
                  <a:ea typeface="+mn-ea"/>
                  <a:cs typeface="Arial" panose="020B0604020202020204" pitchFamily="34" charset="0"/>
                </a:rPr>
                <a:t>In selected low- and moderate-risk patients</a:t>
              </a:r>
            </a:p>
          </p:txBody>
        </p:sp>
        <p:sp>
          <p:nvSpPr>
            <p:cNvPr id="24" name="Rectangle: Rounded Corners 23">
              <a:extLst>
                <a:ext uri="{FF2B5EF4-FFF2-40B4-BE49-F238E27FC236}">
                  <a16:creationId xmlns:a16="http://schemas.microsoft.com/office/drawing/2014/main" id="{7B91FCFF-0D5C-4F2C-89FA-86555B9ACF2A}"/>
                </a:ext>
              </a:extLst>
            </p:cNvPr>
            <p:cNvSpPr/>
            <p:nvPr/>
          </p:nvSpPr>
          <p:spPr>
            <a:xfrm>
              <a:off x="447534" y="1761737"/>
              <a:ext cx="3270834" cy="487679"/>
            </a:xfrm>
            <a:prstGeom prst="roundRect">
              <a:avLst/>
            </a:prstGeom>
            <a:solidFill>
              <a:srgbClr val="FFD653"/>
            </a:solidFill>
            <a:ln>
              <a:solidFill>
                <a:srgbClr val="FFFFC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Risk modifiers imaging (subclinical atherosclerosis)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Risk reclassification?</a:t>
              </a:r>
            </a:p>
          </p:txBody>
        </p:sp>
        <p:cxnSp>
          <p:nvCxnSpPr>
            <p:cNvPr id="25" name="Straight Connector 24">
              <a:extLst>
                <a:ext uri="{FF2B5EF4-FFF2-40B4-BE49-F238E27FC236}">
                  <a16:creationId xmlns:a16="http://schemas.microsoft.com/office/drawing/2014/main" id="{10A50340-8069-4486-AA3D-77FA0B6B8281}"/>
                </a:ext>
              </a:extLst>
            </p:cNvPr>
            <p:cNvCxnSpPr>
              <a:cxnSpLocks/>
            </p:cNvCxnSpPr>
            <p:nvPr/>
          </p:nvCxnSpPr>
          <p:spPr>
            <a:xfrm>
              <a:off x="5212556" y="1991360"/>
              <a:ext cx="0" cy="568960"/>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F92E4F95-5833-4F12-BDEC-D278FEAE3537}"/>
                </a:ext>
              </a:extLst>
            </p:cNvPr>
            <p:cNvCxnSpPr>
              <a:cxnSpLocks/>
            </p:cNvCxnSpPr>
            <p:nvPr/>
          </p:nvCxnSpPr>
          <p:spPr>
            <a:xfrm flipH="1">
              <a:off x="4465796" y="2560320"/>
              <a:ext cx="1493520" cy="0"/>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sp>
          <p:nvSpPr>
            <p:cNvPr id="27" name="Rectangle: Rounded Corners 26">
              <a:extLst>
                <a:ext uri="{FF2B5EF4-FFF2-40B4-BE49-F238E27FC236}">
                  <a16:creationId xmlns:a16="http://schemas.microsoft.com/office/drawing/2014/main" id="{90E392DC-4B57-4E6E-8AC5-9B37CBD3C47B}"/>
                </a:ext>
              </a:extLst>
            </p:cNvPr>
            <p:cNvSpPr/>
            <p:nvPr/>
          </p:nvSpPr>
          <p:spPr>
            <a:xfrm>
              <a:off x="6177756" y="2805219"/>
              <a:ext cx="1930400" cy="365125"/>
            </a:xfrm>
            <a:prstGeom prst="roundRect">
              <a:avLst/>
            </a:prstGeom>
            <a:solidFill>
              <a:srgbClr val="92D050"/>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Lifestyle advice/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lifestyle intervention</a:t>
              </a:r>
            </a:p>
          </p:txBody>
        </p:sp>
        <p:sp>
          <p:nvSpPr>
            <p:cNvPr id="28" name="Rectangle: Rounded Corners 27">
              <a:extLst>
                <a:ext uri="{FF2B5EF4-FFF2-40B4-BE49-F238E27FC236}">
                  <a16:creationId xmlns:a16="http://schemas.microsoft.com/office/drawing/2014/main" id="{D1C40FDE-1DC1-4F19-8225-183C989CC9F6}"/>
                </a:ext>
              </a:extLst>
            </p:cNvPr>
            <p:cNvSpPr/>
            <p:nvPr/>
          </p:nvSpPr>
          <p:spPr>
            <a:xfrm>
              <a:off x="2539357" y="2748469"/>
              <a:ext cx="1930400" cy="195713"/>
            </a:xfrm>
            <a:prstGeom prst="roundRect">
              <a:avLst/>
            </a:prstGeom>
            <a:solidFill>
              <a:schemeClr val="tx1">
                <a:lumMod val="50000"/>
                <a:lumOff val="50000"/>
              </a:schemeClr>
            </a:solidFill>
            <a:ln>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Trebuchet MS"/>
                  <a:ea typeface="+mn-ea"/>
                  <a:cs typeface="Arial" panose="020B0604020202020204" pitchFamily="34" charset="0"/>
                </a:rPr>
                <a:t>Define treatment goal</a:t>
              </a:r>
            </a:p>
          </p:txBody>
        </p:sp>
        <p:sp>
          <p:nvSpPr>
            <p:cNvPr id="29" name="Rectangle: Rounded Corners 28">
              <a:extLst>
                <a:ext uri="{FF2B5EF4-FFF2-40B4-BE49-F238E27FC236}">
                  <a16:creationId xmlns:a16="http://schemas.microsoft.com/office/drawing/2014/main" id="{B3CF20FA-2471-4F44-A076-7D40F525C2A1}"/>
                </a:ext>
              </a:extLst>
            </p:cNvPr>
            <p:cNvSpPr/>
            <p:nvPr/>
          </p:nvSpPr>
          <p:spPr>
            <a:xfrm>
              <a:off x="2408396" y="3029991"/>
              <a:ext cx="2213761" cy="556701"/>
            </a:xfrm>
            <a:prstGeom prst="roundRect">
              <a:avLst/>
            </a:prstGeom>
            <a:solidFill>
              <a:srgbClr val="92D050"/>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High potency statin at highest recommended/                         tolerable dose to reach the goal</a:t>
              </a:r>
            </a:p>
          </p:txBody>
        </p:sp>
        <p:sp>
          <p:nvSpPr>
            <p:cNvPr id="30" name="Rectangle: Rounded Corners 29">
              <a:extLst>
                <a:ext uri="{FF2B5EF4-FFF2-40B4-BE49-F238E27FC236}">
                  <a16:creationId xmlns:a16="http://schemas.microsoft.com/office/drawing/2014/main" id="{0DD1DE1F-8998-40B9-9626-E3E1BD301A21}"/>
                </a:ext>
              </a:extLst>
            </p:cNvPr>
            <p:cNvSpPr/>
            <p:nvPr/>
          </p:nvSpPr>
          <p:spPr>
            <a:xfrm>
              <a:off x="1726557" y="4320833"/>
              <a:ext cx="1930400" cy="487679"/>
            </a:xfrm>
            <a:prstGeom prst="roundRect">
              <a:avLst/>
            </a:prstGeom>
            <a:solidFill>
              <a:schemeClr val="tx1">
                <a:lumMod val="50000"/>
                <a:lumOff val="50000"/>
              </a:schemeClr>
            </a:solidFill>
            <a:ln>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Trebuchet MS"/>
                  <a:ea typeface="+mn-ea"/>
                  <a:cs typeface="Arial" panose="020B0604020202020204" pitchFamily="34" charset="0"/>
                </a:rPr>
                <a:t>Follow-up annually or </a:t>
              </a:r>
              <a:br>
                <a:rPr kumimoji="0" lang="en-GB" sz="1050" b="0" i="0" u="none" strike="noStrike" kern="1200" cap="none" spc="0" normalizeH="0" baseline="0" noProof="0">
                  <a:ln>
                    <a:noFill/>
                  </a:ln>
                  <a:solidFill>
                    <a:prstClr val="white"/>
                  </a:solidFill>
                  <a:effectLst/>
                  <a:uLnTx/>
                  <a:uFillTx/>
                  <a:latin typeface="Trebuchet MS"/>
                  <a:ea typeface="+mn-ea"/>
                  <a:cs typeface="Arial" panose="020B0604020202020204" pitchFamily="34" charset="0"/>
                </a:rPr>
              </a:br>
              <a:r>
                <a:rPr kumimoji="0" lang="en-GB" sz="1050" b="0" i="0" u="none" strike="noStrike" kern="1200" cap="none" spc="0" normalizeH="0" baseline="0" noProof="0">
                  <a:ln>
                    <a:noFill/>
                  </a:ln>
                  <a:solidFill>
                    <a:prstClr val="white"/>
                  </a:solidFill>
                  <a:effectLst/>
                  <a:uLnTx/>
                  <a:uFillTx/>
                  <a:latin typeface="Trebuchet MS"/>
                  <a:ea typeface="+mn-ea"/>
                  <a:cs typeface="Arial" panose="020B0604020202020204" pitchFamily="34" charset="0"/>
                </a:rPr>
                <a:t>more frequently if indicated</a:t>
              </a:r>
            </a:p>
          </p:txBody>
        </p:sp>
        <p:sp>
          <p:nvSpPr>
            <p:cNvPr id="31" name="Rectangle: Rounded Corners 30">
              <a:extLst>
                <a:ext uri="{FF2B5EF4-FFF2-40B4-BE49-F238E27FC236}">
                  <a16:creationId xmlns:a16="http://schemas.microsoft.com/office/drawing/2014/main" id="{C3C66B63-6686-4C78-9FE4-2CB22110168D}"/>
                </a:ext>
              </a:extLst>
            </p:cNvPr>
            <p:cNvSpPr/>
            <p:nvPr/>
          </p:nvSpPr>
          <p:spPr>
            <a:xfrm>
              <a:off x="4028916" y="4765598"/>
              <a:ext cx="1930400" cy="195713"/>
            </a:xfrm>
            <a:prstGeom prst="roundRect">
              <a:avLst/>
            </a:prstGeom>
            <a:solidFill>
              <a:srgbClr val="5F97CB"/>
            </a:solidFill>
            <a:ln>
              <a:solidFill>
                <a:srgbClr val="5F97C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Trebuchet MS"/>
                  <a:ea typeface="+mn-ea"/>
                  <a:cs typeface="Arial" panose="020B0604020202020204" pitchFamily="34" charset="0"/>
                </a:rPr>
                <a:t>LDL-C goal reached?</a:t>
              </a:r>
            </a:p>
          </p:txBody>
        </p:sp>
        <p:sp>
          <p:nvSpPr>
            <p:cNvPr id="32" name="Rectangle: Rounded Corners 31">
              <a:extLst>
                <a:ext uri="{FF2B5EF4-FFF2-40B4-BE49-F238E27FC236}">
                  <a16:creationId xmlns:a16="http://schemas.microsoft.com/office/drawing/2014/main" id="{CFB859F8-CBF9-453C-908F-0032CFDD7B26}"/>
                </a:ext>
              </a:extLst>
            </p:cNvPr>
            <p:cNvSpPr/>
            <p:nvPr/>
          </p:nvSpPr>
          <p:spPr>
            <a:xfrm>
              <a:off x="2691757" y="5362698"/>
              <a:ext cx="1930400" cy="487679"/>
            </a:xfrm>
            <a:prstGeom prst="roundRect">
              <a:avLst/>
            </a:prstGeom>
            <a:solidFill>
              <a:schemeClr val="tx1">
                <a:lumMod val="50000"/>
                <a:lumOff val="50000"/>
              </a:schemeClr>
            </a:solidFill>
            <a:ln>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Trebuchet MS"/>
                  <a:ea typeface="+mn-ea"/>
                  <a:cs typeface="Arial" panose="020B0604020202020204" pitchFamily="34" charset="0"/>
                </a:rPr>
                <a:t>Follow-up annually or </a:t>
              </a:r>
              <a:br>
                <a:rPr kumimoji="0" lang="en-GB" sz="1050" b="0" i="0" u="none" strike="noStrike" kern="1200" cap="none" spc="0" normalizeH="0" baseline="0" noProof="0">
                  <a:ln>
                    <a:noFill/>
                  </a:ln>
                  <a:solidFill>
                    <a:prstClr val="white"/>
                  </a:solidFill>
                  <a:effectLst/>
                  <a:uLnTx/>
                  <a:uFillTx/>
                  <a:latin typeface="Trebuchet MS"/>
                  <a:ea typeface="+mn-ea"/>
                  <a:cs typeface="Arial" panose="020B0604020202020204" pitchFamily="34" charset="0"/>
                </a:rPr>
              </a:br>
              <a:r>
                <a:rPr kumimoji="0" lang="en-GB" sz="1050" b="0" i="0" u="none" strike="noStrike" kern="1200" cap="none" spc="0" normalizeH="0" baseline="0" noProof="0">
                  <a:ln>
                    <a:noFill/>
                  </a:ln>
                  <a:solidFill>
                    <a:prstClr val="white"/>
                  </a:solidFill>
                  <a:effectLst/>
                  <a:uLnTx/>
                  <a:uFillTx/>
                  <a:latin typeface="Trebuchet MS"/>
                  <a:ea typeface="+mn-ea"/>
                  <a:cs typeface="Arial" panose="020B0604020202020204" pitchFamily="34" charset="0"/>
                </a:rPr>
                <a:t>more frequently if indicated</a:t>
              </a:r>
            </a:p>
          </p:txBody>
        </p:sp>
        <p:sp>
          <p:nvSpPr>
            <p:cNvPr id="33" name="Rectangle: Rounded Corners 32">
              <a:extLst>
                <a:ext uri="{FF2B5EF4-FFF2-40B4-BE49-F238E27FC236}">
                  <a16:creationId xmlns:a16="http://schemas.microsoft.com/office/drawing/2014/main" id="{53F707B7-E557-4566-8017-6E8759A83AE8}"/>
                </a:ext>
              </a:extLst>
            </p:cNvPr>
            <p:cNvSpPr/>
            <p:nvPr/>
          </p:nvSpPr>
          <p:spPr>
            <a:xfrm>
              <a:off x="4872196" y="5380139"/>
              <a:ext cx="1622989" cy="203804"/>
            </a:xfrm>
            <a:prstGeom prst="roundRect">
              <a:avLst/>
            </a:prstGeom>
            <a:solidFill>
              <a:srgbClr val="92D050"/>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Add PCSK9 inhibitor</a:t>
              </a:r>
            </a:p>
          </p:txBody>
        </p:sp>
        <p:sp>
          <p:nvSpPr>
            <p:cNvPr id="34" name="Rectangle: Rounded Corners 33">
              <a:extLst>
                <a:ext uri="{FF2B5EF4-FFF2-40B4-BE49-F238E27FC236}">
                  <a16:creationId xmlns:a16="http://schemas.microsoft.com/office/drawing/2014/main" id="{64A59EEA-729E-4163-9336-624D5343EC9E}"/>
                </a:ext>
              </a:extLst>
            </p:cNvPr>
            <p:cNvSpPr/>
            <p:nvPr/>
          </p:nvSpPr>
          <p:spPr>
            <a:xfrm>
              <a:off x="4872196" y="5777222"/>
              <a:ext cx="1622989" cy="281067"/>
            </a:xfrm>
            <a:prstGeom prst="roundRect">
              <a:avLst/>
            </a:prstGeom>
            <a:solidFill>
              <a:srgbClr val="92D050"/>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Consider adding PCSK9 inhibitor</a:t>
              </a:r>
            </a:p>
          </p:txBody>
        </p:sp>
        <p:sp>
          <p:nvSpPr>
            <p:cNvPr id="35" name="Rectangle: Rounded Corners 34">
              <a:extLst>
                <a:ext uri="{FF2B5EF4-FFF2-40B4-BE49-F238E27FC236}">
                  <a16:creationId xmlns:a16="http://schemas.microsoft.com/office/drawing/2014/main" id="{5C0EF452-F527-4A9C-B0EF-413D9ABCC245}"/>
                </a:ext>
              </a:extLst>
            </p:cNvPr>
            <p:cNvSpPr/>
            <p:nvPr/>
          </p:nvSpPr>
          <p:spPr>
            <a:xfrm>
              <a:off x="6605594" y="5100320"/>
              <a:ext cx="3270834" cy="487679"/>
            </a:xfrm>
            <a:prstGeom prst="roundRect">
              <a:avLst/>
            </a:prstGeom>
            <a:solidFill>
              <a:srgbClr val="FFD653"/>
            </a:solidFill>
            <a:ln>
              <a:solidFill>
                <a:srgbClr val="FFFFC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Trebuchet MS"/>
                  <a:ea typeface="+mn-ea"/>
                  <a:cs typeface="Arial" panose="020B0604020202020204" pitchFamily="34" charset="0"/>
                </a:rPr>
                <a:t>Secondary prevention</a:t>
              </a:r>
              <a:r>
                <a:rPr kumimoji="0" lang="en-GB" sz="1000" b="0" i="0" u="none" strike="noStrike" kern="1200" cap="none" spc="0" normalizeH="0" baseline="30000" noProof="0" dirty="0">
                  <a:ln>
                    <a:noFill/>
                  </a:ln>
                  <a:solidFill>
                    <a:prstClr val="black"/>
                  </a:solidFill>
                  <a:effectLst/>
                  <a:uLnTx/>
                  <a:uFillTx/>
                  <a:latin typeface="Trebuchet MS"/>
                  <a:ea typeface="+mn-ea"/>
                  <a:cs typeface="Arial" panose="020B0604020202020204" pitchFamily="34" charset="0"/>
                </a:rPr>
                <a:t>*</a:t>
              </a:r>
              <a:r>
                <a:rPr kumimoji="0" lang="en-GB" sz="1000" b="0" i="0" u="none" strike="noStrike" kern="1200" cap="none" spc="0" normalizeH="0" baseline="0" noProof="0" dirty="0">
                  <a:ln>
                    <a:noFill/>
                  </a:ln>
                  <a:solidFill>
                    <a:prstClr val="black"/>
                  </a:solidFill>
                  <a:effectLst/>
                  <a:uLnTx/>
                  <a:uFillTx/>
                  <a:latin typeface="Trebuchet MS"/>
                  <a:ea typeface="+mn-ea"/>
                  <a:cs typeface="Arial" panose="020B0604020202020204" pitchFamily="34" charset="0"/>
                </a:rPr>
                <a:t> (very high risk)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Trebuchet MS"/>
                  <a:ea typeface="+mn-ea"/>
                  <a:cs typeface="Arial" panose="020B0604020202020204" pitchFamily="34" charset="0"/>
                </a:rPr>
                <a:t>Primary prevention</a:t>
              </a:r>
              <a:r>
                <a:rPr kumimoji="0" lang="en-GB" sz="1000" b="0" i="0" u="none" strike="noStrike" kern="1200" cap="none" spc="0" normalizeH="0" baseline="30000" noProof="0" dirty="0">
                  <a:ln>
                    <a:noFill/>
                  </a:ln>
                  <a:solidFill>
                    <a:prstClr val="black"/>
                  </a:solidFill>
                  <a:effectLst/>
                  <a:uLnTx/>
                  <a:uFillTx/>
                  <a:latin typeface="Trebuchet MS"/>
                  <a:ea typeface="+mn-ea"/>
                  <a:cs typeface="Arial" panose="020B0604020202020204" pitchFamily="34" charset="0"/>
                </a:rPr>
                <a:t>*</a:t>
              </a:r>
              <a:r>
                <a:rPr kumimoji="0" lang="en-GB" sz="1000" b="0" i="0" u="none" strike="noStrike" kern="1200" cap="none" spc="0" normalizeH="0" baseline="0" noProof="0" dirty="0">
                  <a:ln>
                    <a:noFill/>
                  </a:ln>
                  <a:solidFill>
                    <a:prstClr val="black"/>
                  </a:solidFill>
                  <a:effectLst/>
                  <a:uLnTx/>
                  <a:uFillTx/>
                  <a:latin typeface="Trebuchet MS"/>
                  <a:ea typeface="+mn-ea"/>
                  <a:cs typeface="Arial" panose="020B0604020202020204" pitchFamily="34" charset="0"/>
                </a:rPr>
                <a:t> patients with FH and another major risk factor (very high risk)</a:t>
              </a:r>
            </a:p>
          </p:txBody>
        </p:sp>
        <p:sp>
          <p:nvSpPr>
            <p:cNvPr id="36" name="Rectangle: Rounded Corners 35">
              <a:extLst>
                <a:ext uri="{FF2B5EF4-FFF2-40B4-BE49-F238E27FC236}">
                  <a16:creationId xmlns:a16="http://schemas.microsoft.com/office/drawing/2014/main" id="{AE18080B-567F-441C-B386-CDB9474EF0FE}"/>
                </a:ext>
              </a:extLst>
            </p:cNvPr>
            <p:cNvSpPr/>
            <p:nvPr/>
          </p:nvSpPr>
          <p:spPr>
            <a:xfrm>
              <a:off x="6605594" y="5704840"/>
              <a:ext cx="3270834" cy="417101"/>
            </a:xfrm>
            <a:prstGeom prst="roundRect">
              <a:avLst/>
            </a:prstGeom>
            <a:solidFill>
              <a:srgbClr val="FFD653"/>
            </a:solidFill>
            <a:ln>
              <a:solidFill>
                <a:srgbClr val="FFFFC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Trebuchet MS"/>
                  <a:ea typeface="+mn-ea"/>
                  <a:cs typeface="Arial" panose="020B0604020202020204" pitchFamily="34" charset="0"/>
                </a:rPr>
                <a:t>Primary prevention</a:t>
              </a:r>
              <a:r>
                <a:rPr kumimoji="0" lang="en-GB" sz="1000" b="0" i="0" u="none" strike="noStrike" kern="1200" cap="none" spc="0" normalizeH="0" baseline="30000" noProof="0" dirty="0">
                  <a:ln>
                    <a:noFill/>
                  </a:ln>
                  <a:solidFill>
                    <a:prstClr val="black"/>
                  </a:solidFill>
                  <a:effectLst/>
                  <a:uLnTx/>
                  <a:uFillTx/>
                  <a:latin typeface="Trebuchet MS"/>
                  <a:ea typeface="+mn-ea"/>
                  <a:cs typeface="Arial" panose="020B0604020202020204" pitchFamily="34" charset="0"/>
                </a:rPr>
                <a:t>*</a:t>
              </a:r>
              <a:r>
                <a:rPr kumimoji="0" lang="en-GB" sz="1000" b="0" i="0" u="none" strike="noStrike" kern="1200" cap="none" spc="0" normalizeH="0" baseline="0" noProof="0" dirty="0">
                  <a:ln>
                    <a:noFill/>
                  </a:ln>
                  <a:solidFill>
                    <a:prstClr val="black"/>
                  </a:solidFill>
                  <a:effectLst/>
                  <a:uLnTx/>
                  <a:uFillTx/>
                  <a:latin typeface="Trebuchet MS"/>
                  <a:ea typeface="+mn-ea"/>
                  <a:cs typeface="Arial" panose="020B0604020202020204" pitchFamily="34" charset="0"/>
                </a:rPr>
                <a:t> patients at very high risk but without FH </a:t>
              </a:r>
            </a:p>
          </p:txBody>
        </p:sp>
        <p:cxnSp>
          <p:nvCxnSpPr>
            <p:cNvPr id="37" name="Straight Connector 36">
              <a:extLst>
                <a:ext uri="{FF2B5EF4-FFF2-40B4-BE49-F238E27FC236}">
                  <a16:creationId xmlns:a16="http://schemas.microsoft.com/office/drawing/2014/main" id="{67921280-CED7-4C98-A280-73F89B119DB2}"/>
                </a:ext>
              </a:extLst>
            </p:cNvPr>
            <p:cNvCxnSpPr/>
            <p:nvPr/>
          </p:nvCxnSpPr>
          <p:spPr>
            <a:xfrm flipH="1">
              <a:off x="3504556" y="2560320"/>
              <a:ext cx="955041" cy="0"/>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82EE64EB-27A5-466E-8077-46A6C2F409A3}"/>
                </a:ext>
              </a:extLst>
            </p:cNvPr>
            <p:cNvCxnSpPr>
              <a:cxnSpLocks/>
            </p:cNvCxnSpPr>
            <p:nvPr/>
          </p:nvCxnSpPr>
          <p:spPr>
            <a:xfrm flipH="1">
              <a:off x="5959317" y="2560320"/>
              <a:ext cx="345790" cy="0"/>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543E81C7-5F64-41CC-87FF-3A6937C11A30}"/>
                </a:ext>
              </a:extLst>
            </p:cNvPr>
            <p:cNvCxnSpPr/>
            <p:nvPr/>
          </p:nvCxnSpPr>
          <p:spPr>
            <a:xfrm>
              <a:off x="6305107" y="2560320"/>
              <a:ext cx="837849" cy="0"/>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4952C166-C2D5-49F6-AD35-7445A3B76683}"/>
                </a:ext>
              </a:extLst>
            </p:cNvPr>
            <p:cNvCxnSpPr>
              <a:endCxn id="27" idx="0"/>
            </p:cNvCxnSpPr>
            <p:nvPr/>
          </p:nvCxnSpPr>
          <p:spPr>
            <a:xfrm>
              <a:off x="7142956" y="2560320"/>
              <a:ext cx="0" cy="244899"/>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8DE0139F-32C7-4F29-9002-3527B3F2074C}"/>
                </a:ext>
              </a:extLst>
            </p:cNvPr>
            <p:cNvCxnSpPr>
              <a:cxnSpLocks/>
            </p:cNvCxnSpPr>
            <p:nvPr/>
          </p:nvCxnSpPr>
          <p:spPr>
            <a:xfrm flipH="1" flipV="1">
              <a:off x="3515276" y="4125625"/>
              <a:ext cx="888441" cy="1225"/>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23C5DD23-85FD-4E48-9473-5AF331E41C69}"/>
                </a:ext>
              </a:extLst>
            </p:cNvPr>
            <p:cNvCxnSpPr>
              <a:cxnSpLocks/>
            </p:cNvCxnSpPr>
            <p:nvPr/>
          </p:nvCxnSpPr>
          <p:spPr>
            <a:xfrm flipH="1" flipV="1">
              <a:off x="3009014" y="4125625"/>
              <a:ext cx="511678" cy="1225"/>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id="{091989EE-C167-4D23-9A5A-C981DC7B51E9}"/>
                </a:ext>
              </a:extLst>
            </p:cNvPr>
            <p:cNvCxnSpPr>
              <a:cxnSpLocks/>
            </p:cNvCxnSpPr>
            <p:nvPr/>
          </p:nvCxnSpPr>
          <p:spPr>
            <a:xfrm flipH="1">
              <a:off x="4403718" y="4111215"/>
              <a:ext cx="588754" cy="15635"/>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sp>
          <p:nvSpPr>
            <p:cNvPr id="44" name="Rectangle: Rounded Corners 43">
              <a:extLst>
                <a:ext uri="{FF2B5EF4-FFF2-40B4-BE49-F238E27FC236}">
                  <a16:creationId xmlns:a16="http://schemas.microsoft.com/office/drawing/2014/main" id="{38362483-1CA8-4B15-9B37-94EF21E9C551}"/>
                </a:ext>
              </a:extLst>
            </p:cNvPr>
            <p:cNvSpPr/>
            <p:nvPr/>
          </p:nvSpPr>
          <p:spPr>
            <a:xfrm>
              <a:off x="2529197" y="3767252"/>
              <a:ext cx="1930400" cy="195713"/>
            </a:xfrm>
            <a:prstGeom prst="roundRect">
              <a:avLst/>
            </a:prstGeom>
            <a:solidFill>
              <a:schemeClr val="tx1">
                <a:lumMod val="50000"/>
                <a:lumOff val="50000"/>
              </a:schemeClr>
            </a:solidFill>
            <a:ln>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Trebuchet MS"/>
                  <a:ea typeface="+mn-ea"/>
                  <a:cs typeface="Arial" panose="020B0604020202020204" pitchFamily="34" charset="0"/>
                </a:rPr>
                <a:t>LDL-C goal reached?</a:t>
              </a:r>
            </a:p>
          </p:txBody>
        </p:sp>
        <p:sp>
          <p:nvSpPr>
            <p:cNvPr id="45" name="Rectangle: Rounded Corners 44">
              <a:extLst>
                <a:ext uri="{FF2B5EF4-FFF2-40B4-BE49-F238E27FC236}">
                  <a16:creationId xmlns:a16="http://schemas.microsoft.com/office/drawing/2014/main" id="{DAF2464B-8927-4986-9C14-8310B491CFB9}"/>
                </a:ext>
              </a:extLst>
            </p:cNvPr>
            <p:cNvSpPr/>
            <p:nvPr/>
          </p:nvSpPr>
          <p:spPr>
            <a:xfrm>
              <a:off x="4247356" y="2178040"/>
              <a:ext cx="1930400" cy="195713"/>
            </a:xfrm>
            <a:prstGeom prst="roundRect">
              <a:avLst/>
            </a:prstGeom>
            <a:solidFill>
              <a:schemeClr val="tx1">
                <a:lumMod val="50000"/>
                <a:lumOff val="50000"/>
              </a:schemeClr>
            </a:solidFill>
            <a:ln>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Trebuchet MS"/>
                  <a:ea typeface="+mn-ea"/>
                  <a:cs typeface="Arial" panose="020B0604020202020204" pitchFamily="34" charset="0"/>
                </a:rPr>
                <a:t>Indication for drug therapy?</a:t>
              </a:r>
            </a:p>
          </p:txBody>
        </p:sp>
        <p:cxnSp>
          <p:nvCxnSpPr>
            <p:cNvPr id="46" name="Straight Connector 45">
              <a:extLst>
                <a:ext uri="{FF2B5EF4-FFF2-40B4-BE49-F238E27FC236}">
                  <a16:creationId xmlns:a16="http://schemas.microsoft.com/office/drawing/2014/main" id="{A3F6BCA2-143B-4380-BE13-3812884C649D}"/>
                </a:ext>
              </a:extLst>
            </p:cNvPr>
            <p:cNvCxnSpPr/>
            <p:nvPr/>
          </p:nvCxnSpPr>
          <p:spPr>
            <a:xfrm>
              <a:off x="5001616" y="4453538"/>
              <a:ext cx="0" cy="200407"/>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6C9DF522-8355-44F9-9906-F702F534FB69}"/>
                </a:ext>
              </a:extLst>
            </p:cNvPr>
            <p:cNvCxnSpPr>
              <a:cxnSpLocks/>
            </p:cNvCxnSpPr>
            <p:nvPr/>
          </p:nvCxnSpPr>
          <p:spPr>
            <a:xfrm>
              <a:off x="5003260" y="5071730"/>
              <a:ext cx="0" cy="160670"/>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48" name="Straight Connector 47">
              <a:extLst>
                <a:ext uri="{FF2B5EF4-FFF2-40B4-BE49-F238E27FC236}">
                  <a16:creationId xmlns:a16="http://schemas.microsoft.com/office/drawing/2014/main" id="{BC83D459-6528-41BE-AB1E-92D1A6B33C2D}"/>
                </a:ext>
              </a:extLst>
            </p:cNvPr>
            <p:cNvCxnSpPr/>
            <p:nvPr/>
          </p:nvCxnSpPr>
          <p:spPr>
            <a:xfrm>
              <a:off x="5001616" y="4880258"/>
              <a:ext cx="0" cy="200407"/>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49" name="Straight Connector 48">
              <a:extLst>
                <a:ext uri="{FF2B5EF4-FFF2-40B4-BE49-F238E27FC236}">
                  <a16:creationId xmlns:a16="http://schemas.microsoft.com/office/drawing/2014/main" id="{B1C32D51-6262-424D-8140-8F2CDD1A8DA2}"/>
                </a:ext>
              </a:extLst>
            </p:cNvPr>
            <p:cNvCxnSpPr>
              <a:cxnSpLocks/>
            </p:cNvCxnSpPr>
            <p:nvPr/>
          </p:nvCxnSpPr>
          <p:spPr>
            <a:xfrm flipH="1">
              <a:off x="5019341" y="5215506"/>
              <a:ext cx="193215" cy="5718"/>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E70D2E44-9BD1-462D-A7D0-173463E92060}"/>
                </a:ext>
              </a:extLst>
            </p:cNvPr>
            <p:cNvCxnSpPr>
              <a:cxnSpLocks/>
            </p:cNvCxnSpPr>
            <p:nvPr/>
          </p:nvCxnSpPr>
          <p:spPr>
            <a:xfrm>
              <a:off x="5212556" y="5215506"/>
              <a:ext cx="497364" cy="5718"/>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51" name="Straight Connector 50">
              <a:extLst>
                <a:ext uri="{FF2B5EF4-FFF2-40B4-BE49-F238E27FC236}">
                  <a16:creationId xmlns:a16="http://schemas.microsoft.com/office/drawing/2014/main" id="{FE1D0C47-A5FA-4995-8BDB-D05099CDCBED}"/>
                </a:ext>
              </a:extLst>
            </p:cNvPr>
            <p:cNvCxnSpPr>
              <a:cxnSpLocks/>
            </p:cNvCxnSpPr>
            <p:nvPr/>
          </p:nvCxnSpPr>
          <p:spPr>
            <a:xfrm>
              <a:off x="4628707" y="5232400"/>
              <a:ext cx="370013" cy="0"/>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cxnSp>
          <p:nvCxnSpPr>
            <p:cNvPr id="52" name="Straight Connector 51">
              <a:extLst>
                <a:ext uri="{FF2B5EF4-FFF2-40B4-BE49-F238E27FC236}">
                  <a16:creationId xmlns:a16="http://schemas.microsoft.com/office/drawing/2014/main" id="{E6CF043B-8588-4DAF-BB7D-FFE11F38A3D7}"/>
                </a:ext>
              </a:extLst>
            </p:cNvPr>
            <p:cNvCxnSpPr>
              <a:cxnSpLocks/>
            </p:cNvCxnSpPr>
            <p:nvPr/>
          </p:nvCxnSpPr>
          <p:spPr>
            <a:xfrm flipH="1">
              <a:off x="3656957" y="5232400"/>
              <a:ext cx="976655" cy="0"/>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sp>
          <p:nvSpPr>
            <p:cNvPr id="53" name="Rectangle: Rounded Corners 52">
              <a:extLst>
                <a:ext uri="{FF2B5EF4-FFF2-40B4-BE49-F238E27FC236}">
                  <a16:creationId xmlns:a16="http://schemas.microsoft.com/office/drawing/2014/main" id="{EA64A6FB-4051-43B6-AEB7-4CBD35DFEB03}"/>
                </a:ext>
              </a:extLst>
            </p:cNvPr>
            <p:cNvSpPr/>
            <p:nvPr/>
          </p:nvSpPr>
          <p:spPr>
            <a:xfrm>
              <a:off x="4028916" y="4339317"/>
              <a:ext cx="1930400" cy="195713"/>
            </a:xfrm>
            <a:prstGeom prst="roundRect">
              <a:avLst/>
            </a:prstGeom>
            <a:solidFill>
              <a:srgbClr val="92D050"/>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Add ezetimibe</a:t>
              </a:r>
            </a:p>
          </p:txBody>
        </p:sp>
        <p:cxnSp>
          <p:nvCxnSpPr>
            <p:cNvPr id="54" name="Straight Connector 53">
              <a:extLst>
                <a:ext uri="{FF2B5EF4-FFF2-40B4-BE49-F238E27FC236}">
                  <a16:creationId xmlns:a16="http://schemas.microsoft.com/office/drawing/2014/main" id="{2B3724C7-7175-4D97-A624-6E91373799FD}"/>
                </a:ext>
              </a:extLst>
            </p:cNvPr>
            <p:cNvCxnSpPr>
              <a:cxnSpLocks/>
            </p:cNvCxnSpPr>
            <p:nvPr/>
          </p:nvCxnSpPr>
          <p:spPr>
            <a:xfrm>
              <a:off x="4992472" y="4128418"/>
              <a:ext cx="0" cy="76137"/>
            </a:xfrm>
            <a:prstGeom prst="line">
              <a:avLst/>
            </a:prstGeom>
            <a:ln w="12700">
              <a:prstDash val="dash"/>
            </a:ln>
          </p:spPr>
          <p:style>
            <a:lnRef idx="2">
              <a:schemeClr val="accent1"/>
            </a:lnRef>
            <a:fillRef idx="0">
              <a:schemeClr val="accent1"/>
            </a:fillRef>
            <a:effectRef idx="1">
              <a:schemeClr val="accent1"/>
            </a:effectRef>
            <a:fontRef idx="minor">
              <a:schemeClr val="tx1"/>
            </a:fontRef>
          </p:style>
        </p:cxnSp>
        <p:pic>
          <p:nvPicPr>
            <p:cNvPr id="55" name="Picture 54" descr="A screenshot of a cell phone&#10;&#10;Description automatically generated">
              <a:extLst>
                <a:ext uri="{FF2B5EF4-FFF2-40B4-BE49-F238E27FC236}">
                  <a16:creationId xmlns:a16="http://schemas.microsoft.com/office/drawing/2014/main" id="{FFCFFC2C-B2A1-48F1-8F53-AD756DFD3100}"/>
                </a:ext>
              </a:extLst>
            </p:cNvPr>
            <p:cNvPicPr>
              <a:picLocks noChangeAspect="1"/>
            </p:cNvPicPr>
            <p:nvPr/>
          </p:nvPicPr>
          <p:blipFill rotWithShape="1">
            <a:blip r:embed="rId2">
              <a:extLst>
                <a:ext uri="{28A0092B-C50C-407E-A947-70E740481C1C}">
                  <a14:useLocalDpi xmlns:a14="http://schemas.microsoft.com/office/drawing/2010/main" val="0"/>
                </a:ext>
              </a:extLst>
            </a:blip>
            <a:srcRect l="42657" t="25311" r="54258" b="69974"/>
            <a:stretch/>
          </p:blipFill>
          <p:spPr>
            <a:xfrm>
              <a:off x="4239980" y="2445545"/>
              <a:ext cx="181930" cy="264180"/>
            </a:xfrm>
            <a:prstGeom prst="rect">
              <a:avLst/>
            </a:prstGeom>
          </p:spPr>
        </p:pic>
        <p:pic>
          <p:nvPicPr>
            <p:cNvPr id="56" name="Picture 55" descr="A screenshot of a cell phone&#10;&#10;Description automatically generated">
              <a:extLst>
                <a:ext uri="{FF2B5EF4-FFF2-40B4-BE49-F238E27FC236}">
                  <a16:creationId xmlns:a16="http://schemas.microsoft.com/office/drawing/2014/main" id="{2C09EF05-EB3A-4B82-A41D-AB9B4733BEFB}"/>
                </a:ext>
              </a:extLst>
            </p:cNvPr>
            <p:cNvPicPr>
              <a:picLocks noChangeAspect="1"/>
            </p:cNvPicPr>
            <p:nvPr/>
          </p:nvPicPr>
          <p:blipFill rotWithShape="1">
            <a:blip r:embed="rId2">
              <a:extLst>
                <a:ext uri="{28A0092B-C50C-407E-A947-70E740481C1C}">
                  <a14:useLocalDpi xmlns:a14="http://schemas.microsoft.com/office/drawing/2010/main" val="0"/>
                </a:ext>
              </a:extLst>
            </a:blip>
            <a:srcRect l="42657" t="25311" r="54258" b="69974"/>
            <a:stretch/>
          </p:blipFill>
          <p:spPr>
            <a:xfrm>
              <a:off x="2159530" y="4033349"/>
              <a:ext cx="181930" cy="264180"/>
            </a:xfrm>
            <a:prstGeom prst="rect">
              <a:avLst/>
            </a:prstGeom>
          </p:spPr>
        </p:pic>
        <p:pic>
          <p:nvPicPr>
            <p:cNvPr id="57" name="Picture 56" descr="A screenshot of a cell phone&#10;&#10;Description automatically generated">
              <a:extLst>
                <a:ext uri="{FF2B5EF4-FFF2-40B4-BE49-F238E27FC236}">
                  <a16:creationId xmlns:a16="http://schemas.microsoft.com/office/drawing/2014/main" id="{867B8A7C-66AA-4008-954D-F9707CFC9005}"/>
                </a:ext>
              </a:extLst>
            </p:cNvPr>
            <p:cNvPicPr>
              <a:picLocks noChangeAspect="1"/>
            </p:cNvPicPr>
            <p:nvPr/>
          </p:nvPicPr>
          <p:blipFill rotWithShape="1">
            <a:blip r:embed="rId2">
              <a:extLst>
                <a:ext uri="{28A0092B-C50C-407E-A947-70E740481C1C}">
                  <a14:useLocalDpi xmlns:a14="http://schemas.microsoft.com/office/drawing/2010/main" val="0"/>
                </a:ext>
              </a:extLst>
            </a:blip>
            <a:srcRect l="42657" t="25311" r="54097" b="70722"/>
            <a:stretch/>
          </p:blipFill>
          <p:spPr>
            <a:xfrm>
              <a:off x="3924543" y="5117874"/>
              <a:ext cx="191459" cy="222295"/>
            </a:xfrm>
            <a:prstGeom prst="rect">
              <a:avLst/>
            </a:prstGeom>
          </p:spPr>
        </p:pic>
        <p:pic>
          <p:nvPicPr>
            <p:cNvPr id="58" name="Picture 57" descr="A screenshot of a cell phone&#10;&#10;Description automatically generated">
              <a:extLst>
                <a:ext uri="{FF2B5EF4-FFF2-40B4-BE49-F238E27FC236}">
                  <a16:creationId xmlns:a16="http://schemas.microsoft.com/office/drawing/2014/main" id="{2F11BF38-552E-429D-B78D-94F67A275D04}"/>
                </a:ext>
              </a:extLst>
            </p:cNvPr>
            <p:cNvPicPr>
              <a:picLocks noChangeAspect="1"/>
            </p:cNvPicPr>
            <p:nvPr/>
          </p:nvPicPr>
          <p:blipFill rotWithShape="1">
            <a:blip r:embed="rId2">
              <a:extLst>
                <a:ext uri="{28A0092B-C50C-407E-A947-70E740481C1C}">
                  <a14:useLocalDpi xmlns:a14="http://schemas.microsoft.com/office/drawing/2010/main" val="0"/>
                </a:ext>
              </a:extLst>
            </a:blip>
            <a:srcRect l="63638" t="25550" r="33181" b="71118"/>
            <a:stretch/>
          </p:blipFill>
          <p:spPr>
            <a:xfrm>
              <a:off x="6235371" y="2451330"/>
              <a:ext cx="187574" cy="186680"/>
            </a:xfrm>
            <a:prstGeom prst="rect">
              <a:avLst/>
            </a:prstGeom>
          </p:spPr>
        </p:pic>
        <p:pic>
          <p:nvPicPr>
            <p:cNvPr id="59" name="Picture 58" descr="A screenshot of a cell phone&#10;&#10;Description automatically generated">
              <a:extLst>
                <a:ext uri="{FF2B5EF4-FFF2-40B4-BE49-F238E27FC236}">
                  <a16:creationId xmlns:a16="http://schemas.microsoft.com/office/drawing/2014/main" id="{A19022D9-7363-4CBC-92CA-35F18938C3D7}"/>
                </a:ext>
              </a:extLst>
            </p:cNvPr>
            <p:cNvPicPr>
              <a:picLocks noChangeAspect="1"/>
            </p:cNvPicPr>
            <p:nvPr/>
          </p:nvPicPr>
          <p:blipFill rotWithShape="1">
            <a:blip r:embed="rId2">
              <a:extLst>
                <a:ext uri="{28A0092B-C50C-407E-A947-70E740481C1C}">
                  <a14:useLocalDpi xmlns:a14="http://schemas.microsoft.com/office/drawing/2010/main" val="0"/>
                </a:ext>
              </a:extLst>
            </a:blip>
            <a:srcRect l="63638" t="25550" r="33181" b="71118"/>
            <a:stretch/>
          </p:blipFill>
          <p:spPr>
            <a:xfrm>
              <a:off x="4356956" y="4017875"/>
              <a:ext cx="187574" cy="186680"/>
            </a:xfrm>
            <a:prstGeom prst="rect">
              <a:avLst/>
            </a:prstGeom>
          </p:spPr>
        </p:pic>
        <p:pic>
          <p:nvPicPr>
            <p:cNvPr id="60" name="Picture 59" descr="A screenshot of a cell phone&#10;&#10;Description automatically generated">
              <a:extLst>
                <a:ext uri="{FF2B5EF4-FFF2-40B4-BE49-F238E27FC236}">
                  <a16:creationId xmlns:a16="http://schemas.microsoft.com/office/drawing/2014/main" id="{6B7FFD23-95DE-47B1-8289-1D4636BBB02C}"/>
                </a:ext>
              </a:extLst>
            </p:cNvPr>
            <p:cNvPicPr>
              <a:picLocks noChangeAspect="1"/>
            </p:cNvPicPr>
            <p:nvPr/>
          </p:nvPicPr>
          <p:blipFill rotWithShape="1">
            <a:blip r:embed="rId2">
              <a:extLst>
                <a:ext uri="{28A0092B-C50C-407E-A947-70E740481C1C}">
                  <a14:useLocalDpi xmlns:a14="http://schemas.microsoft.com/office/drawing/2010/main" val="0"/>
                </a:ext>
              </a:extLst>
            </a:blip>
            <a:srcRect l="63638" t="25550" r="33181" b="71118"/>
            <a:stretch/>
          </p:blipFill>
          <p:spPr>
            <a:xfrm>
              <a:off x="5356414" y="5113022"/>
              <a:ext cx="187574" cy="186680"/>
            </a:xfrm>
            <a:prstGeom prst="rect">
              <a:avLst/>
            </a:prstGeom>
          </p:spPr>
        </p:pic>
      </p:grpSp>
    </p:spTree>
    <p:extLst>
      <p:ext uri="{BB962C8B-B14F-4D97-AF65-F5344CB8AC3E}">
        <p14:creationId xmlns:p14="http://schemas.microsoft.com/office/powerpoint/2010/main" val="23616709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636FA41-2357-46A9-9686-316B78694396}"/>
              </a:ext>
            </a:extLst>
          </p:cNvPr>
          <p:cNvSpPr>
            <a:spLocks noGrp="1"/>
          </p:cNvSpPr>
          <p:nvPr>
            <p:ph type="title"/>
          </p:nvPr>
        </p:nvSpPr>
        <p:spPr/>
        <p:txBody>
          <a:bodyPr>
            <a:noAutofit/>
          </a:bodyPr>
          <a:lstStyle/>
          <a:p>
            <a:r>
              <a:rPr lang="en-GB" sz="3200"/>
              <a:t>Algorithm for the treatment of muscular symptoms during statin treatment</a:t>
            </a:r>
          </a:p>
        </p:txBody>
      </p:sp>
      <p:sp>
        <p:nvSpPr>
          <p:cNvPr id="3" name="Text Placeholder 2">
            <a:extLst>
              <a:ext uri="{FF2B5EF4-FFF2-40B4-BE49-F238E27FC236}">
                <a16:creationId xmlns:a16="http://schemas.microsoft.com/office/drawing/2014/main" id="{034AF233-B08D-4C28-9D1C-515E3A401DA6}"/>
              </a:ext>
            </a:extLst>
          </p:cNvPr>
          <p:cNvSpPr>
            <a:spLocks noGrp="1"/>
          </p:cNvSpPr>
          <p:nvPr>
            <p:ph type="body" sz="quarter" idx="10"/>
          </p:nvPr>
        </p:nvSpPr>
        <p:spPr/>
        <p:txBody>
          <a:bodyPr/>
          <a:lstStyle/>
          <a:p>
            <a:pPr>
              <a:defRPr/>
            </a:pPr>
            <a:r>
              <a:rPr kumimoji="0" lang="en-GB" sz="900" b="0" i="0" u="none" strike="noStrike" kern="1200" cap="none" spc="0" normalizeH="0" baseline="0" noProof="0">
                <a:ln>
                  <a:noFill/>
                </a:ln>
                <a:solidFill>
                  <a:prstClr val="black"/>
                </a:solidFill>
                <a:effectLst/>
                <a:uLnTx/>
                <a:uFillTx/>
                <a:ea typeface="+mn-ea"/>
                <a:cs typeface="+mn-cs"/>
              </a:rPr>
              <a:t>CK, creatine kinase; ULN, upper limit of normal.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prstClr val="black"/>
                </a:solidFill>
                <a:effectLst/>
                <a:uLnTx/>
                <a:uFillTx/>
                <a:ea typeface="+mn-ea"/>
                <a:cs typeface="+mn-cs"/>
              </a:rPr>
              <a:t>Mach F, </a:t>
            </a:r>
            <a:r>
              <a:rPr kumimoji="0" lang="en-GB" sz="900" b="0" i="1" u="none" strike="noStrike" kern="1200" cap="none" spc="0" normalizeH="0" baseline="0" noProof="0">
                <a:ln>
                  <a:noFill/>
                </a:ln>
                <a:solidFill>
                  <a:prstClr val="black"/>
                </a:solidFill>
                <a:effectLst/>
                <a:uLnTx/>
                <a:uFillTx/>
                <a:ea typeface="+mn-ea"/>
                <a:cs typeface="+mn-cs"/>
              </a:rPr>
              <a:t>et al. European Heart Journal</a:t>
            </a:r>
            <a:r>
              <a:rPr kumimoji="0" lang="en-GB" sz="900" b="0" i="0" u="none" strike="noStrike" kern="1200" cap="none" spc="0" normalizeH="0" baseline="0" noProof="0">
                <a:ln>
                  <a:noFill/>
                </a:ln>
                <a:solidFill>
                  <a:prstClr val="black"/>
                </a:solidFill>
                <a:effectLst/>
                <a:uLnTx/>
                <a:uFillTx/>
                <a:ea typeface="+mn-ea"/>
                <a:cs typeface="+mn-cs"/>
              </a:rPr>
              <a:t>. 2020;41:111–88.</a:t>
            </a:r>
          </a:p>
        </p:txBody>
      </p:sp>
      <p:sp>
        <p:nvSpPr>
          <p:cNvPr id="2" name="Slide Number Placeholder 1">
            <a:extLst>
              <a:ext uri="{FF2B5EF4-FFF2-40B4-BE49-F238E27FC236}">
                <a16:creationId xmlns:a16="http://schemas.microsoft.com/office/drawing/2014/main" id="{E20BC2C2-62CB-45D8-B294-3E57709E46ED}"/>
              </a:ext>
            </a:extLst>
          </p:cNvPr>
          <p:cNvSpPr>
            <a:spLocks noGrp="1"/>
          </p:cNvSpPr>
          <p:nvPr>
            <p:ph type="sldNum" sz="quarter" idx="4294967295"/>
          </p:nvPr>
        </p:nvSpPr>
        <p:spPr>
          <a:xfrm>
            <a:off x="9448800" y="6356350"/>
            <a:ext cx="2743200" cy="365125"/>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Trebuchet MS"/>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900" b="0" i="0" u="none" strike="noStrike" kern="1200" cap="none" spc="0" normalizeH="0" baseline="0" noProof="0">
              <a:ln>
                <a:noFill/>
              </a:ln>
              <a:solidFill>
                <a:srgbClr val="FFFFFF"/>
              </a:solidFill>
              <a:effectLst/>
              <a:uLnTx/>
              <a:uFillTx/>
              <a:latin typeface="Trebuchet MS"/>
              <a:ea typeface="+mn-ea"/>
              <a:cs typeface="Arial" panose="020B0604020202020204" pitchFamily="34" charset="0"/>
            </a:endParaRPr>
          </a:p>
        </p:txBody>
      </p:sp>
      <p:sp>
        <p:nvSpPr>
          <p:cNvPr id="9" name="Rectangle: Rounded Corners 8">
            <a:extLst>
              <a:ext uri="{FF2B5EF4-FFF2-40B4-BE49-F238E27FC236}">
                <a16:creationId xmlns:a16="http://schemas.microsoft.com/office/drawing/2014/main" id="{309FC4BF-0BA4-4ECC-9D37-F09554A5E5C3}"/>
              </a:ext>
            </a:extLst>
          </p:cNvPr>
          <p:cNvSpPr/>
          <p:nvPr/>
        </p:nvSpPr>
        <p:spPr>
          <a:xfrm>
            <a:off x="2622956" y="1201669"/>
            <a:ext cx="8128990" cy="276161"/>
          </a:xfrm>
          <a:prstGeom prst="roundRect">
            <a:avLst/>
          </a:prstGeom>
          <a:solidFill>
            <a:srgbClr val="A9D18E"/>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Consider</a:t>
            </a:r>
            <a:r>
              <a:rPr kumimoji="0" lang="en-GB" sz="1100" b="0" i="1" u="none" strike="noStrike" kern="1200" cap="none" spc="0" normalizeH="0" baseline="0" noProof="0">
                <a:ln>
                  <a:noFill/>
                </a:ln>
                <a:solidFill>
                  <a:prstClr val="black"/>
                </a:solidFill>
                <a:effectLst/>
                <a:uLnTx/>
                <a:uFillTx/>
                <a:latin typeface="Trebuchet MS"/>
                <a:ea typeface="+mn-ea"/>
                <a:cs typeface="Arial" panose="020B0604020202020204" pitchFamily="34" charset="0"/>
              </a:rPr>
              <a:t> </a:t>
            </a:r>
            <a:r>
              <a:rPr kumimoji="0" lang="en-GB" sz="11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if statin-attributed muscle symptoms favour statin continuation/</a:t>
            </a:r>
            <a:r>
              <a:rPr kumimoji="0" lang="en-GB" sz="1100" b="0" i="0" u="none" strike="noStrike" kern="1200" cap="none" spc="0" normalizeH="0" baseline="0" noProof="0" err="1">
                <a:ln>
                  <a:noFill/>
                </a:ln>
                <a:solidFill>
                  <a:prstClr val="black"/>
                </a:solidFill>
                <a:effectLst/>
                <a:uLnTx/>
                <a:uFillTx/>
                <a:latin typeface="Trebuchet MS"/>
                <a:ea typeface="+mn-ea"/>
                <a:cs typeface="Arial" panose="020B0604020202020204" pitchFamily="34" charset="0"/>
              </a:rPr>
              <a:t>reinitiation</a:t>
            </a: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 </a:t>
            </a:r>
          </a:p>
        </p:txBody>
      </p:sp>
      <p:cxnSp>
        <p:nvCxnSpPr>
          <p:cNvPr id="10" name="Straight Arrow Connector 9">
            <a:extLst>
              <a:ext uri="{FF2B5EF4-FFF2-40B4-BE49-F238E27FC236}">
                <a16:creationId xmlns:a16="http://schemas.microsoft.com/office/drawing/2014/main" id="{02B8E93A-03CD-44E7-8E42-C990A41E9106}"/>
              </a:ext>
            </a:extLst>
          </p:cNvPr>
          <p:cNvCxnSpPr>
            <a:cxnSpLocks/>
          </p:cNvCxnSpPr>
          <p:nvPr/>
        </p:nvCxnSpPr>
        <p:spPr>
          <a:xfrm>
            <a:off x="4548495" y="1473669"/>
            <a:ext cx="0" cy="180000"/>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sp>
        <p:nvSpPr>
          <p:cNvPr id="13" name="Rectangle: Rounded Corners 12">
            <a:extLst>
              <a:ext uri="{FF2B5EF4-FFF2-40B4-BE49-F238E27FC236}">
                <a16:creationId xmlns:a16="http://schemas.microsoft.com/office/drawing/2014/main" id="{4CD4922B-84D4-45B4-BABB-DD3B5A6C4E6C}"/>
              </a:ext>
            </a:extLst>
          </p:cNvPr>
          <p:cNvSpPr/>
          <p:nvPr/>
        </p:nvSpPr>
        <p:spPr>
          <a:xfrm>
            <a:off x="3534806" y="1682305"/>
            <a:ext cx="2027375" cy="276160"/>
          </a:xfrm>
          <a:prstGeom prst="roundRect">
            <a:avLst/>
          </a:prstGeom>
          <a:no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Symptomatic &amp; CK &lt;4 X ULN</a:t>
            </a:r>
          </a:p>
        </p:txBody>
      </p:sp>
      <p:sp>
        <p:nvSpPr>
          <p:cNvPr id="14" name="Rectangle: Rounded Corners 13">
            <a:extLst>
              <a:ext uri="{FF2B5EF4-FFF2-40B4-BE49-F238E27FC236}">
                <a16:creationId xmlns:a16="http://schemas.microsoft.com/office/drawing/2014/main" id="{A5BF8BFD-CE25-433C-A4A7-50E4442ABAAA}"/>
              </a:ext>
            </a:extLst>
          </p:cNvPr>
          <p:cNvSpPr/>
          <p:nvPr/>
        </p:nvSpPr>
        <p:spPr>
          <a:xfrm>
            <a:off x="7164458" y="1683464"/>
            <a:ext cx="1296472" cy="276160"/>
          </a:xfrm>
          <a:prstGeom prst="roundRect">
            <a:avLst/>
          </a:prstGeom>
          <a:no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CK ≥4 X ULN</a:t>
            </a:r>
          </a:p>
        </p:txBody>
      </p:sp>
      <p:sp>
        <p:nvSpPr>
          <p:cNvPr id="15" name="Rectangle: Rounded Corners 14">
            <a:extLst>
              <a:ext uri="{FF2B5EF4-FFF2-40B4-BE49-F238E27FC236}">
                <a16:creationId xmlns:a16="http://schemas.microsoft.com/office/drawing/2014/main" id="{93B9179A-D6F8-4322-8912-538CB597ACF8}"/>
              </a:ext>
            </a:extLst>
          </p:cNvPr>
          <p:cNvSpPr/>
          <p:nvPr/>
        </p:nvSpPr>
        <p:spPr>
          <a:xfrm>
            <a:off x="8966830" y="1692607"/>
            <a:ext cx="1229125" cy="276161"/>
          </a:xfrm>
          <a:prstGeom prst="roundRect">
            <a:avLst/>
          </a:prstGeom>
          <a:no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Rhabdomyolysis</a:t>
            </a:r>
          </a:p>
        </p:txBody>
      </p:sp>
      <p:cxnSp>
        <p:nvCxnSpPr>
          <p:cNvPr id="16" name="Straight Arrow Connector 15">
            <a:extLst>
              <a:ext uri="{FF2B5EF4-FFF2-40B4-BE49-F238E27FC236}">
                <a16:creationId xmlns:a16="http://schemas.microsoft.com/office/drawing/2014/main" id="{102C6B9B-33DF-4B15-BDD2-AFF29727A148}"/>
              </a:ext>
            </a:extLst>
          </p:cNvPr>
          <p:cNvCxnSpPr>
            <a:cxnSpLocks/>
          </p:cNvCxnSpPr>
          <p:nvPr/>
        </p:nvCxnSpPr>
        <p:spPr>
          <a:xfrm>
            <a:off x="4548493" y="1954872"/>
            <a:ext cx="1" cy="180000"/>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sp>
        <p:nvSpPr>
          <p:cNvPr id="18" name="Rectangle: Rounded Corners 17">
            <a:extLst>
              <a:ext uri="{FF2B5EF4-FFF2-40B4-BE49-F238E27FC236}">
                <a16:creationId xmlns:a16="http://schemas.microsoft.com/office/drawing/2014/main" id="{154C0B2A-630E-460D-8C9B-1C593A50B2FC}"/>
              </a:ext>
            </a:extLst>
          </p:cNvPr>
          <p:cNvSpPr/>
          <p:nvPr/>
        </p:nvSpPr>
        <p:spPr>
          <a:xfrm>
            <a:off x="3534806" y="2185270"/>
            <a:ext cx="2027375" cy="284810"/>
          </a:xfrm>
          <a:prstGeom prst="roundRect">
            <a:avLst/>
          </a:prstGeom>
          <a:no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2-4 weeks washout of statin</a:t>
            </a:r>
            <a:r>
              <a:rPr kumimoji="0" lang="en-GB" sz="8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 </a:t>
            </a:r>
          </a:p>
        </p:txBody>
      </p:sp>
      <p:cxnSp>
        <p:nvCxnSpPr>
          <p:cNvPr id="19" name="Straight Arrow Connector 18">
            <a:extLst>
              <a:ext uri="{FF2B5EF4-FFF2-40B4-BE49-F238E27FC236}">
                <a16:creationId xmlns:a16="http://schemas.microsoft.com/office/drawing/2014/main" id="{087BB882-8FE7-48E5-9950-E27F063B2B45}"/>
              </a:ext>
            </a:extLst>
          </p:cNvPr>
          <p:cNvCxnSpPr>
            <a:cxnSpLocks/>
          </p:cNvCxnSpPr>
          <p:nvPr/>
        </p:nvCxnSpPr>
        <p:spPr>
          <a:xfrm>
            <a:off x="7832390" y="1952476"/>
            <a:ext cx="0" cy="180000"/>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sp>
        <p:nvSpPr>
          <p:cNvPr id="20" name="Rectangle: Rounded Corners 19">
            <a:extLst>
              <a:ext uri="{FF2B5EF4-FFF2-40B4-BE49-F238E27FC236}">
                <a16:creationId xmlns:a16="http://schemas.microsoft.com/office/drawing/2014/main" id="{D5A6878F-6C05-4139-AA00-2003E8CB71FC}"/>
              </a:ext>
            </a:extLst>
          </p:cNvPr>
          <p:cNvSpPr/>
          <p:nvPr/>
        </p:nvSpPr>
        <p:spPr>
          <a:xfrm>
            <a:off x="6723031" y="2151630"/>
            <a:ext cx="2256449" cy="527932"/>
          </a:xfrm>
          <a:prstGeom prst="roundRect">
            <a:avLst/>
          </a:prstGeom>
          <a:no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6 weeks washout of statin until normalisation of CK and symptoms   </a:t>
            </a:r>
          </a:p>
        </p:txBody>
      </p:sp>
      <p:cxnSp>
        <p:nvCxnSpPr>
          <p:cNvPr id="22" name="Straight Connector 21">
            <a:extLst>
              <a:ext uri="{FF2B5EF4-FFF2-40B4-BE49-F238E27FC236}">
                <a16:creationId xmlns:a16="http://schemas.microsoft.com/office/drawing/2014/main" id="{0103EBF5-4498-48C0-A3E9-BB2C6043C492}"/>
              </a:ext>
            </a:extLst>
          </p:cNvPr>
          <p:cNvCxnSpPr>
            <a:cxnSpLocks/>
          </p:cNvCxnSpPr>
          <p:nvPr/>
        </p:nvCxnSpPr>
        <p:spPr>
          <a:xfrm>
            <a:off x="4548494" y="2478653"/>
            <a:ext cx="0" cy="162302"/>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0BD9D989-CADE-40EF-85C6-1DFBAD533F01}"/>
              </a:ext>
            </a:extLst>
          </p:cNvPr>
          <p:cNvCxnSpPr>
            <a:cxnSpLocks/>
          </p:cNvCxnSpPr>
          <p:nvPr/>
        </p:nvCxnSpPr>
        <p:spPr>
          <a:xfrm>
            <a:off x="3638140" y="2640384"/>
            <a:ext cx="1924041"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3576FF07-5A94-4E3A-8B9A-F1A525A4703B}"/>
              </a:ext>
            </a:extLst>
          </p:cNvPr>
          <p:cNvCxnSpPr>
            <a:cxnSpLocks/>
          </p:cNvCxnSpPr>
          <p:nvPr/>
        </p:nvCxnSpPr>
        <p:spPr>
          <a:xfrm>
            <a:off x="3638140" y="2640711"/>
            <a:ext cx="0" cy="292350"/>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0A6949B6-7AAA-466F-8FBC-6276D225C91C}"/>
              </a:ext>
            </a:extLst>
          </p:cNvPr>
          <p:cNvCxnSpPr>
            <a:cxnSpLocks/>
          </p:cNvCxnSpPr>
          <p:nvPr/>
        </p:nvCxnSpPr>
        <p:spPr>
          <a:xfrm>
            <a:off x="5562988" y="2635352"/>
            <a:ext cx="0" cy="292350"/>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sp>
        <p:nvSpPr>
          <p:cNvPr id="30" name="Rectangle: Rounded Corners 29">
            <a:extLst>
              <a:ext uri="{FF2B5EF4-FFF2-40B4-BE49-F238E27FC236}">
                <a16:creationId xmlns:a16="http://schemas.microsoft.com/office/drawing/2014/main" id="{BFDA633F-1071-4B0F-B5A6-0D131666B54B}"/>
              </a:ext>
            </a:extLst>
          </p:cNvPr>
          <p:cNvSpPr/>
          <p:nvPr/>
        </p:nvSpPr>
        <p:spPr>
          <a:xfrm>
            <a:off x="2528042" y="2934600"/>
            <a:ext cx="1933401" cy="649691"/>
          </a:xfrm>
          <a:prstGeom prst="roundRect">
            <a:avLst/>
          </a:prstGeom>
          <a:no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Symptoms persist: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Statin re-challenge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Check for other causes of muscular symptoms </a:t>
            </a:r>
          </a:p>
          <a:p>
            <a:pPr marL="171450" marR="0" lvl="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8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endParaRPr>
          </a:p>
        </p:txBody>
      </p:sp>
      <p:cxnSp>
        <p:nvCxnSpPr>
          <p:cNvPr id="32" name="Straight Arrow Connector 31">
            <a:extLst>
              <a:ext uri="{FF2B5EF4-FFF2-40B4-BE49-F238E27FC236}">
                <a16:creationId xmlns:a16="http://schemas.microsoft.com/office/drawing/2014/main" id="{F9FEA5D3-5CA2-4804-AA55-F98044430C96}"/>
              </a:ext>
            </a:extLst>
          </p:cNvPr>
          <p:cNvCxnSpPr>
            <a:cxnSpLocks/>
          </p:cNvCxnSpPr>
          <p:nvPr/>
        </p:nvCxnSpPr>
        <p:spPr>
          <a:xfrm>
            <a:off x="7832391" y="1469709"/>
            <a:ext cx="0" cy="180000"/>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001E140B-D8A9-4D9E-9683-779C1ECA5E4F}"/>
              </a:ext>
            </a:extLst>
          </p:cNvPr>
          <p:cNvCxnSpPr>
            <a:cxnSpLocks/>
          </p:cNvCxnSpPr>
          <p:nvPr/>
        </p:nvCxnSpPr>
        <p:spPr>
          <a:xfrm>
            <a:off x="9581393" y="1471800"/>
            <a:ext cx="0" cy="180000"/>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sp>
        <p:nvSpPr>
          <p:cNvPr id="48" name="Rectangle: Rounded Corners 47">
            <a:extLst>
              <a:ext uri="{FF2B5EF4-FFF2-40B4-BE49-F238E27FC236}">
                <a16:creationId xmlns:a16="http://schemas.microsoft.com/office/drawing/2014/main" id="{ECA04D61-C4AF-4F85-94C6-CCA98286317A}"/>
              </a:ext>
            </a:extLst>
          </p:cNvPr>
          <p:cNvSpPr/>
          <p:nvPr/>
        </p:nvSpPr>
        <p:spPr>
          <a:xfrm>
            <a:off x="4584678" y="2937232"/>
            <a:ext cx="2034167" cy="483676"/>
          </a:xfrm>
          <a:prstGeom prst="roundRect">
            <a:avLst/>
          </a:prstGeom>
          <a:no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Symptoms improve: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second statin at usual or starting dose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endParaRPr>
          </a:p>
          <a:p>
            <a:pPr marL="171450" marR="0" lvl="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8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endParaRPr>
          </a:p>
        </p:txBody>
      </p:sp>
      <p:cxnSp>
        <p:nvCxnSpPr>
          <p:cNvPr id="49" name="Straight Arrow Connector 48">
            <a:extLst>
              <a:ext uri="{FF2B5EF4-FFF2-40B4-BE49-F238E27FC236}">
                <a16:creationId xmlns:a16="http://schemas.microsoft.com/office/drawing/2014/main" id="{67590687-2CFC-46AB-B417-3EC9B8D27208}"/>
              </a:ext>
            </a:extLst>
          </p:cNvPr>
          <p:cNvCxnSpPr>
            <a:cxnSpLocks/>
            <a:stCxn id="20" idx="2"/>
          </p:cNvCxnSpPr>
          <p:nvPr/>
        </p:nvCxnSpPr>
        <p:spPr>
          <a:xfrm>
            <a:off x="7851256" y="2679562"/>
            <a:ext cx="10064" cy="489493"/>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sp>
        <p:nvSpPr>
          <p:cNvPr id="56" name="Rectangle: Rounded Corners 55">
            <a:extLst>
              <a:ext uri="{FF2B5EF4-FFF2-40B4-BE49-F238E27FC236}">
                <a16:creationId xmlns:a16="http://schemas.microsoft.com/office/drawing/2014/main" id="{090E1462-ECF4-446C-8F82-BA8EA21DF45A}"/>
              </a:ext>
            </a:extLst>
          </p:cNvPr>
          <p:cNvSpPr/>
          <p:nvPr/>
        </p:nvSpPr>
        <p:spPr>
          <a:xfrm>
            <a:off x="6890149" y="3192339"/>
            <a:ext cx="2246384" cy="951224"/>
          </a:xfrm>
          <a:prstGeom prst="roundRect">
            <a:avLst/>
          </a:prstGeom>
          <a:no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endParaRPr>
          </a:p>
          <a:p>
            <a:pPr marL="228600" marR="0" lvl="0" indent="-228600" algn="ctr" defTabSz="914400" rtl="0" eaLnBrk="1" fontAlgn="auto" latinLnBrk="0" hangingPunct="1">
              <a:lnSpc>
                <a:spcPct val="100000"/>
              </a:lnSpc>
              <a:spcBef>
                <a:spcPts val="0"/>
              </a:spcBef>
              <a:spcAft>
                <a:spcPts val="0"/>
              </a:spcAft>
              <a:buClrTx/>
              <a:buSzTx/>
              <a:buFont typeface="+mj-lt"/>
              <a:buAutoNum type="arabicParenR"/>
              <a:tabLst/>
              <a:defRPr/>
            </a:pPr>
            <a:endParaRPr kumimoji="0" lang="en-GB" sz="8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arenR"/>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Low-dose third efficacious (potent) statin  </a:t>
            </a:r>
          </a:p>
          <a:p>
            <a:pPr marL="228600" marR="0" lvl="0" indent="-228600" algn="l" defTabSz="914400" rtl="0" eaLnBrk="1" fontAlgn="auto" latinLnBrk="0" hangingPunct="1">
              <a:lnSpc>
                <a:spcPct val="100000"/>
              </a:lnSpc>
              <a:spcBef>
                <a:spcPts val="0"/>
              </a:spcBef>
              <a:spcAft>
                <a:spcPts val="0"/>
              </a:spcAft>
              <a:buClrTx/>
              <a:buSzTx/>
              <a:buFont typeface="+mj-lt"/>
              <a:buAutoNum type="arabicParenR"/>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Efficacious statin with alternate day or once/twice weekly dosing regimen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endParaRPr>
          </a:p>
          <a:p>
            <a:pPr marL="171450" marR="0" lvl="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8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endParaRPr>
          </a:p>
        </p:txBody>
      </p:sp>
      <p:sp>
        <p:nvSpPr>
          <p:cNvPr id="58" name="Rectangle: Rounded Corners 57">
            <a:extLst>
              <a:ext uri="{FF2B5EF4-FFF2-40B4-BE49-F238E27FC236}">
                <a16:creationId xmlns:a16="http://schemas.microsoft.com/office/drawing/2014/main" id="{9C3FAC92-D2FC-433B-980E-EDFB5F1D7B99}"/>
              </a:ext>
            </a:extLst>
          </p:cNvPr>
          <p:cNvSpPr/>
          <p:nvPr/>
        </p:nvSpPr>
        <p:spPr>
          <a:xfrm>
            <a:off x="3892837" y="3654659"/>
            <a:ext cx="2898899" cy="755645"/>
          </a:xfrm>
          <a:prstGeom prst="roundRect">
            <a:avLst/>
          </a:prstGeom>
          <a:no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endParaRPr>
          </a:p>
          <a:p>
            <a:pPr marL="228600" marR="0" lvl="0" indent="-228600" algn="ctr" defTabSz="914400" rtl="0" eaLnBrk="1" fontAlgn="auto" latinLnBrk="0" hangingPunct="1">
              <a:lnSpc>
                <a:spcPct val="100000"/>
              </a:lnSpc>
              <a:spcBef>
                <a:spcPts val="0"/>
              </a:spcBef>
              <a:spcAft>
                <a:spcPts val="0"/>
              </a:spcAft>
              <a:buClrTx/>
              <a:buSzTx/>
              <a:buFont typeface="+mj-lt"/>
              <a:buAutoNum type="arabicParenR"/>
              <a:tabLst/>
              <a:defRPr/>
            </a:pPr>
            <a:endParaRPr kumimoji="0" lang="en-GB" sz="9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Symptoms re-occur </a:t>
            </a:r>
          </a:p>
          <a:p>
            <a:pPr marL="228600" marR="0" lvl="0" indent="-228600" algn="l" defTabSz="914400" rtl="0" eaLnBrk="1" fontAlgn="auto" latinLnBrk="0" hangingPunct="1">
              <a:lnSpc>
                <a:spcPct val="100000"/>
              </a:lnSpc>
              <a:spcBef>
                <a:spcPts val="0"/>
              </a:spcBef>
              <a:spcAft>
                <a:spcPts val="0"/>
              </a:spcAft>
              <a:buClrTx/>
              <a:buSzTx/>
              <a:buFont typeface="+mj-lt"/>
              <a:buAutoNum type="arabicParenR"/>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Low-dose third efficacious (potent) statin  </a:t>
            </a:r>
          </a:p>
          <a:p>
            <a:pPr marL="228600" marR="0" lvl="0" indent="-228600" algn="l" defTabSz="914400" rtl="0" eaLnBrk="1" fontAlgn="auto" latinLnBrk="0" hangingPunct="1">
              <a:lnSpc>
                <a:spcPct val="100000"/>
              </a:lnSpc>
              <a:spcBef>
                <a:spcPts val="0"/>
              </a:spcBef>
              <a:spcAft>
                <a:spcPts val="0"/>
              </a:spcAft>
              <a:buClrTx/>
              <a:buSzTx/>
              <a:buFont typeface="+mj-lt"/>
              <a:buAutoNum type="arabicParenR"/>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Efficacious statin with alternate day or once/twice weekly dosing regimen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endParaRPr>
          </a:p>
          <a:p>
            <a:pPr marL="171450" marR="0" lvl="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8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endParaRPr>
          </a:p>
        </p:txBody>
      </p:sp>
      <p:cxnSp>
        <p:nvCxnSpPr>
          <p:cNvPr id="59" name="Straight Arrow Connector 58">
            <a:extLst>
              <a:ext uri="{FF2B5EF4-FFF2-40B4-BE49-F238E27FC236}">
                <a16:creationId xmlns:a16="http://schemas.microsoft.com/office/drawing/2014/main" id="{A3A63C12-1F4E-4470-A1EC-AF7A7564FFC7}"/>
              </a:ext>
            </a:extLst>
          </p:cNvPr>
          <p:cNvCxnSpPr>
            <a:cxnSpLocks/>
          </p:cNvCxnSpPr>
          <p:nvPr/>
        </p:nvCxnSpPr>
        <p:spPr>
          <a:xfrm>
            <a:off x="5607901" y="3431710"/>
            <a:ext cx="0" cy="216000"/>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cxnSp>
        <p:nvCxnSpPr>
          <p:cNvPr id="60" name="Straight Arrow Connector 59">
            <a:extLst>
              <a:ext uri="{FF2B5EF4-FFF2-40B4-BE49-F238E27FC236}">
                <a16:creationId xmlns:a16="http://schemas.microsoft.com/office/drawing/2014/main" id="{7EC6EE6E-62B8-468E-9817-4982476AE63F}"/>
              </a:ext>
            </a:extLst>
          </p:cNvPr>
          <p:cNvCxnSpPr>
            <a:cxnSpLocks/>
          </p:cNvCxnSpPr>
          <p:nvPr/>
        </p:nvCxnSpPr>
        <p:spPr>
          <a:xfrm flipH="1">
            <a:off x="9581392" y="1958465"/>
            <a:ext cx="1" cy="2628000"/>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sp>
        <p:nvSpPr>
          <p:cNvPr id="62" name="Rectangle: Rounded Corners 61">
            <a:extLst>
              <a:ext uri="{FF2B5EF4-FFF2-40B4-BE49-F238E27FC236}">
                <a16:creationId xmlns:a16="http://schemas.microsoft.com/office/drawing/2014/main" id="{B29DE361-1063-4009-BC2A-B100896034C5}"/>
              </a:ext>
            </a:extLst>
          </p:cNvPr>
          <p:cNvSpPr/>
          <p:nvPr/>
        </p:nvSpPr>
        <p:spPr>
          <a:xfrm>
            <a:off x="2458376" y="4614144"/>
            <a:ext cx="7916774" cy="251514"/>
          </a:xfrm>
          <a:prstGeom prst="roundRect">
            <a:avLst/>
          </a:prstGeom>
          <a:solidFill>
            <a:srgbClr val="A9D18E"/>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AIM: achieve LDL-C goal with maximally tolerated dose of statin   </a:t>
            </a:r>
          </a:p>
        </p:txBody>
      </p:sp>
      <p:cxnSp>
        <p:nvCxnSpPr>
          <p:cNvPr id="67" name="Straight Arrow Connector 66">
            <a:extLst>
              <a:ext uri="{FF2B5EF4-FFF2-40B4-BE49-F238E27FC236}">
                <a16:creationId xmlns:a16="http://schemas.microsoft.com/office/drawing/2014/main" id="{267F3980-E45F-4C5B-97AD-8EB19BE6225A}"/>
              </a:ext>
            </a:extLst>
          </p:cNvPr>
          <p:cNvCxnSpPr>
            <a:cxnSpLocks/>
          </p:cNvCxnSpPr>
          <p:nvPr/>
        </p:nvCxnSpPr>
        <p:spPr>
          <a:xfrm>
            <a:off x="7156049" y="4880769"/>
            <a:ext cx="0" cy="126217"/>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sp>
        <p:nvSpPr>
          <p:cNvPr id="68" name="Rectangle: Rounded Corners 67">
            <a:extLst>
              <a:ext uri="{FF2B5EF4-FFF2-40B4-BE49-F238E27FC236}">
                <a16:creationId xmlns:a16="http://schemas.microsoft.com/office/drawing/2014/main" id="{9B635383-08C2-44F1-BD9F-4C7998D3CD7F}"/>
              </a:ext>
            </a:extLst>
          </p:cNvPr>
          <p:cNvSpPr/>
          <p:nvPr/>
        </p:nvSpPr>
        <p:spPr>
          <a:xfrm>
            <a:off x="6516222" y="5021604"/>
            <a:ext cx="1296472" cy="276160"/>
          </a:xfrm>
          <a:prstGeom prst="roundRect">
            <a:avLst/>
          </a:prstGeom>
          <a:no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Add ezetimibe </a:t>
            </a:r>
          </a:p>
        </p:txBody>
      </p:sp>
      <p:cxnSp>
        <p:nvCxnSpPr>
          <p:cNvPr id="75" name="Straight Arrow Connector 74">
            <a:extLst>
              <a:ext uri="{FF2B5EF4-FFF2-40B4-BE49-F238E27FC236}">
                <a16:creationId xmlns:a16="http://schemas.microsoft.com/office/drawing/2014/main" id="{DB37317B-E6EC-4A42-A553-FED619B518A8}"/>
              </a:ext>
            </a:extLst>
          </p:cNvPr>
          <p:cNvCxnSpPr>
            <a:cxnSpLocks/>
          </p:cNvCxnSpPr>
          <p:nvPr/>
        </p:nvCxnSpPr>
        <p:spPr>
          <a:xfrm>
            <a:off x="5617595" y="4412854"/>
            <a:ext cx="0" cy="183703"/>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sp>
        <p:nvSpPr>
          <p:cNvPr id="81" name="Rectangle: Rounded Corners 80">
            <a:extLst>
              <a:ext uri="{FF2B5EF4-FFF2-40B4-BE49-F238E27FC236}">
                <a16:creationId xmlns:a16="http://schemas.microsoft.com/office/drawing/2014/main" id="{86D6304E-BCFB-423A-94D0-5D2C00ACEF2D}"/>
              </a:ext>
            </a:extLst>
          </p:cNvPr>
          <p:cNvSpPr/>
          <p:nvPr/>
        </p:nvSpPr>
        <p:spPr>
          <a:xfrm>
            <a:off x="1349115" y="5571323"/>
            <a:ext cx="6463576" cy="694751"/>
          </a:xfrm>
          <a:prstGeom prst="roundRect">
            <a:avLst/>
          </a:prstGeom>
          <a:no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Add a PCSK9 inhibitor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I/A recommendation for secondary prevention patients (very high risk)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I/C recommendation for primary prevention FH patients with another major risk factor (very high risk)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IIb/C recommendation for primary prevention in individuals at very high risk but without FH)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 </a:t>
            </a:r>
          </a:p>
          <a:p>
            <a:pPr marL="171450" marR="0" lvl="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endParaRPr>
          </a:p>
        </p:txBody>
      </p:sp>
      <p:sp>
        <p:nvSpPr>
          <p:cNvPr id="83" name="Rectangle: Rounded Corners 82">
            <a:extLst>
              <a:ext uri="{FF2B5EF4-FFF2-40B4-BE49-F238E27FC236}">
                <a16:creationId xmlns:a16="http://schemas.microsoft.com/office/drawing/2014/main" id="{65DA65F9-7628-4EFB-928A-D41F077A98E7}"/>
              </a:ext>
            </a:extLst>
          </p:cNvPr>
          <p:cNvSpPr/>
          <p:nvPr/>
        </p:nvSpPr>
        <p:spPr>
          <a:xfrm>
            <a:off x="7942787" y="5582053"/>
            <a:ext cx="2900099" cy="554217"/>
          </a:xfrm>
          <a:prstGeom prst="roundRect">
            <a:avLst/>
          </a:prstGeom>
          <a:no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Consider adding bile acid sequestrant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IIb/C recommendation </a:t>
            </a:r>
          </a:p>
        </p:txBody>
      </p:sp>
      <p:cxnSp>
        <p:nvCxnSpPr>
          <p:cNvPr id="85" name="Straight Arrow Connector 84">
            <a:extLst>
              <a:ext uri="{FF2B5EF4-FFF2-40B4-BE49-F238E27FC236}">
                <a16:creationId xmlns:a16="http://schemas.microsoft.com/office/drawing/2014/main" id="{333FD84C-8FB9-45B4-B558-3B6ED6FA6873}"/>
              </a:ext>
            </a:extLst>
          </p:cNvPr>
          <p:cNvCxnSpPr>
            <a:cxnSpLocks/>
          </p:cNvCxnSpPr>
          <p:nvPr/>
        </p:nvCxnSpPr>
        <p:spPr>
          <a:xfrm>
            <a:off x="7938491" y="4149608"/>
            <a:ext cx="1273" cy="432000"/>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cxnSp>
        <p:nvCxnSpPr>
          <p:cNvPr id="86" name="Straight Arrow Connector 85">
            <a:extLst>
              <a:ext uri="{FF2B5EF4-FFF2-40B4-BE49-F238E27FC236}">
                <a16:creationId xmlns:a16="http://schemas.microsoft.com/office/drawing/2014/main" id="{D56593D7-E756-437E-BD6C-4117FBB8464D}"/>
              </a:ext>
            </a:extLst>
          </p:cNvPr>
          <p:cNvCxnSpPr>
            <a:cxnSpLocks/>
          </p:cNvCxnSpPr>
          <p:nvPr/>
        </p:nvCxnSpPr>
        <p:spPr>
          <a:xfrm>
            <a:off x="3638140" y="3584291"/>
            <a:ext cx="0" cy="1008000"/>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cxnSp>
        <p:nvCxnSpPr>
          <p:cNvPr id="89" name="Straight Arrow Connector 88">
            <a:extLst>
              <a:ext uri="{FF2B5EF4-FFF2-40B4-BE49-F238E27FC236}">
                <a16:creationId xmlns:a16="http://schemas.microsoft.com/office/drawing/2014/main" id="{3F259DAF-B715-46C7-B400-373D5B930793}"/>
              </a:ext>
            </a:extLst>
          </p:cNvPr>
          <p:cNvCxnSpPr>
            <a:cxnSpLocks/>
          </p:cNvCxnSpPr>
          <p:nvPr/>
        </p:nvCxnSpPr>
        <p:spPr>
          <a:xfrm>
            <a:off x="4919545" y="5398465"/>
            <a:ext cx="4640642" cy="7299"/>
          </a:xfrm>
          <a:prstGeom prst="straightConnector1">
            <a:avLst/>
          </a:prstGeom>
          <a:ln>
            <a:solidFill>
              <a:srgbClr val="92D050"/>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5BA27FF3-3583-4C7B-963F-E7721359A01B}"/>
              </a:ext>
            </a:extLst>
          </p:cNvPr>
          <p:cNvCxnSpPr>
            <a:cxnSpLocks/>
            <a:stCxn id="68" idx="2"/>
          </p:cNvCxnSpPr>
          <p:nvPr/>
        </p:nvCxnSpPr>
        <p:spPr>
          <a:xfrm>
            <a:off x="7164458" y="5297764"/>
            <a:ext cx="0" cy="10800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00DC55F0-2EF7-4BA5-8452-35501963CF0C}"/>
              </a:ext>
            </a:extLst>
          </p:cNvPr>
          <p:cNvCxnSpPr/>
          <p:nvPr/>
        </p:nvCxnSpPr>
        <p:spPr>
          <a:xfrm>
            <a:off x="4919545" y="5398465"/>
            <a:ext cx="0" cy="172858"/>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B9495DFF-0109-43D5-AF6E-109C61E895A0}"/>
              </a:ext>
            </a:extLst>
          </p:cNvPr>
          <p:cNvCxnSpPr/>
          <p:nvPr/>
        </p:nvCxnSpPr>
        <p:spPr>
          <a:xfrm>
            <a:off x="9560187" y="5409195"/>
            <a:ext cx="0" cy="172858"/>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692602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B62A4-D933-4B71-91A9-334B0F557F88}"/>
              </a:ext>
            </a:extLst>
          </p:cNvPr>
          <p:cNvSpPr>
            <a:spLocks noGrp="1"/>
          </p:cNvSpPr>
          <p:nvPr>
            <p:ph type="title"/>
          </p:nvPr>
        </p:nvSpPr>
        <p:spPr>
          <a:xfrm>
            <a:off x="556181" y="365125"/>
            <a:ext cx="11067494" cy="643543"/>
          </a:xfrm>
        </p:spPr>
        <p:txBody>
          <a:bodyPr/>
          <a:lstStyle/>
          <a:p>
            <a:r>
              <a:rPr lang="en-GB" dirty="0"/>
              <a:t>Lipid-lowering therapy in VERY HIGH-RISK patients with ACS</a:t>
            </a:r>
          </a:p>
        </p:txBody>
      </p:sp>
      <p:sp>
        <p:nvSpPr>
          <p:cNvPr id="3" name="Text Placeholder 2">
            <a:extLst>
              <a:ext uri="{FF2B5EF4-FFF2-40B4-BE49-F238E27FC236}">
                <a16:creationId xmlns:a16="http://schemas.microsoft.com/office/drawing/2014/main" id="{085413E7-74DC-458E-948B-4DFF1025F73D}"/>
              </a:ext>
            </a:extLst>
          </p:cNvPr>
          <p:cNvSpPr>
            <a:spLocks noGrp="1"/>
          </p:cNvSpPr>
          <p:nvPr>
            <p:ph type="body" sz="quarter" idx="10"/>
          </p:nvPr>
        </p:nvSpPr>
        <p:spPr/>
        <p:txBody>
          <a:bodyPr/>
          <a:lstStyle/>
          <a:p>
            <a:r>
              <a:rPr lang="en-GB" sz="900" baseline="30000">
                <a:solidFill>
                  <a:prstClr val="black"/>
                </a:solidFill>
              </a:rPr>
              <a:t>a</a:t>
            </a:r>
            <a:r>
              <a:rPr kumimoji="0" lang="en-GB" sz="900" b="0" i="0" u="none" strike="noStrike" kern="1200" cap="none" spc="0" normalizeH="0" baseline="0" noProof="0">
                <a:ln>
                  <a:noFill/>
                </a:ln>
                <a:solidFill>
                  <a:prstClr val="black"/>
                </a:solidFill>
                <a:effectLst/>
                <a:uLnTx/>
                <a:uFillTx/>
                <a:ea typeface="+mn-ea"/>
                <a:cs typeface="+mn-cs"/>
              </a:rPr>
              <a:t>Class of recommendation; </a:t>
            </a:r>
            <a:r>
              <a:rPr kumimoji="0" lang="en-GB" sz="900" b="0" i="0" u="none" strike="noStrike" kern="1200" cap="none" spc="0" normalizeH="0" baseline="30000" noProof="0" err="1">
                <a:ln>
                  <a:noFill/>
                </a:ln>
                <a:solidFill>
                  <a:prstClr val="black"/>
                </a:solidFill>
                <a:effectLst/>
                <a:uLnTx/>
                <a:uFillTx/>
                <a:ea typeface="+mn-ea"/>
                <a:cs typeface="+mn-cs"/>
              </a:rPr>
              <a:t>b</a:t>
            </a:r>
            <a:r>
              <a:rPr kumimoji="0" lang="en-GB" sz="900" b="0" i="0" u="none" strike="noStrike" kern="1200" cap="none" spc="0" normalizeH="0" baseline="0" noProof="0" err="1">
                <a:ln>
                  <a:noFill/>
                </a:ln>
                <a:solidFill>
                  <a:prstClr val="black"/>
                </a:solidFill>
                <a:effectLst/>
                <a:uLnTx/>
                <a:uFillTx/>
                <a:ea typeface="+mn-ea"/>
                <a:cs typeface="+mn-cs"/>
              </a:rPr>
              <a:t>Level</a:t>
            </a:r>
            <a:r>
              <a:rPr kumimoji="0" lang="en-GB" sz="900" b="0" i="0" u="none" strike="noStrike" kern="1200" cap="none" spc="0" normalizeH="0" baseline="0" noProof="0">
                <a:ln>
                  <a:noFill/>
                </a:ln>
                <a:solidFill>
                  <a:prstClr val="black"/>
                </a:solidFill>
                <a:effectLst/>
                <a:uLnTx/>
                <a:uFillTx/>
                <a:ea typeface="+mn-ea"/>
                <a:cs typeface="+mn-cs"/>
              </a:rPr>
              <a:t> of evidence. </a:t>
            </a:r>
            <a:br>
              <a:rPr kumimoji="0" lang="en-GB" sz="900" b="0" i="0" u="none" strike="noStrike" kern="1200" cap="none" spc="0" normalizeH="0" baseline="0" noProof="0">
                <a:ln>
                  <a:noFill/>
                </a:ln>
                <a:solidFill>
                  <a:prstClr val="black"/>
                </a:solidFill>
                <a:effectLst/>
                <a:uLnTx/>
                <a:uFillTx/>
                <a:ea typeface="+mn-ea"/>
                <a:cs typeface="+mn-cs"/>
              </a:rPr>
            </a:br>
            <a:r>
              <a:rPr kumimoji="0" lang="en-GB" sz="900" b="0" i="0" u="none" strike="noStrike" kern="1200" cap="none" spc="0" normalizeH="0" baseline="0" noProof="0">
                <a:ln>
                  <a:noFill/>
                </a:ln>
                <a:solidFill>
                  <a:prstClr val="black"/>
                </a:solidFill>
                <a:effectLst/>
                <a:uLnTx/>
                <a:uFillTx/>
                <a:ea typeface="+mn-ea"/>
                <a:cs typeface="+mn-cs"/>
              </a:rPr>
              <a:t>ACS, acute coronary syndrome.</a:t>
            </a:r>
            <a:br>
              <a:rPr kumimoji="0" lang="en-GB" sz="900" b="0" i="0" u="none" strike="noStrike" kern="1200" cap="none" spc="0" normalizeH="0" baseline="0" noProof="0">
                <a:ln>
                  <a:noFill/>
                </a:ln>
                <a:solidFill>
                  <a:prstClr val="black"/>
                </a:solidFill>
                <a:effectLst/>
                <a:uLnTx/>
                <a:uFillTx/>
                <a:ea typeface="+mn-ea"/>
                <a:cs typeface="+mn-cs"/>
              </a:rPr>
            </a:br>
            <a:r>
              <a:rPr kumimoji="0" lang="en-GB" sz="900" b="0" i="0" u="none" strike="noStrike" kern="1200" cap="none" spc="0" normalizeH="0" baseline="0" noProof="0">
                <a:ln>
                  <a:noFill/>
                </a:ln>
                <a:solidFill>
                  <a:prstClr val="black"/>
                </a:solidFill>
                <a:effectLst/>
                <a:uLnTx/>
                <a:uFillTx/>
                <a:ea typeface="+mn-ea"/>
                <a:cs typeface="+mn-cs"/>
              </a:rPr>
              <a:t>Mach F,</a:t>
            </a:r>
            <a:r>
              <a:rPr kumimoji="0" lang="en-GB" sz="900" b="0" i="1" u="none" strike="noStrike" kern="1200" cap="none" spc="0" normalizeH="0" baseline="0" noProof="0">
                <a:ln>
                  <a:noFill/>
                </a:ln>
                <a:solidFill>
                  <a:prstClr val="black"/>
                </a:solidFill>
                <a:effectLst/>
                <a:uLnTx/>
                <a:uFillTx/>
                <a:ea typeface="+mn-ea"/>
                <a:cs typeface="+mn-cs"/>
              </a:rPr>
              <a:t> et al. European Heart Journal</a:t>
            </a:r>
            <a:r>
              <a:rPr kumimoji="0" lang="en-GB" sz="900" b="0" i="0" u="none" strike="noStrike" kern="1200" cap="none" spc="0" normalizeH="0" baseline="0" noProof="0">
                <a:ln>
                  <a:noFill/>
                </a:ln>
                <a:solidFill>
                  <a:prstClr val="black"/>
                </a:solidFill>
                <a:effectLst/>
                <a:uLnTx/>
                <a:uFillTx/>
                <a:ea typeface="+mn-ea"/>
                <a:cs typeface="+mn-cs"/>
              </a:rPr>
              <a:t>. 2020;41:111–88.</a:t>
            </a:r>
          </a:p>
        </p:txBody>
      </p:sp>
      <p:graphicFrame>
        <p:nvGraphicFramePr>
          <p:cNvPr id="10" name="Table 9">
            <a:extLst>
              <a:ext uri="{FF2B5EF4-FFF2-40B4-BE49-F238E27FC236}">
                <a16:creationId xmlns:a16="http://schemas.microsoft.com/office/drawing/2014/main" id="{7A8B038E-55FA-45A9-AA65-C3EB5F5477D5}"/>
              </a:ext>
            </a:extLst>
          </p:cNvPr>
          <p:cNvGraphicFramePr>
            <a:graphicFrameLocks noGrp="1"/>
          </p:cNvGraphicFramePr>
          <p:nvPr>
            <p:extLst>
              <p:ext uri="{D42A27DB-BD31-4B8C-83A1-F6EECF244321}">
                <p14:modId xmlns:p14="http://schemas.microsoft.com/office/powerpoint/2010/main" val="346256670"/>
              </p:ext>
            </p:extLst>
          </p:nvPr>
        </p:nvGraphicFramePr>
        <p:xfrm>
          <a:off x="711068" y="1424986"/>
          <a:ext cx="10995064" cy="4430868"/>
        </p:xfrm>
        <a:graphic>
          <a:graphicData uri="http://schemas.openxmlformats.org/drawingml/2006/table">
            <a:tbl>
              <a:tblPr firstRow="1" bandRow="1">
                <a:tableStyleId>{1FECB4D8-DB02-4DC6-A0A2-4F2EBAE1DC90}</a:tableStyleId>
              </a:tblPr>
              <a:tblGrid>
                <a:gridCol w="8601290">
                  <a:extLst>
                    <a:ext uri="{9D8B030D-6E8A-4147-A177-3AD203B41FA5}">
                      <a16:colId xmlns:a16="http://schemas.microsoft.com/office/drawing/2014/main" val="1321100635"/>
                    </a:ext>
                  </a:extLst>
                </a:gridCol>
                <a:gridCol w="1170810">
                  <a:extLst>
                    <a:ext uri="{9D8B030D-6E8A-4147-A177-3AD203B41FA5}">
                      <a16:colId xmlns:a16="http://schemas.microsoft.com/office/drawing/2014/main" val="2005776085"/>
                    </a:ext>
                  </a:extLst>
                </a:gridCol>
                <a:gridCol w="1222964">
                  <a:extLst>
                    <a:ext uri="{9D8B030D-6E8A-4147-A177-3AD203B41FA5}">
                      <a16:colId xmlns:a16="http://schemas.microsoft.com/office/drawing/2014/main" val="4109735276"/>
                    </a:ext>
                  </a:extLst>
                </a:gridCol>
              </a:tblGrid>
              <a:tr h="339840">
                <a:tc>
                  <a:txBody>
                    <a:bodyPr/>
                    <a:lstStyle/>
                    <a:p>
                      <a:pPr marL="0" algn="l" defTabSz="914400" rtl="0" eaLnBrk="1" latinLnBrk="0" hangingPunct="1">
                        <a:lnSpc>
                          <a:spcPct val="100000"/>
                        </a:lnSpc>
                      </a:pPr>
                      <a:r>
                        <a:rPr lang="en-GB" sz="1600" kern="1200"/>
                        <a:t>Recommendations</a:t>
                      </a:r>
                      <a:endParaRPr lang="en-GB" sz="1600" b="1" kern="1200">
                        <a:solidFill>
                          <a:schemeClr val="bg1"/>
                        </a:solidFill>
                        <a:latin typeface="Arial" panose="020B0604020202020204" pitchFamily="34" charset="0"/>
                        <a:ea typeface="+mn-ea"/>
                        <a:cs typeface="Arial" panose="020B0604020202020204" pitchFamily="34" charset="0"/>
                      </a:endParaRPr>
                    </a:p>
                  </a:txBody>
                  <a:tcPr marL="121920" marR="121920" marT="48000" marB="48000">
                    <a:solidFill>
                      <a:srgbClr val="A5A5A5"/>
                    </a:solidFill>
                  </a:tcPr>
                </a:tc>
                <a:tc>
                  <a:txBody>
                    <a:bodyPr/>
                    <a:lstStyle/>
                    <a:p>
                      <a:pPr marL="0" algn="l" defTabSz="914400" rtl="0" eaLnBrk="1" latinLnBrk="0" hangingPunct="1">
                        <a:lnSpc>
                          <a:spcPct val="100000"/>
                        </a:lnSpc>
                      </a:pPr>
                      <a:r>
                        <a:rPr lang="en-GB" sz="1600" kern="1200" err="1"/>
                        <a:t>Class</a:t>
                      </a:r>
                      <a:r>
                        <a:rPr lang="en-GB" sz="1600" kern="1200" baseline="30000" err="1"/>
                        <a:t>a</a:t>
                      </a:r>
                      <a:endParaRPr lang="en-GB" sz="1600" b="1" kern="1200" baseline="30000">
                        <a:solidFill>
                          <a:schemeClr val="bg1"/>
                        </a:solidFill>
                        <a:latin typeface="Arial" panose="020B0604020202020204" pitchFamily="34" charset="0"/>
                        <a:ea typeface="+mn-ea"/>
                        <a:cs typeface="Arial" panose="020B0604020202020204" pitchFamily="34" charset="0"/>
                      </a:endParaRPr>
                    </a:p>
                  </a:txBody>
                  <a:tcPr marL="121920" marR="121920" marT="48000" marB="48000">
                    <a:solidFill>
                      <a:srgbClr val="A5A5A5"/>
                    </a:solidFill>
                  </a:tcPr>
                </a:tc>
                <a:tc>
                  <a:txBody>
                    <a:bodyPr/>
                    <a:lstStyle/>
                    <a:p>
                      <a:pPr marL="0" algn="l" defTabSz="914400" rtl="0" eaLnBrk="1" latinLnBrk="0" hangingPunct="1">
                        <a:lnSpc>
                          <a:spcPct val="100000"/>
                        </a:lnSpc>
                      </a:pPr>
                      <a:r>
                        <a:rPr lang="en-GB" sz="1600" kern="1200" err="1"/>
                        <a:t>Level</a:t>
                      </a:r>
                      <a:r>
                        <a:rPr lang="en-GB" sz="1600" kern="1200" baseline="30000" err="1"/>
                        <a:t>b</a:t>
                      </a:r>
                      <a:endParaRPr lang="en-GB" sz="1600" b="1" kern="1200">
                        <a:solidFill>
                          <a:schemeClr val="bg1"/>
                        </a:solidFill>
                        <a:latin typeface="Arial" panose="020B0604020202020204" pitchFamily="34" charset="0"/>
                        <a:ea typeface="+mn-ea"/>
                        <a:cs typeface="Arial" panose="020B0604020202020204" pitchFamily="34" charset="0"/>
                      </a:endParaRPr>
                    </a:p>
                  </a:txBody>
                  <a:tcPr marL="121920" marR="121920" marT="48000" marB="48000">
                    <a:solidFill>
                      <a:srgbClr val="A5A5A5"/>
                    </a:solidFill>
                  </a:tcPr>
                </a:tc>
                <a:extLst>
                  <a:ext uri="{0D108BD9-81ED-4DB2-BD59-A6C34878D82A}">
                    <a16:rowId xmlns:a16="http://schemas.microsoft.com/office/drawing/2014/main" val="341621263"/>
                  </a:ext>
                </a:extLst>
              </a:tr>
              <a:tr h="640684">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500" kern="1200" baseline="0"/>
                        <a:t>In all ACS patients without any contraindication or definite history of intolerance, it is recommended that high-dose statin therapy is initiated or continued as early as possible, regardless of initial LDL-C values​</a:t>
                      </a:r>
                    </a:p>
                  </a:txBody>
                  <a:tcPr marL="121920" marR="121920" marT="48000" marB="48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500" kern="1200" baseline="0"/>
                        <a:t>I</a:t>
                      </a:r>
                      <a:endParaRPr lang="en-GB" sz="1500" b="0" kern="1200" baseline="0">
                        <a:solidFill>
                          <a:schemeClr val="tx1"/>
                        </a:solidFill>
                        <a:latin typeface="Arial" panose="020B0604020202020204" pitchFamily="34" charset="0"/>
                        <a:ea typeface="+mn-ea"/>
                        <a:cs typeface="Arial" panose="020B0604020202020204" pitchFamily="34" charset="0"/>
                      </a:endParaRPr>
                    </a:p>
                  </a:txBody>
                  <a:tcPr marL="121920" marR="121920" marT="48000" marB="48000">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500" kern="1200" baseline="0">
                          <a:solidFill>
                            <a:schemeClr val="tx1"/>
                          </a:solidFill>
                        </a:rPr>
                        <a:t>A</a:t>
                      </a:r>
                      <a:endParaRPr lang="en-GB" sz="1500" b="0" kern="1200" baseline="0">
                        <a:solidFill>
                          <a:schemeClr val="tx1"/>
                        </a:solidFill>
                        <a:latin typeface="Arial" panose="020B0604020202020204" pitchFamily="34" charset="0"/>
                        <a:ea typeface="+mn-ea"/>
                        <a:cs typeface="Arial" panose="020B0604020202020204" pitchFamily="34" charset="0"/>
                      </a:endParaRPr>
                    </a:p>
                  </a:txBody>
                  <a:tcPr marL="121920" marR="121920" marT="48000" marB="48000">
                    <a:solidFill>
                      <a:srgbClr val="0070C0"/>
                    </a:solidFill>
                  </a:tcPr>
                </a:tc>
                <a:extLst>
                  <a:ext uri="{0D108BD9-81ED-4DB2-BD59-A6C34878D82A}">
                    <a16:rowId xmlns:a16="http://schemas.microsoft.com/office/drawing/2014/main" val="1896359054"/>
                  </a:ext>
                </a:extLst>
              </a:tr>
              <a:tr h="766560">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500" kern="1200" baseline="0"/>
                        <a:t>Lipid levels should be re-evaluated 4–6 weeks after ACS to determine whether a reduction of ≥50% from baseline and goal levels of LDL-C &lt;1.4 mmol/L (&lt;55 mg/dL) have been achieved. Safety issues need to be assessed at this time and statin treatment doses adapted accordingly</a:t>
                      </a:r>
                    </a:p>
                  </a:txBody>
                  <a:tcPr marL="121920" marR="121920" marT="48000" marB="48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500" kern="1200" baseline="0" err="1"/>
                        <a:t>IIa</a:t>
                      </a:r>
                      <a:endParaRPr lang="en-GB" sz="1500" b="0" kern="1200" baseline="0">
                        <a:solidFill>
                          <a:schemeClr val="tx1"/>
                        </a:solidFill>
                        <a:latin typeface="Arial" panose="020B0604020202020204" pitchFamily="34" charset="0"/>
                        <a:ea typeface="+mn-ea"/>
                        <a:cs typeface="Arial" panose="020B0604020202020204" pitchFamily="34" charset="0"/>
                      </a:endParaRPr>
                    </a:p>
                  </a:txBody>
                  <a:tcPr marL="121920" marR="121920" marT="48000" marB="48000">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500" kern="1200" baseline="0"/>
                        <a:t>C</a:t>
                      </a:r>
                      <a:endParaRPr lang="en-GB" sz="1500" b="0" kern="1200" baseline="0">
                        <a:solidFill>
                          <a:schemeClr val="bg1"/>
                        </a:solidFill>
                        <a:latin typeface="Arial" panose="020B0604020202020204" pitchFamily="34" charset="0"/>
                        <a:ea typeface="+mn-ea"/>
                        <a:cs typeface="Arial" panose="020B0604020202020204" pitchFamily="34" charset="0"/>
                      </a:endParaRPr>
                    </a:p>
                  </a:txBody>
                  <a:tcPr marL="121920" marR="121920" marT="48000" marB="48000">
                    <a:solidFill>
                      <a:srgbClr val="66CCFF"/>
                    </a:solidFill>
                  </a:tcPr>
                </a:tc>
                <a:extLst>
                  <a:ext uri="{0D108BD9-81ED-4DB2-BD59-A6C34878D82A}">
                    <a16:rowId xmlns:a16="http://schemas.microsoft.com/office/drawing/2014/main" val="431838979"/>
                  </a:ext>
                </a:extLst>
              </a:tr>
              <a:tr h="543040">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500" kern="1200" baseline="0"/>
                        <a:t>If the LDL-C goal is not achieved after 4–6 weeks with the maximally tolerated statin dose, combination with ezetimibe is recommended</a:t>
                      </a:r>
                    </a:p>
                  </a:txBody>
                  <a:tcPr marL="121920" marR="121920" marT="48000" marB="48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500" b="0" kern="1200" baseline="0">
                          <a:solidFill>
                            <a:schemeClr val="tx1"/>
                          </a:solidFill>
                        </a:rPr>
                        <a:t>I</a:t>
                      </a:r>
                      <a:endParaRPr lang="en-GB" sz="1500" b="0" kern="1200" baseline="0">
                        <a:solidFill>
                          <a:schemeClr val="tx1"/>
                        </a:solidFill>
                        <a:latin typeface="Arial" panose="020B0604020202020204" pitchFamily="34" charset="0"/>
                        <a:ea typeface="+mn-ea"/>
                        <a:cs typeface="Arial" panose="020B0604020202020204" pitchFamily="34" charset="0"/>
                      </a:endParaRPr>
                    </a:p>
                  </a:txBody>
                  <a:tcPr marL="121920" marR="121920" marT="48000" marB="48000">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500" kern="1200" baseline="0">
                          <a:solidFill>
                            <a:schemeClr val="dk1"/>
                          </a:solidFill>
                        </a:rPr>
                        <a:t>B</a:t>
                      </a:r>
                      <a:endParaRPr lang="en-GB" sz="1500" kern="1200" baseline="0">
                        <a:solidFill>
                          <a:schemeClr val="dk1"/>
                        </a:solidFill>
                        <a:latin typeface="+mn-lt"/>
                        <a:ea typeface="+mn-ea"/>
                        <a:cs typeface="+mn-cs"/>
                      </a:endParaRPr>
                    </a:p>
                  </a:txBody>
                  <a:tcPr marL="121920" marR="121920" marT="48000" marB="48000">
                    <a:solidFill>
                      <a:srgbClr val="00B0F0"/>
                    </a:solidFill>
                  </a:tcPr>
                </a:tc>
                <a:extLst>
                  <a:ext uri="{0D108BD9-81ED-4DB2-BD59-A6C34878D82A}">
                    <a16:rowId xmlns:a16="http://schemas.microsoft.com/office/drawing/2014/main" val="2830733604"/>
                  </a:ext>
                </a:extLst>
              </a:tr>
              <a:tr h="615076">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500" kern="1200" baseline="0"/>
                        <a:t>If the LDL-C goal is not achieved after 4–6 weeks despite maximal-tolerated statin therapy </a:t>
                      </a:r>
                      <a:br>
                        <a:rPr lang="en-GB" sz="1500" kern="1200" baseline="0"/>
                      </a:br>
                      <a:r>
                        <a:rPr lang="en-GB" sz="1500" kern="1200" baseline="0"/>
                        <a:t>and ezetimibe, the addition of a PCSK9 inhibitor is recommended</a:t>
                      </a:r>
                    </a:p>
                  </a:txBody>
                  <a:tcPr marL="121920" marR="121920" marT="48000" marB="48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500" b="0" kern="1200" baseline="0">
                          <a:solidFill>
                            <a:schemeClr val="tx1"/>
                          </a:solidFill>
                        </a:rPr>
                        <a:t>I</a:t>
                      </a:r>
                      <a:endParaRPr lang="en-GB" sz="1500" b="0" kern="1200" baseline="0">
                        <a:solidFill>
                          <a:schemeClr val="tx1"/>
                        </a:solidFill>
                        <a:latin typeface="Arial" panose="020B0604020202020204" pitchFamily="34" charset="0"/>
                        <a:ea typeface="+mn-ea"/>
                        <a:cs typeface="Arial" panose="020B0604020202020204" pitchFamily="34" charset="0"/>
                      </a:endParaRPr>
                    </a:p>
                  </a:txBody>
                  <a:tcPr marL="121920" marR="121920" marT="48000" marB="48000">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500" kern="1200" baseline="0"/>
                        <a:t>B</a:t>
                      </a:r>
                      <a:endParaRPr lang="en-GB" sz="1500" b="0" kern="1200" baseline="0">
                        <a:solidFill>
                          <a:schemeClr val="bg1"/>
                        </a:solidFill>
                        <a:latin typeface="Arial" panose="020B0604020202020204" pitchFamily="34" charset="0"/>
                        <a:ea typeface="+mn-ea"/>
                        <a:cs typeface="Arial" panose="020B0604020202020204" pitchFamily="34" charset="0"/>
                      </a:endParaRPr>
                    </a:p>
                  </a:txBody>
                  <a:tcPr marL="121920" marR="121920" marT="48000" marB="48000">
                    <a:solidFill>
                      <a:srgbClr val="00B0F0"/>
                    </a:solidFill>
                  </a:tcPr>
                </a:tc>
                <a:extLst>
                  <a:ext uri="{0D108BD9-81ED-4DB2-BD59-A6C34878D82A}">
                    <a16:rowId xmlns:a16="http://schemas.microsoft.com/office/drawing/2014/main" val="1788763001"/>
                  </a:ext>
                </a:extLst>
              </a:tr>
              <a:tr h="543040">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500" kern="1200" baseline="0"/>
                        <a:t>In patients with confirmed statin intolerance or in patients in whom a statin is contraindicated, ezetimibe should be considered</a:t>
                      </a:r>
                    </a:p>
                  </a:txBody>
                  <a:tcPr marL="121920" marR="121920" marT="48000" marB="48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500" b="0" kern="1200" baseline="0" err="1">
                          <a:solidFill>
                            <a:schemeClr val="tx1"/>
                          </a:solidFill>
                        </a:rPr>
                        <a:t>IIa</a:t>
                      </a:r>
                      <a:endParaRPr lang="en-GB" sz="1500" b="0" kern="1200" baseline="0">
                        <a:solidFill>
                          <a:schemeClr val="tx1"/>
                        </a:solidFill>
                        <a:latin typeface="Arial" panose="020B0604020202020204" pitchFamily="34" charset="0"/>
                        <a:ea typeface="+mn-ea"/>
                        <a:cs typeface="Arial" panose="020B0604020202020204" pitchFamily="34" charset="0"/>
                      </a:endParaRPr>
                    </a:p>
                  </a:txBody>
                  <a:tcPr marL="121920" marR="121920" marT="48000" marB="48000">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500" kern="1200" baseline="0">
                          <a:solidFill>
                            <a:schemeClr val="dk1"/>
                          </a:solidFill>
                        </a:rPr>
                        <a:t>C</a:t>
                      </a:r>
                      <a:endParaRPr lang="en-GB" sz="1500" kern="1200" baseline="0">
                        <a:solidFill>
                          <a:schemeClr val="dk1"/>
                        </a:solidFill>
                        <a:latin typeface="+mn-lt"/>
                        <a:ea typeface="+mn-ea"/>
                        <a:cs typeface="+mn-cs"/>
                      </a:endParaRPr>
                    </a:p>
                  </a:txBody>
                  <a:tcPr marL="121920" marR="121920" marT="48000" marB="48000">
                    <a:solidFill>
                      <a:srgbClr val="66CCFF"/>
                    </a:solidFill>
                  </a:tcPr>
                </a:tc>
                <a:extLst>
                  <a:ext uri="{0D108BD9-81ED-4DB2-BD59-A6C34878D82A}">
                    <a16:rowId xmlns:a16="http://schemas.microsoft.com/office/drawing/2014/main" val="239629226"/>
                  </a:ext>
                </a:extLst>
              </a:tr>
              <a:tr h="805952">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500" kern="1200" baseline="0"/>
                        <a:t>For patients who present with an ACS and whose LDL-C levels are not at goal, despite already taking a maximally tolerated statin dose and ezetimibe, the addition of a PCSK9 inhibitor early after the event (during hospitalisation for the ACS event if possible) should be considered</a:t>
                      </a:r>
                    </a:p>
                  </a:txBody>
                  <a:tcPr marL="121920" marR="121920" marT="48000" marB="48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500" b="0" kern="1200" baseline="0" err="1">
                          <a:solidFill>
                            <a:schemeClr val="tx1"/>
                          </a:solidFill>
                        </a:rPr>
                        <a:t>IIa</a:t>
                      </a:r>
                      <a:endParaRPr lang="en-GB" sz="1500" b="0" kern="1200" baseline="0">
                        <a:solidFill>
                          <a:schemeClr val="tx1"/>
                        </a:solidFill>
                        <a:latin typeface="Arial" panose="020B0604020202020204" pitchFamily="34" charset="0"/>
                        <a:ea typeface="+mn-ea"/>
                        <a:cs typeface="Arial" panose="020B0604020202020204" pitchFamily="34" charset="0"/>
                      </a:endParaRPr>
                    </a:p>
                  </a:txBody>
                  <a:tcPr marL="121920" marR="121920" marT="48000" marB="48000">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500" kern="1200" baseline="0">
                          <a:solidFill>
                            <a:schemeClr val="dk1"/>
                          </a:solidFill>
                        </a:rPr>
                        <a:t>C</a:t>
                      </a:r>
                      <a:endParaRPr lang="en-GB" sz="1500" kern="1200" baseline="0">
                        <a:solidFill>
                          <a:schemeClr val="dk1"/>
                        </a:solidFill>
                        <a:latin typeface="+mn-lt"/>
                        <a:ea typeface="+mn-ea"/>
                        <a:cs typeface="+mn-cs"/>
                      </a:endParaRPr>
                    </a:p>
                  </a:txBody>
                  <a:tcPr marL="121920" marR="121920" marT="48000" marB="48000">
                    <a:solidFill>
                      <a:srgbClr val="66CCFF"/>
                    </a:solidFill>
                  </a:tcPr>
                </a:tc>
                <a:extLst>
                  <a:ext uri="{0D108BD9-81ED-4DB2-BD59-A6C34878D82A}">
                    <a16:rowId xmlns:a16="http://schemas.microsoft.com/office/drawing/2014/main" val="457773286"/>
                  </a:ext>
                </a:extLst>
              </a:tr>
            </a:tbl>
          </a:graphicData>
        </a:graphic>
      </p:graphicFrame>
    </p:spTree>
    <p:extLst>
      <p:ext uri="{BB962C8B-B14F-4D97-AF65-F5344CB8AC3E}">
        <p14:creationId xmlns:p14="http://schemas.microsoft.com/office/powerpoint/2010/main" val="22312007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69C1990-12D3-4494-8127-C0440D84AE93}"/>
              </a:ext>
            </a:extLst>
          </p:cNvPr>
          <p:cNvSpPr>
            <a:spLocks noGrp="1"/>
          </p:cNvSpPr>
          <p:nvPr>
            <p:ph type="title"/>
          </p:nvPr>
        </p:nvSpPr>
        <p:spPr/>
        <p:txBody>
          <a:bodyPr>
            <a:normAutofit/>
          </a:bodyPr>
          <a:lstStyle/>
          <a:p>
            <a:r>
              <a:rPr lang="en-GB"/>
              <a:t>Treatment of patients with heterozygous FH</a:t>
            </a:r>
          </a:p>
        </p:txBody>
      </p:sp>
      <p:sp>
        <p:nvSpPr>
          <p:cNvPr id="6" name="Text Placeholder 5">
            <a:extLst>
              <a:ext uri="{FF2B5EF4-FFF2-40B4-BE49-F238E27FC236}">
                <a16:creationId xmlns:a16="http://schemas.microsoft.com/office/drawing/2014/main" id="{A969D003-BB29-469E-B1D8-B9C4EDAFB9BC}"/>
              </a:ext>
            </a:extLst>
          </p:cNvPr>
          <p:cNvSpPr>
            <a:spLocks noGrp="1"/>
          </p:cNvSpPr>
          <p:nvPr>
            <p:ph type="body" sz="quarter" idx="10"/>
          </p:nvPr>
        </p:nvSpPr>
        <p:spPr/>
        <p:txBody>
          <a:bodyPr/>
          <a:lstStyle/>
          <a:p>
            <a:r>
              <a:rPr lang="en-GB" sz="900" baseline="30000">
                <a:solidFill>
                  <a:prstClr val="black"/>
                </a:solidFill>
              </a:rPr>
              <a:t>a</a:t>
            </a:r>
            <a:r>
              <a:rPr kumimoji="0" lang="en-GB" sz="900" b="0" i="0" u="none" strike="noStrike" kern="1200" cap="none" spc="0" normalizeH="0" baseline="0" noProof="0">
                <a:ln>
                  <a:noFill/>
                </a:ln>
                <a:solidFill>
                  <a:prstClr val="black"/>
                </a:solidFill>
                <a:effectLst/>
                <a:uLnTx/>
                <a:uFillTx/>
                <a:ea typeface="+mn-ea"/>
                <a:cs typeface="+mn-cs"/>
              </a:rPr>
              <a:t>Class of recommendation; </a:t>
            </a:r>
            <a:r>
              <a:rPr kumimoji="0" lang="en-GB" sz="900" b="0" i="0" u="none" strike="noStrike" kern="1200" cap="none" spc="0" normalizeH="0" baseline="30000" noProof="0" err="1">
                <a:ln>
                  <a:noFill/>
                </a:ln>
                <a:solidFill>
                  <a:prstClr val="black"/>
                </a:solidFill>
                <a:effectLst/>
                <a:uLnTx/>
                <a:uFillTx/>
                <a:ea typeface="+mn-ea"/>
                <a:cs typeface="+mn-cs"/>
              </a:rPr>
              <a:t>b</a:t>
            </a:r>
            <a:r>
              <a:rPr kumimoji="0" lang="en-GB" sz="900" b="0" i="0" u="none" strike="noStrike" kern="1200" cap="none" spc="0" normalizeH="0" baseline="0" noProof="0" err="1">
                <a:ln>
                  <a:noFill/>
                </a:ln>
                <a:solidFill>
                  <a:prstClr val="black"/>
                </a:solidFill>
                <a:effectLst/>
                <a:uLnTx/>
                <a:uFillTx/>
                <a:ea typeface="+mn-ea"/>
                <a:cs typeface="+mn-cs"/>
              </a:rPr>
              <a:t>Level</a:t>
            </a:r>
            <a:r>
              <a:rPr kumimoji="0" lang="en-GB" sz="900" b="0" i="0" u="none" strike="noStrike" kern="1200" cap="none" spc="0" normalizeH="0" baseline="0" noProof="0">
                <a:ln>
                  <a:noFill/>
                </a:ln>
                <a:solidFill>
                  <a:prstClr val="black"/>
                </a:solidFill>
                <a:effectLst/>
                <a:uLnTx/>
                <a:uFillTx/>
                <a:ea typeface="+mn-ea"/>
                <a:cs typeface="+mn-cs"/>
              </a:rPr>
              <a:t> of evidence.</a:t>
            </a:r>
            <a:br>
              <a:rPr kumimoji="0" lang="en-GB" sz="900" b="0" i="0" u="none" strike="noStrike" kern="1200" cap="none" spc="0" normalizeH="0" baseline="0" noProof="0">
                <a:ln>
                  <a:noFill/>
                </a:ln>
                <a:solidFill>
                  <a:prstClr val="black"/>
                </a:solidFill>
                <a:effectLst/>
                <a:uLnTx/>
                <a:uFillTx/>
                <a:ea typeface="+mn-ea"/>
                <a:cs typeface="+mn-cs"/>
              </a:rPr>
            </a:br>
            <a:r>
              <a:rPr kumimoji="0" lang="en-GB" sz="900" b="0" i="0" u="none" strike="noStrike" kern="1200" cap="none" spc="0" normalizeH="0" baseline="0" noProof="0">
                <a:ln>
                  <a:noFill/>
                </a:ln>
                <a:solidFill>
                  <a:prstClr val="black"/>
                </a:solidFill>
                <a:effectLst/>
                <a:uLnTx/>
                <a:uFillTx/>
                <a:ea typeface="+mn-ea"/>
                <a:cs typeface="+mn-cs"/>
              </a:rPr>
              <a:t>CHD, coronary hypertension disease; DNA, deoxyribonucleic acid; </a:t>
            </a:r>
            <a:br>
              <a:rPr kumimoji="0" lang="en-GB" sz="900" b="0" i="0" u="none" strike="noStrike" kern="1200" cap="none" spc="0" normalizeH="0" baseline="0" noProof="0">
                <a:ln>
                  <a:noFill/>
                </a:ln>
                <a:solidFill>
                  <a:prstClr val="black"/>
                </a:solidFill>
                <a:effectLst/>
                <a:uLnTx/>
                <a:uFillTx/>
                <a:ea typeface="+mn-ea"/>
                <a:cs typeface="+mn-cs"/>
              </a:rPr>
            </a:br>
            <a:r>
              <a:rPr kumimoji="0" lang="en-GB" sz="900" b="0" i="0" u="none" strike="noStrike" kern="1200" cap="none" spc="0" normalizeH="0" baseline="0" noProof="0" err="1">
                <a:ln>
                  <a:noFill/>
                </a:ln>
                <a:solidFill>
                  <a:prstClr val="black"/>
                </a:solidFill>
                <a:effectLst/>
                <a:uLnTx/>
                <a:uFillTx/>
                <a:ea typeface="+mn-ea"/>
                <a:cs typeface="+mn-cs"/>
              </a:rPr>
              <a:t>HoFH</a:t>
            </a:r>
            <a:r>
              <a:rPr kumimoji="0" lang="en-GB" sz="900" b="0" i="0" u="none" strike="noStrike" kern="1200" cap="none" spc="0" normalizeH="0" baseline="0" noProof="0">
                <a:ln>
                  <a:noFill/>
                </a:ln>
                <a:solidFill>
                  <a:prstClr val="black"/>
                </a:solidFill>
                <a:effectLst/>
                <a:uLnTx/>
                <a:uFillTx/>
                <a:ea typeface="+mn-ea"/>
                <a:cs typeface="+mn-cs"/>
              </a:rPr>
              <a:t>, homozygous familial hypercholesterolaemia. </a:t>
            </a:r>
            <a:br>
              <a:rPr kumimoji="0" lang="en-GB" sz="900" b="0" i="0" u="none" strike="noStrike" kern="1200" cap="none" spc="0" normalizeH="0" baseline="0" noProof="0">
                <a:ln>
                  <a:noFill/>
                </a:ln>
                <a:solidFill>
                  <a:prstClr val="black"/>
                </a:solidFill>
                <a:effectLst/>
                <a:uLnTx/>
                <a:uFillTx/>
                <a:ea typeface="+mn-ea"/>
                <a:cs typeface="+mn-cs"/>
              </a:rPr>
            </a:br>
            <a:r>
              <a:rPr kumimoji="0" lang="en-GB" sz="900" b="0" i="0" u="none" strike="noStrike" kern="1200" cap="none" spc="0" normalizeH="0" baseline="0" noProof="0">
                <a:ln>
                  <a:noFill/>
                </a:ln>
                <a:solidFill>
                  <a:prstClr val="black"/>
                </a:solidFill>
                <a:effectLst/>
                <a:uLnTx/>
                <a:uFillTx/>
                <a:ea typeface="+mn-ea"/>
                <a:cs typeface="+mn-cs"/>
              </a:rPr>
              <a:t>Mach F, </a:t>
            </a:r>
            <a:r>
              <a:rPr kumimoji="0" lang="en-GB" sz="900" b="0" i="1" u="none" strike="noStrike" kern="1200" cap="none" spc="0" normalizeH="0" baseline="0" noProof="0">
                <a:ln>
                  <a:noFill/>
                </a:ln>
                <a:solidFill>
                  <a:prstClr val="black"/>
                </a:solidFill>
                <a:effectLst/>
                <a:uLnTx/>
                <a:uFillTx/>
                <a:ea typeface="+mn-ea"/>
                <a:cs typeface="+mn-cs"/>
              </a:rPr>
              <a:t>et al. European Heart Journal</a:t>
            </a:r>
            <a:r>
              <a:rPr kumimoji="0" lang="en-GB" sz="900" b="0" i="0" u="none" strike="noStrike" kern="1200" cap="none" spc="0" normalizeH="0" baseline="0" noProof="0">
                <a:ln>
                  <a:noFill/>
                </a:ln>
                <a:solidFill>
                  <a:prstClr val="black"/>
                </a:solidFill>
                <a:effectLst/>
                <a:uLnTx/>
                <a:uFillTx/>
                <a:ea typeface="+mn-ea"/>
                <a:cs typeface="+mn-cs"/>
              </a:rPr>
              <a:t>. 2020;41:111–88.</a:t>
            </a:r>
          </a:p>
        </p:txBody>
      </p:sp>
      <p:graphicFrame>
        <p:nvGraphicFramePr>
          <p:cNvPr id="12" name="Table 11">
            <a:extLst>
              <a:ext uri="{FF2B5EF4-FFF2-40B4-BE49-F238E27FC236}">
                <a16:creationId xmlns:a16="http://schemas.microsoft.com/office/drawing/2014/main" id="{E62B57B2-5187-4029-B2EF-DF719242111A}"/>
              </a:ext>
            </a:extLst>
          </p:cNvPr>
          <p:cNvGraphicFramePr>
            <a:graphicFrameLocks noGrp="1"/>
          </p:cNvGraphicFramePr>
          <p:nvPr/>
        </p:nvGraphicFramePr>
        <p:xfrm>
          <a:off x="717421" y="1419914"/>
          <a:ext cx="9670938" cy="4460489"/>
        </p:xfrm>
        <a:graphic>
          <a:graphicData uri="http://schemas.openxmlformats.org/drawingml/2006/table">
            <a:tbl>
              <a:tblPr firstRow="1" bandRow="1">
                <a:tableStyleId>{1FECB4D8-DB02-4DC6-A0A2-4F2EBAE1DC90}</a:tableStyleId>
              </a:tblPr>
              <a:tblGrid>
                <a:gridCol w="7959619">
                  <a:extLst>
                    <a:ext uri="{9D8B030D-6E8A-4147-A177-3AD203B41FA5}">
                      <a16:colId xmlns:a16="http://schemas.microsoft.com/office/drawing/2014/main" val="3675359589"/>
                    </a:ext>
                  </a:extLst>
                </a:gridCol>
                <a:gridCol w="841784">
                  <a:extLst>
                    <a:ext uri="{9D8B030D-6E8A-4147-A177-3AD203B41FA5}">
                      <a16:colId xmlns:a16="http://schemas.microsoft.com/office/drawing/2014/main" val="2877943540"/>
                    </a:ext>
                  </a:extLst>
                </a:gridCol>
                <a:gridCol w="869535">
                  <a:extLst>
                    <a:ext uri="{9D8B030D-6E8A-4147-A177-3AD203B41FA5}">
                      <a16:colId xmlns:a16="http://schemas.microsoft.com/office/drawing/2014/main" val="1957195527"/>
                    </a:ext>
                  </a:extLst>
                </a:gridCol>
              </a:tblGrid>
              <a:tr h="322948">
                <a:tc>
                  <a:txBody>
                    <a:bodyPr/>
                    <a:lstStyle/>
                    <a:p>
                      <a:pPr marL="0" algn="l" defTabSz="914400" rtl="0" eaLnBrk="1" latinLnBrk="0" hangingPunct="1">
                        <a:lnSpc>
                          <a:spcPct val="100000"/>
                        </a:lnSpc>
                      </a:pPr>
                      <a:r>
                        <a:rPr lang="en-GB" sz="1600" b="1" kern="1200">
                          <a:solidFill>
                            <a:schemeClr val="bg1"/>
                          </a:solidFill>
                          <a:latin typeface="+mn-lt"/>
                          <a:ea typeface="+mn-ea"/>
                          <a:cs typeface="Arial" panose="020B0604020202020204" pitchFamily="34" charset="0"/>
                        </a:rPr>
                        <a:t>Recommendations</a:t>
                      </a:r>
                    </a:p>
                  </a:txBody>
                  <a:tcPr marT="36000" marB="36000">
                    <a:solidFill>
                      <a:srgbClr val="A5A5A5"/>
                    </a:solidFill>
                  </a:tcPr>
                </a:tc>
                <a:tc>
                  <a:txBody>
                    <a:bodyPr/>
                    <a:lstStyle/>
                    <a:p>
                      <a:pPr marL="0" algn="l" defTabSz="914400" rtl="0" eaLnBrk="1" latinLnBrk="0" hangingPunct="1">
                        <a:lnSpc>
                          <a:spcPct val="100000"/>
                        </a:lnSpc>
                      </a:pPr>
                      <a:r>
                        <a:rPr lang="en-GB" sz="1600" b="1" kern="1200" err="1">
                          <a:solidFill>
                            <a:schemeClr val="bg1"/>
                          </a:solidFill>
                          <a:latin typeface="+mn-lt"/>
                          <a:ea typeface="+mn-ea"/>
                          <a:cs typeface="Arial" panose="020B0604020202020204" pitchFamily="34" charset="0"/>
                        </a:rPr>
                        <a:t>Class</a:t>
                      </a:r>
                      <a:r>
                        <a:rPr lang="en-GB" sz="1600" b="1" kern="1200" baseline="30000" err="1">
                          <a:solidFill>
                            <a:schemeClr val="bg1"/>
                          </a:solidFill>
                          <a:latin typeface="+mn-lt"/>
                          <a:ea typeface="+mn-ea"/>
                          <a:cs typeface="Arial" panose="020B0604020202020204" pitchFamily="34" charset="0"/>
                        </a:rPr>
                        <a:t>a</a:t>
                      </a:r>
                      <a:endParaRPr lang="en-GB" sz="1600" b="1" kern="1200" baseline="30000">
                        <a:solidFill>
                          <a:schemeClr val="bg1"/>
                        </a:solidFill>
                        <a:latin typeface="+mn-lt"/>
                        <a:ea typeface="+mn-ea"/>
                        <a:cs typeface="Arial" panose="020B0604020202020204" pitchFamily="34" charset="0"/>
                      </a:endParaRPr>
                    </a:p>
                  </a:txBody>
                  <a:tcPr marT="36000" marB="36000">
                    <a:solidFill>
                      <a:srgbClr val="A5A5A5"/>
                    </a:solidFill>
                  </a:tcPr>
                </a:tc>
                <a:tc>
                  <a:txBody>
                    <a:bodyPr/>
                    <a:lstStyle/>
                    <a:p>
                      <a:pPr marL="0" algn="l" defTabSz="914400" rtl="0" eaLnBrk="1" latinLnBrk="0" hangingPunct="1">
                        <a:lnSpc>
                          <a:spcPct val="100000"/>
                        </a:lnSpc>
                      </a:pPr>
                      <a:r>
                        <a:rPr lang="en-GB" sz="1600" b="1" kern="1200" err="1">
                          <a:solidFill>
                            <a:schemeClr val="bg1"/>
                          </a:solidFill>
                          <a:latin typeface="+mn-lt"/>
                          <a:ea typeface="+mn-ea"/>
                          <a:cs typeface="Arial" panose="020B0604020202020204" pitchFamily="34" charset="0"/>
                        </a:rPr>
                        <a:t>Level</a:t>
                      </a:r>
                      <a:r>
                        <a:rPr lang="en-GB" sz="1600" b="1" kern="1200" baseline="30000" err="1">
                          <a:solidFill>
                            <a:schemeClr val="bg1"/>
                          </a:solidFill>
                          <a:latin typeface="+mn-lt"/>
                          <a:ea typeface="+mn-ea"/>
                          <a:cs typeface="Arial" panose="020B0604020202020204" pitchFamily="34" charset="0"/>
                        </a:rPr>
                        <a:t>b</a:t>
                      </a:r>
                      <a:endParaRPr lang="en-GB" sz="1600" b="1" kern="1200">
                        <a:solidFill>
                          <a:schemeClr val="bg1"/>
                        </a:solidFill>
                        <a:latin typeface="+mn-lt"/>
                        <a:ea typeface="+mn-ea"/>
                        <a:cs typeface="Arial" panose="020B0604020202020204" pitchFamily="34" charset="0"/>
                      </a:endParaRPr>
                    </a:p>
                  </a:txBody>
                  <a:tcPr marT="36000" marB="36000">
                    <a:solidFill>
                      <a:srgbClr val="A5A5A5"/>
                    </a:solidFill>
                  </a:tcPr>
                </a:tc>
                <a:extLst>
                  <a:ext uri="{0D108BD9-81ED-4DB2-BD59-A6C34878D82A}">
                    <a16:rowId xmlns:a16="http://schemas.microsoft.com/office/drawing/2014/main" val="1385506084"/>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It is recommended that a diagnosis of FH is considered in patients with CHD aged &lt;55 years for men and &lt;60 years for women, in people with relatives with premature fatal or non-fatal CVD, in people with relatives having tendon xanthomas, in people with severely elevated LDL-C levels (in adults &gt;5 mmol/L [&lt;190 mg/dL], in children &gt;4 mmol/L [&gt;150 mg/dL]), and in </a:t>
                      </a:r>
                      <a:br>
                        <a:rPr lang="en-GB" sz="1400" b="0" kern="1200" baseline="0">
                          <a:solidFill>
                            <a:schemeClr val="tx1"/>
                          </a:solidFill>
                          <a:latin typeface="+mn-lt"/>
                          <a:ea typeface="+mn-ea"/>
                          <a:cs typeface="Arial" panose="020B0604020202020204" pitchFamily="34" charset="0"/>
                        </a:rPr>
                      </a:br>
                      <a:r>
                        <a:rPr lang="en-GB" sz="1400" b="0" kern="1200" baseline="0">
                          <a:solidFill>
                            <a:schemeClr val="tx1"/>
                          </a:solidFill>
                          <a:latin typeface="+mn-lt"/>
                          <a:ea typeface="+mn-ea"/>
                          <a:cs typeface="Arial" panose="020B0604020202020204" pitchFamily="34" charset="0"/>
                        </a:rPr>
                        <a:t>first-degree relatives of FH patients</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a:t>
                      </a:r>
                    </a:p>
                  </a:txBody>
                  <a:tcPr marT="36000" marB="36000">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C</a:t>
                      </a:r>
                    </a:p>
                  </a:txBody>
                  <a:tcPr marT="36000" marB="36000">
                    <a:solidFill>
                      <a:srgbClr val="66CCFF"/>
                    </a:solidFill>
                  </a:tcPr>
                </a:tc>
                <a:extLst>
                  <a:ext uri="{0D108BD9-81ED-4DB2-BD59-A6C34878D82A}">
                    <a16:rowId xmlns:a16="http://schemas.microsoft.com/office/drawing/2014/main" val="4046985741"/>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It is recommended that FH is diagnosed using clinical criteria and confirmed, when possible, </a:t>
                      </a:r>
                      <a:r>
                        <a:rPr lang="en-GB" sz="1400" b="1" kern="1200" baseline="0">
                          <a:solidFill>
                            <a:schemeClr val="tx1"/>
                          </a:solidFill>
                          <a:latin typeface="+mn-lt"/>
                          <a:ea typeface="+mn-ea"/>
                          <a:cs typeface="Arial" panose="020B0604020202020204" pitchFamily="34" charset="0"/>
                        </a:rPr>
                        <a:t>with DNA analysis</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a:t>
                      </a:r>
                    </a:p>
                  </a:txBody>
                  <a:tcPr marT="36000" marB="36000">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C</a:t>
                      </a:r>
                    </a:p>
                  </a:txBody>
                  <a:tcPr marT="36000" marB="36000">
                    <a:solidFill>
                      <a:srgbClr val="66CCFF"/>
                    </a:solidFill>
                  </a:tcPr>
                </a:tc>
                <a:extLst>
                  <a:ext uri="{0D108BD9-81ED-4DB2-BD59-A6C34878D82A}">
                    <a16:rowId xmlns:a16="http://schemas.microsoft.com/office/drawing/2014/main" val="2797535383"/>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Once the index case is diagnosed, family cascade screening is recommended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a:t>
                      </a:r>
                    </a:p>
                  </a:txBody>
                  <a:tcPr marT="36000" marB="36000">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C</a:t>
                      </a:r>
                    </a:p>
                  </a:txBody>
                  <a:tcPr marT="36000" marB="36000">
                    <a:solidFill>
                      <a:srgbClr val="66CCFF"/>
                    </a:solidFill>
                  </a:tcPr>
                </a:tc>
                <a:extLst>
                  <a:ext uri="{0D108BD9-81ED-4DB2-BD59-A6C34878D82A}">
                    <a16:rowId xmlns:a16="http://schemas.microsoft.com/office/drawing/2014/main" val="2268590698"/>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It is recommended that FH patients with ASCVD or who have another major risk factor are treated as very high risk and those with no prior ASCVD or other risk factors as high risk</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a:t>
                      </a:r>
                    </a:p>
                  </a:txBody>
                  <a:tcPr marT="36000" marB="36000">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C</a:t>
                      </a:r>
                    </a:p>
                  </a:txBody>
                  <a:tcPr marT="36000" marB="36000">
                    <a:solidFill>
                      <a:srgbClr val="66CCFF"/>
                    </a:solidFill>
                  </a:tcPr>
                </a:tc>
                <a:extLst>
                  <a:ext uri="{0D108BD9-81ED-4DB2-BD59-A6C34878D82A}">
                    <a16:rowId xmlns:a16="http://schemas.microsoft.com/office/drawing/2014/main" val="3112860650"/>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For FH patients with ASCVD who are at very high risk, treatment to achieve a ≥50% reduction from baseline and an LDL-C &lt;1.4 mmol/L (&lt;55 mg/dL) is recommended. </a:t>
                      </a:r>
                      <a:r>
                        <a:rPr lang="en-GB" sz="1400" b="1" kern="1200" baseline="0">
                          <a:solidFill>
                            <a:schemeClr val="tx1"/>
                          </a:solidFill>
                          <a:latin typeface="+mn-lt"/>
                          <a:ea typeface="+mn-ea"/>
                          <a:cs typeface="Arial" panose="020B0604020202020204" pitchFamily="34" charset="0"/>
                        </a:rPr>
                        <a:t>If goals cannot be achieved, a drug combination is recommended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a:t>
                      </a:r>
                    </a:p>
                  </a:txBody>
                  <a:tcPr marT="36000" marB="36000">
                    <a:solidFill>
                      <a:srgbClr val="00B050"/>
                    </a:solidFill>
                  </a:tcPr>
                </a:tc>
                <a:tc>
                  <a:txBody>
                    <a:bodyPr/>
                    <a:lstStyle/>
                    <a:p>
                      <a:pPr marL="0" marR="0" lvl="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defRPr/>
                      </a:pPr>
                      <a:r>
                        <a:rPr lang="en-GB" sz="1400" b="0" kern="1200" baseline="0">
                          <a:solidFill>
                            <a:schemeClr val="tx1"/>
                          </a:solidFill>
                          <a:latin typeface="+mn-lt"/>
                          <a:ea typeface="+mn-ea"/>
                          <a:cs typeface="Arial" panose="020B0604020202020204" pitchFamily="34" charset="0"/>
                        </a:rPr>
                        <a:t>C</a:t>
                      </a:r>
                    </a:p>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endParaRPr lang="en-GB" sz="1400" b="0" kern="1200" baseline="0">
                        <a:solidFill>
                          <a:schemeClr val="tx1"/>
                        </a:solidFill>
                        <a:latin typeface="+mn-lt"/>
                        <a:ea typeface="+mn-ea"/>
                        <a:cs typeface="Arial" panose="020B0604020202020204" pitchFamily="34" charset="0"/>
                      </a:endParaRPr>
                    </a:p>
                  </a:txBody>
                  <a:tcPr marT="36000" marB="36000">
                    <a:solidFill>
                      <a:srgbClr val="66CCFF"/>
                    </a:solidFill>
                  </a:tcPr>
                </a:tc>
                <a:extLst>
                  <a:ext uri="{0D108BD9-81ED-4DB2-BD59-A6C34878D82A}">
                    <a16:rowId xmlns:a16="http://schemas.microsoft.com/office/drawing/2014/main" val="2062083425"/>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Treatment with a PCSK9 inhibitor is recommended in very high-risk FH patients if the treatment goal is not achieved on a maximal tolerated statin plus ezetimibe </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a:t>
                      </a:r>
                    </a:p>
                  </a:txBody>
                  <a:tcPr marT="36000" marB="36000">
                    <a:solidFill>
                      <a:srgbClr val="00B050"/>
                    </a:solidFill>
                  </a:tcPr>
                </a:tc>
                <a:tc>
                  <a:txBody>
                    <a:bodyPr/>
                    <a:lstStyle/>
                    <a:p>
                      <a:pPr marL="0" marR="0" lvl="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defRPr/>
                      </a:pPr>
                      <a:r>
                        <a:rPr lang="en-GB" sz="1400" b="0" kern="1200" baseline="0">
                          <a:solidFill>
                            <a:schemeClr val="tx1"/>
                          </a:solidFill>
                          <a:latin typeface="+mn-lt"/>
                          <a:ea typeface="+mn-ea"/>
                          <a:cs typeface="Arial" panose="020B0604020202020204" pitchFamily="34" charset="0"/>
                        </a:rPr>
                        <a:t>C</a:t>
                      </a:r>
                    </a:p>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endParaRPr lang="en-GB" sz="1400" b="0" kern="1200" baseline="0">
                        <a:solidFill>
                          <a:schemeClr val="tx1"/>
                        </a:solidFill>
                        <a:latin typeface="+mn-lt"/>
                        <a:ea typeface="+mn-ea"/>
                        <a:cs typeface="Arial" panose="020B0604020202020204" pitchFamily="34" charset="0"/>
                      </a:endParaRPr>
                    </a:p>
                  </a:txBody>
                  <a:tcPr marT="36000" marB="36000">
                    <a:solidFill>
                      <a:srgbClr val="66CCFF"/>
                    </a:solidFill>
                  </a:tcPr>
                </a:tc>
                <a:extLst>
                  <a:ext uri="{0D108BD9-81ED-4DB2-BD59-A6C34878D82A}">
                    <a16:rowId xmlns:a16="http://schemas.microsoft.com/office/drawing/2014/main" val="1243463393"/>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In children, testing for FH is recommended from the age of 5 years, or earlier if </a:t>
                      </a:r>
                      <a:r>
                        <a:rPr lang="en-GB" sz="1400" b="0" kern="1200" baseline="0" err="1">
                          <a:solidFill>
                            <a:schemeClr val="tx1"/>
                          </a:solidFill>
                          <a:latin typeface="+mn-lt"/>
                          <a:ea typeface="+mn-ea"/>
                          <a:cs typeface="Arial" panose="020B0604020202020204" pitchFamily="34" charset="0"/>
                        </a:rPr>
                        <a:t>HoFH</a:t>
                      </a:r>
                      <a:r>
                        <a:rPr lang="en-GB" sz="1400" b="0" kern="1200" baseline="0">
                          <a:solidFill>
                            <a:schemeClr val="tx1"/>
                          </a:solidFill>
                          <a:latin typeface="+mn-lt"/>
                          <a:ea typeface="+mn-ea"/>
                          <a:cs typeface="Arial" panose="020B0604020202020204" pitchFamily="34" charset="0"/>
                        </a:rPr>
                        <a:t> is suspected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mn-lt"/>
                          <a:ea typeface="+mn-ea"/>
                          <a:cs typeface="Arial" panose="020B0604020202020204" pitchFamily="34" charset="0"/>
                        </a:rPr>
                        <a:t>I</a:t>
                      </a:r>
                    </a:p>
                  </a:txBody>
                  <a:tcPr marT="36000" marB="36000">
                    <a:solidFill>
                      <a:srgbClr val="00B050"/>
                    </a:solidFill>
                  </a:tcPr>
                </a:tc>
                <a:tc>
                  <a:txBody>
                    <a:bodyPr/>
                    <a:lstStyle/>
                    <a:p>
                      <a:pPr marL="0" marR="0" lvl="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defRPr/>
                      </a:pPr>
                      <a:r>
                        <a:rPr lang="en-GB" sz="1400" b="0" kern="1200" baseline="0">
                          <a:solidFill>
                            <a:schemeClr val="tx1"/>
                          </a:solidFill>
                          <a:latin typeface="+mn-lt"/>
                          <a:ea typeface="+mn-ea"/>
                          <a:cs typeface="Arial" panose="020B0604020202020204" pitchFamily="34" charset="0"/>
                        </a:rPr>
                        <a:t>C</a:t>
                      </a:r>
                    </a:p>
                  </a:txBody>
                  <a:tcPr marT="36000" marB="36000">
                    <a:solidFill>
                      <a:srgbClr val="66CCFF"/>
                    </a:solidFill>
                  </a:tcPr>
                </a:tc>
                <a:extLst>
                  <a:ext uri="{0D108BD9-81ED-4DB2-BD59-A6C34878D82A}">
                    <a16:rowId xmlns:a16="http://schemas.microsoft.com/office/drawing/2014/main" val="1893654993"/>
                  </a:ext>
                </a:extLst>
              </a:tr>
            </a:tbl>
          </a:graphicData>
        </a:graphic>
      </p:graphicFrame>
    </p:spTree>
    <p:extLst>
      <p:ext uri="{BB962C8B-B14F-4D97-AF65-F5344CB8AC3E}">
        <p14:creationId xmlns:p14="http://schemas.microsoft.com/office/powerpoint/2010/main" val="13076071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881DA02-7B9C-49BA-9222-2EC3D97C26E5}"/>
              </a:ext>
            </a:extLst>
          </p:cNvPr>
          <p:cNvSpPr>
            <a:spLocks noGrp="1"/>
          </p:cNvSpPr>
          <p:nvPr>
            <p:ph type="title"/>
          </p:nvPr>
        </p:nvSpPr>
        <p:spPr/>
        <p:txBody>
          <a:bodyPr/>
          <a:lstStyle/>
          <a:p>
            <a:r>
              <a:rPr lang="en-GB"/>
              <a:t>Summary </a:t>
            </a:r>
          </a:p>
        </p:txBody>
      </p:sp>
      <p:sp>
        <p:nvSpPr>
          <p:cNvPr id="6" name="Content Placeholder 5">
            <a:extLst>
              <a:ext uri="{FF2B5EF4-FFF2-40B4-BE49-F238E27FC236}">
                <a16:creationId xmlns:a16="http://schemas.microsoft.com/office/drawing/2014/main" id="{FB79B638-9B00-4CF1-B6DC-3A58B9CFDEB0}"/>
              </a:ext>
            </a:extLst>
          </p:cNvPr>
          <p:cNvSpPr>
            <a:spLocks noGrp="1"/>
          </p:cNvSpPr>
          <p:nvPr>
            <p:ph idx="1"/>
          </p:nvPr>
        </p:nvSpPr>
        <p:spPr/>
        <p:txBody>
          <a:bodyPr>
            <a:normAutofit/>
          </a:bodyPr>
          <a:lstStyle/>
          <a:p>
            <a:pPr lvl="1">
              <a:buFont typeface="Arial" panose="020B0604020202020204" pitchFamily="34" charset="0"/>
              <a:buChar char="•"/>
            </a:pPr>
            <a:r>
              <a:rPr lang="en-GB" sz="2600"/>
              <a:t>The new 2019 ESC/EAS dyslipidaemia guidelines propose a </a:t>
            </a:r>
            <a:br>
              <a:rPr lang="en-GB" sz="2600"/>
            </a:br>
            <a:r>
              <a:rPr lang="en-GB" sz="2600" b="1"/>
              <a:t>CV-risk-based approach </a:t>
            </a:r>
            <a:r>
              <a:rPr lang="en-GB" sz="2600"/>
              <a:t>and </a:t>
            </a:r>
            <a:r>
              <a:rPr lang="en-GB" sz="2600" b="1"/>
              <a:t>recommend lower LDL-C goals</a:t>
            </a:r>
            <a:r>
              <a:rPr lang="en-GB" sz="2600"/>
              <a:t>, which are especially relevant to high- and very high-risk patients </a:t>
            </a:r>
          </a:p>
          <a:p>
            <a:pPr lvl="2">
              <a:buFont typeface="Arial" panose="020B0604020202020204" pitchFamily="34" charset="0"/>
              <a:buChar char="–"/>
            </a:pPr>
            <a:endParaRPr lang="en-GB" sz="2600"/>
          </a:p>
          <a:p>
            <a:pPr lvl="1">
              <a:buFont typeface="Arial" panose="020B0604020202020204" pitchFamily="34" charset="0"/>
              <a:buChar char="•"/>
            </a:pPr>
            <a:r>
              <a:rPr lang="en-GB" sz="2600"/>
              <a:t>Based on new evidence, the </a:t>
            </a:r>
            <a:r>
              <a:rPr lang="en-GB" sz="2600" b="1"/>
              <a:t>recommendation for combination therapy </a:t>
            </a:r>
            <a:r>
              <a:rPr lang="en-GB" sz="2600"/>
              <a:t>has been strengthened</a:t>
            </a:r>
          </a:p>
          <a:p>
            <a:pPr marL="457200" lvl="1" indent="0">
              <a:buNone/>
            </a:pPr>
            <a:endParaRPr lang="en-GB" sz="2600"/>
          </a:p>
          <a:p>
            <a:pPr lvl="1">
              <a:buFont typeface="Arial" panose="020B0604020202020204" pitchFamily="34" charset="0"/>
              <a:buChar char="•"/>
            </a:pPr>
            <a:r>
              <a:rPr lang="en-GB" sz="2600"/>
              <a:t>For the first time, </a:t>
            </a:r>
            <a:r>
              <a:rPr lang="en-GB" sz="2600" b="1"/>
              <a:t>PCSK9i therapy is recommended in secondary prevention for very high-risk patients</a:t>
            </a:r>
            <a:r>
              <a:rPr lang="en-GB" sz="2600"/>
              <a:t> not at goal on </a:t>
            </a:r>
            <a:br>
              <a:rPr lang="en-GB" sz="2600"/>
            </a:br>
            <a:r>
              <a:rPr lang="en-GB" sz="2600"/>
              <a:t>maximum-tolerated statin and ezetimibe therapy</a:t>
            </a:r>
          </a:p>
          <a:p>
            <a:pPr marL="457200" lvl="1" indent="0">
              <a:buNone/>
            </a:pPr>
            <a:endParaRPr lang="en-GB" sz="2800"/>
          </a:p>
        </p:txBody>
      </p:sp>
      <p:sp>
        <p:nvSpPr>
          <p:cNvPr id="7" name="Text Placeholder 6">
            <a:extLst>
              <a:ext uri="{FF2B5EF4-FFF2-40B4-BE49-F238E27FC236}">
                <a16:creationId xmlns:a16="http://schemas.microsoft.com/office/drawing/2014/main" id="{89A942E4-3950-440E-8C1A-F39C3EC20981}"/>
              </a:ext>
            </a:extLst>
          </p:cNvPr>
          <p:cNvSpPr>
            <a:spLocks noGrp="1"/>
          </p:cNvSpPr>
          <p:nvPr>
            <p:ph type="body" sz="quarter" idx="10"/>
          </p:nvPr>
        </p:nvSpPr>
        <p:spPr/>
        <p:txBody>
          <a:bodyPr/>
          <a:lstStyle/>
          <a:p>
            <a:r>
              <a:rPr kumimoji="0" lang="en-GB" sz="900" b="0" i="0" u="none" strike="noStrike" kern="1200" cap="none" spc="0" normalizeH="0" baseline="0" noProof="0">
                <a:ln>
                  <a:noFill/>
                </a:ln>
                <a:solidFill>
                  <a:prstClr val="black"/>
                </a:solidFill>
                <a:effectLst/>
                <a:uLnTx/>
                <a:uFillTx/>
                <a:ea typeface="+mn-ea"/>
                <a:cs typeface="+mn-cs"/>
              </a:rPr>
              <a:t>Mach F,</a:t>
            </a:r>
            <a:r>
              <a:rPr kumimoji="0" lang="en-GB" sz="900" b="0" i="1" u="none" strike="noStrike" kern="1200" cap="none" spc="0" normalizeH="0" baseline="0" noProof="0">
                <a:ln>
                  <a:noFill/>
                </a:ln>
                <a:solidFill>
                  <a:prstClr val="black"/>
                </a:solidFill>
                <a:effectLst/>
                <a:uLnTx/>
                <a:uFillTx/>
                <a:ea typeface="+mn-ea"/>
                <a:cs typeface="+mn-cs"/>
              </a:rPr>
              <a:t> et al. European Heart Journal</a:t>
            </a:r>
            <a:r>
              <a:rPr kumimoji="0" lang="en-GB" sz="900" b="0" i="0" u="none" strike="noStrike" kern="1200" cap="none" spc="0" normalizeH="0" baseline="0" noProof="0">
                <a:ln>
                  <a:noFill/>
                </a:ln>
                <a:solidFill>
                  <a:prstClr val="black"/>
                </a:solidFill>
                <a:effectLst/>
                <a:uLnTx/>
                <a:uFillTx/>
                <a:ea typeface="+mn-ea"/>
                <a:cs typeface="+mn-cs"/>
              </a:rPr>
              <a:t>. 2020;41:111–88.</a:t>
            </a:r>
          </a:p>
        </p:txBody>
      </p:sp>
      <p:sp>
        <p:nvSpPr>
          <p:cNvPr id="2" name="Slide Number Placeholder 1">
            <a:extLst>
              <a:ext uri="{FF2B5EF4-FFF2-40B4-BE49-F238E27FC236}">
                <a16:creationId xmlns:a16="http://schemas.microsoft.com/office/drawing/2014/main" id="{012251D8-E8DA-4751-A0A4-40BB42C29277}"/>
              </a:ext>
            </a:extLst>
          </p:cNvPr>
          <p:cNvSpPr>
            <a:spLocks noGrp="1"/>
          </p:cNvSpPr>
          <p:nvPr>
            <p:ph type="sldNum" sz="quarter" idx="4294967295"/>
          </p:nvPr>
        </p:nvSpPr>
        <p:spPr>
          <a:xfrm>
            <a:off x="9448800" y="6356350"/>
            <a:ext cx="2743200" cy="365125"/>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1031603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FDAC4-DA6E-4B42-A83D-7EFF2943945D}"/>
              </a:ext>
            </a:extLst>
          </p:cNvPr>
          <p:cNvSpPr>
            <a:spLocks noGrp="1"/>
          </p:cNvSpPr>
          <p:nvPr>
            <p:ph type="title"/>
          </p:nvPr>
        </p:nvSpPr>
        <p:spPr/>
        <p:txBody>
          <a:bodyPr/>
          <a:lstStyle/>
          <a:p>
            <a:r>
              <a:rPr lang="en-GB" b="1"/>
              <a:t>Thank you </a:t>
            </a:r>
          </a:p>
        </p:txBody>
      </p:sp>
      <p:sp>
        <p:nvSpPr>
          <p:cNvPr id="8" name="Text Placeholder 7">
            <a:extLst>
              <a:ext uri="{FF2B5EF4-FFF2-40B4-BE49-F238E27FC236}">
                <a16:creationId xmlns:a16="http://schemas.microsoft.com/office/drawing/2014/main" id="{BCB3D8D9-04DA-4666-B12D-98CA7BECA94C}"/>
              </a:ext>
            </a:extLst>
          </p:cNvPr>
          <p:cNvSpPr>
            <a:spLocks noGrp="1"/>
          </p:cNvSpPr>
          <p:nvPr>
            <p:ph type="body" idx="1"/>
          </p:nvPr>
        </p:nvSpPr>
        <p:spPr/>
        <p:txBody>
          <a:bodyPr/>
          <a:lstStyle/>
          <a:p>
            <a:r>
              <a:rPr lang="en-GB"/>
              <a:t>Stay safe and thank you for watching!</a:t>
            </a:r>
          </a:p>
        </p:txBody>
      </p:sp>
    </p:spTree>
    <p:extLst>
      <p:ext uri="{BB962C8B-B14F-4D97-AF65-F5344CB8AC3E}">
        <p14:creationId xmlns:p14="http://schemas.microsoft.com/office/powerpoint/2010/main" val="382419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5889B-B03F-4351-AD91-2BEBB22BDF84}"/>
              </a:ext>
            </a:extLst>
          </p:cNvPr>
          <p:cNvSpPr>
            <a:spLocks noGrp="1"/>
          </p:cNvSpPr>
          <p:nvPr>
            <p:ph type="title"/>
          </p:nvPr>
        </p:nvSpPr>
        <p:spPr/>
        <p:txBody>
          <a:bodyPr/>
          <a:lstStyle/>
          <a:p>
            <a:r>
              <a:rPr lang="en-GB" sz="1800">
                <a:solidFill>
                  <a:prstClr val="black"/>
                </a:solidFill>
              </a:rPr>
              <a:t>This recorded INDUSTRY </a:t>
            </a:r>
            <a:r>
              <a:rPr lang="en-GB" sz="1800" err="1">
                <a:solidFill>
                  <a:prstClr val="black"/>
                </a:solidFill>
              </a:rPr>
              <a:t>q&amp;a</a:t>
            </a:r>
            <a:r>
              <a:rPr lang="en-GB" sz="1800">
                <a:solidFill>
                  <a:prstClr val="black"/>
                </a:solidFill>
              </a:rPr>
              <a:t> SESSION specifically intended for healthcare professionals (HCPs) is sponsored by Sanofi on the occasion of ESC Congress 2020 – The Digital Experience, Saturday 29 August–Tuesday 01 September 2020. Individual medicinal products that may be referred to during this INDUSTRY SESSION may not be authorised/licensed in all countries. Content has been developed, where applicable, consistent with the EU Summary of Product Characteristics (SmPC). Please consult prescribing information in your country of practice current to date of viewing this content, in respect to medicinal products mentioned as information may vary from country to country.</a:t>
            </a:r>
            <a:endParaRPr lang="en-GB" sz="1800"/>
          </a:p>
        </p:txBody>
      </p:sp>
    </p:spTree>
    <p:extLst>
      <p:ext uri="{BB962C8B-B14F-4D97-AF65-F5344CB8AC3E}">
        <p14:creationId xmlns:p14="http://schemas.microsoft.com/office/powerpoint/2010/main" val="1922892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FDAC4-DA6E-4B42-A83D-7EFF2943945D}"/>
              </a:ext>
            </a:extLst>
          </p:cNvPr>
          <p:cNvSpPr>
            <a:spLocks noGrp="1"/>
          </p:cNvSpPr>
          <p:nvPr>
            <p:ph type="title"/>
          </p:nvPr>
        </p:nvSpPr>
        <p:spPr/>
        <p:txBody>
          <a:bodyPr>
            <a:normAutofit fontScale="90000"/>
          </a:bodyPr>
          <a:lstStyle/>
          <a:p>
            <a:r>
              <a:rPr lang="en-GB" sz="4000" b="1"/>
              <a:t>2019 ESC/EAS dyslipidaemia guidelines: recommendations for intensification </a:t>
            </a:r>
            <a:br>
              <a:rPr lang="en-GB" sz="4000" b="1"/>
            </a:br>
            <a:r>
              <a:rPr lang="en-GB" sz="4000" b="1"/>
              <a:t>of treatment</a:t>
            </a:r>
          </a:p>
        </p:txBody>
      </p:sp>
      <p:sp>
        <p:nvSpPr>
          <p:cNvPr id="8" name="Text Placeholder 7">
            <a:extLst>
              <a:ext uri="{FF2B5EF4-FFF2-40B4-BE49-F238E27FC236}">
                <a16:creationId xmlns:a16="http://schemas.microsoft.com/office/drawing/2014/main" id="{BCB3D8D9-04DA-4666-B12D-98CA7BECA94C}"/>
              </a:ext>
            </a:extLst>
          </p:cNvPr>
          <p:cNvSpPr>
            <a:spLocks noGrp="1"/>
          </p:cNvSpPr>
          <p:nvPr>
            <p:ph type="body" idx="1"/>
          </p:nvPr>
        </p:nvSpPr>
        <p:spPr/>
        <p:txBody>
          <a:bodyPr/>
          <a:lstStyle/>
          <a:p>
            <a:r>
              <a:rPr lang="en-GB"/>
              <a:t>Prof François Mach (Switzerland)</a:t>
            </a:r>
          </a:p>
        </p:txBody>
      </p:sp>
    </p:spTree>
    <p:extLst>
      <p:ext uri="{BB962C8B-B14F-4D97-AF65-F5344CB8AC3E}">
        <p14:creationId xmlns:p14="http://schemas.microsoft.com/office/powerpoint/2010/main" val="1023812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5C2F182-7801-4F30-88A0-7141C80D66A6}"/>
              </a:ext>
            </a:extLst>
          </p:cNvPr>
          <p:cNvSpPr>
            <a:spLocks noGrp="1"/>
          </p:cNvSpPr>
          <p:nvPr>
            <p:ph type="title"/>
          </p:nvPr>
        </p:nvSpPr>
        <p:spPr/>
        <p:txBody>
          <a:bodyPr/>
          <a:lstStyle/>
          <a:p>
            <a:r>
              <a:rPr lang="en-GB"/>
              <a:t>Disclosures</a:t>
            </a:r>
          </a:p>
        </p:txBody>
      </p:sp>
      <p:sp>
        <p:nvSpPr>
          <p:cNvPr id="5" name="Content Placeholder 4">
            <a:extLst>
              <a:ext uri="{FF2B5EF4-FFF2-40B4-BE49-F238E27FC236}">
                <a16:creationId xmlns:a16="http://schemas.microsoft.com/office/drawing/2014/main" id="{73A31397-9CF2-40AD-A20C-E924C2F5E61B}"/>
              </a:ext>
            </a:extLst>
          </p:cNvPr>
          <p:cNvSpPr>
            <a:spLocks noGrp="1"/>
          </p:cNvSpPr>
          <p:nvPr>
            <p:ph idx="1"/>
          </p:nvPr>
        </p:nvSpPr>
        <p:spPr>
          <a:xfrm>
            <a:off x="556181" y="1423447"/>
            <a:ext cx="11067494" cy="4824953"/>
          </a:xfrm>
        </p:spPr>
        <p:txBody>
          <a:bodyPr>
            <a:normAutofit/>
          </a:bodyPr>
          <a:lstStyle/>
          <a:p>
            <a:pPr marL="0" indent="0">
              <a:buNone/>
            </a:pPr>
            <a:r>
              <a:rPr lang="en-GB" sz="2400" b="1" dirty="0">
                <a:solidFill>
                  <a:schemeClr val="bg2">
                    <a:lumMod val="10000"/>
                  </a:schemeClr>
                </a:solidFill>
                <a:latin typeface="Calibri"/>
                <a:ea typeface="ＭＳ Ｐゴシック" charset="0"/>
                <a:cs typeface="Calibri"/>
              </a:rPr>
              <a:t>No financial conflicts of interest</a:t>
            </a:r>
          </a:p>
          <a:p>
            <a:pPr marL="0" indent="0">
              <a:lnSpc>
                <a:spcPct val="120000"/>
              </a:lnSpc>
              <a:buNone/>
            </a:pPr>
            <a:r>
              <a:rPr lang="en-GB" sz="2400" dirty="0">
                <a:solidFill>
                  <a:schemeClr val="bg2">
                    <a:lumMod val="10000"/>
                  </a:schemeClr>
                </a:solidFill>
                <a:latin typeface="Calibri"/>
                <a:cs typeface="Calibri"/>
              </a:rPr>
              <a:t>All my honoraria for conferences and advisory board are intended for the </a:t>
            </a:r>
            <a:br>
              <a:rPr lang="en-GB" sz="2400" dirty="0">
                <a:solidFill>
                  <a:schemeClr val="bg2">
                    <a:lumMod val="10000"/>
                  </a:schemeClr>
                </a:solidFill>
                <a:latin typeface="Calibri"/>
                <a:cs typeface="Calibri"/>
              </a:rPr>
            </a:br>
            <a:r>
              <a:rPr lang="en-GB" sz="2400" dirty="0" err="1">
                <a:solidFill>
                  <a:schemeClr val="bg2">
                    <a:lumMod val="10000"/>
                  </a:schemeClr>
                </a:solidFill>
                <a:latin typeface="Calibri"/>
                <a:cs typeface="Calibri"/>
              </a:rPr>
              <a:t>GEcor</a:t>
            </a:r>
            <a:r>
              <a:rPr lang="en-GB" sz="2400" dirty="0">
                <a:solidFill>
                  <a:schemeClr val="bg2">
                    <a:lumMod val="10000"/>
                  </a:schemeClr>
                </a:solidFill>
                <a:latin typeface="Calibri"/>
                <a:cs typeface="Calibri"/>
              </a:rPr>
              <a:t> Foundation, which supports cardiovascular research within </a:t>
            </a:r>
            <a:br>
              <a:rPr lang="en-GB" sz="2400" dirty="0">
                <a:solidFill>
                  <a:schemeClr val="bg2">
                    <a:lumMod val="10000"/>
                  </a:schemeClr>
                </a:solidFill>
                <a:latin typeface="Calibri"/>
                <a:cs typeface="Calibri"/>
              </a:rPr>
            </a:br>
            <a:r>
              <a:rPr lang="en-GB" sz="2400" dirty="0">
                <a:solidFill>
                  <a:schemeClr val="bg2">
                    <a:lumMod val="10000"/>
                  </a:schemeClr>
                </a:solidFill>
                <a:latin typeface="Calibri"/>
                <a:cs typeface="Calibri"/>
              </a:rPr>
              <a:t>Geneva University Hospital.</a:t>
            </a:r>
          </a:p>
        </p:txBody>
      </p:sp>
      <p:sp>
        <p:nvSpPr>
          <p:cNvPr id="2" name="Text Placeholder 1">
            <a:extLst>
              <a:ext uri="{FF2B5EF4-FFF2-40B4-BE49-F238E27FC236}">
                <a16:creationId xmlns:a16="http://schemas.microsoft.com/office/drawing/2014/main" id="{596F783D-5A82-4DC9-ABCA-B5A6F1FCF7FC}"/>
              </a:ext>
            </a:extLst>
          </p:cNvPr>
          <p:cNvSpPr>
            <a:spLocks noGrp="1"/>
          </p:cNvSpPr>
          <p:nvPr>
            <p:ph type="body" sz="quarter" idx="10"/>
          </p:nvPr>
        </p:nvSpPr>
        <p:spPr/>
        <p:txBody>
          <a:bodyPr/>
          <a:lstStyle/>
          <a:p>
            <a:endParaRPr lang="en-GB"/>
          </a:p>
        </p:txBody>
      </p:sp>
    </p:spTree>
    <p:extLst>
      <p:ext uri="{BB962C8B-B14F-4D97-AF65-F5344CB8AC3E}">
        <p14:creationId xmlns:p14="http://schemas.microsoft.com/office/powerpoint/2010/main" val="1976218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272B034-ACDC-43BF-992E-1AF6A849AF2F}"/>
              </a:ext>
            </a:extLst>
          </p:cNvPr>
          <p:cNvSpPr>
            <a:spLocks noGrp="1"/>
          </p:cNvSpPr>
          <p:nvPr>
            <p:ph type="title"/>
          </p:nvPr>
        </p:nvSpPr>
        <p:spPr/>
        <p:txBody>
          <a:bodyPr/>
          <a:lstStyle/>
          <a:p>
            <a:r>
              <a:rPr lang="en-GB"/>
              <a:t>2019 ESC/EAS guidelines for the management </a:t>
            </a:r>
            <a:br>
              <a:rPr lang="en-GB"/>
            </a:br>
            <a:r>
              <a:rPr lang="en-GB"/>
              <a:t>of dyslipidaemia</a:t>
            </a:r>
          </a:p>
        </p:txBody>
      </p:sp>
      <p:sp>
        <p:nvSpPr>
          <p:cNvPr id="3" name="Text Placeholder 2">
            <a:extLst>
              <a:ext uri="{FF2B5EF4-FFF2-40B4-BE49-F238E27FC236}">
                <a16:creationId xmlns:a16="http://schemas.microsoft.com/office/drawing/2014/main" id="{0AE77D14-6686-4104-98E7-13D689C2C733}"/>
              </a:ext>
            </a:extLst>
          </p:cNvPr>
          <p:cNvSpPr>
            <a:spLocks noGrp="1"/>
          </p:cNvSpPr>
          <p:nvPr>
            <p:ph type="body" sz="quarter" idx="10"/>
          </p:nvPr>
        </p:nvSpPr>
        <p:spPr/>
        <p:txBody>
          <a:bodyPr/>
          <a:lstStyle/>
          <a:p>
            <a:r>
              <a:rPr kumimoji="0" lang="en-GB" sz="900" b="0" i="0" u="none" strike="noStrike" kern="1200" cap="none" spc="0" normalizeH="0" baseline="0" noProof="0">
                <a:ln>
                  <a:noFill/>
                </a:ln>
                <a:solidFill>
                  <a:prstClr val="black"/>
                </a:solidFill>
                <a:effectLst/>
                <a:uLnTx/>
                <a:uFillTx/>
                <a:ea typeface="+mn-ea"/>
                <a:cs typeface="+mn-cs"/>
              </a:rPr>
              <a:t>ESC/EAS, European Society of Cardiology/European Atherosclerosis Society.</a:t>
            </a:r>
          </a:p>
        </p:txBody>
      </p:sp>
      <p:pic>
        <p:nvPicPr>
          <p:cNvPr id="9" name="Picture 8" descr="A screenshot of a cell phone&#10;&#10;Description automatically generated">
            <a:extLst>
              <a:ext uri="{FF2B5EF4-FFF2-40B4-BE49-F238E27FC236}">
                <a16:creationId xmlns:a16="http://schemas.microsoft.com/office/drawing/2014/main" id="{B3EB7943-204B-458A-86B8-6BAA425E73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85950" y="1690688"/>
            <a:ext cx="5820100" cy="4579751"/>
          </a:xfrm>
          <a:prstGeom prst="rect">
            <a:avLst/>
          </a:prstGeom>
        </p:spPr>
      </p:pic>
    </p:spTree>
    <p:extLst>
      <p:ext uri="{BB962C8B-B14F-4D97-AF65-F5344CB8AC3E}">
        <p14:creationId xmlns:p14="http://schemas.microsoft.com/office/powerpoint/2010/main" val="1075297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C66D886-7979-4E3B-A6E0-D13AEE0D934E}"/>
              </a:ext>
            </a:extLst>
          </p:cNvPr>
          <p:cNvSpPr>
            <a:spLocks noGrp="1"/>
          </p:cNvSpPr>
          <p:nvPr>
            <p:ph type="title"/>
          </p:nvPr>
        </p:nvSpPr>
        <p:spPr/>
        <p:txBody>
          <a:bodyPr/>
          <a:lstStyle/>
          <a:p>
            <a:r>
              <a:rPr lang="en-GB"/>
              <a:t>Overview of changes to the guidelines </a:t>
            </a:r>
          </a:p>
        </p:txBody>
      </p:sp>
      <p:sp>
        <p:nvSpPr>
          <p:cNvPr id="6" name="Content Placeholder 5">
            <a:extLst>
              <a:ext uri="{FF2B5EF4-FFF2-40B4-BE49-F238E27FC236}">
                <a16:creationId xmlns:a16="http://schemas.microsoft.com/office/drawing/2014/main" id="{32102FE0-E22C-4163-A536-A4BCBC92B63D}"/>
              </a:ext>
            </a:extLst>
          </p:cNvPr>
          <p:cNvSpPr>
            <a:spLocks noGrp="1"/>
          </p:cNvSpPr>
          <p:nvPr>
            <p:ph idx="1"/>
          </p:nvPr>
        </p:nvSpPr>
        <p:spPr/>
        <p:txBody>
          <a:bodyPr vert="horz" lIns="91440" tIns="45720" rIns="91440" bIns="45720" rtlCol="0" anchor="t">
            <a:normAutofit/>
          </a:bodyPr>
          <a:lstStyle/>
          <a:p>
            <a:pPr marL="485775" lvl="1">
              <a:spcBef>
                <a:spcPts val="600"/>
              </a:spcBef>
              <a:spcAft>
                <a:spcPts val="1200"/>
              </a:spcAft>
            </a:pPr>
            <a:r>
              <a:rPr lang="en-GB" sz="2000"/>
              <a:t>More intensive reduction of LDL-C across CV risk categories is recommended</a:t>
            </a:r>
            <a:endParaRPr lang="en-US"/>
          </a:p>
          <a:p>
            <a:pPr marL="1000125" lvl="2" indent="-285750">
              <a:spcBef>
                <a:spcPts val="600"/>
              </a:spcBef>
              <a:spcAft>
                <a:spcPts val="600"/>
              </a:spcAft>
              <a:buFont typeface="Calibri" panose="020F0502020204030204" pitchFamily="34" charset="0"/>
              <a:buChar char="–"/>
            </a:pPr>
            <a:r>
              <a:rPr lang="en-GB" sz="1800"/>
              <a:t>In very high-risk and high-risk patients, new goals have been set including an LDL-C reduction of ≥50% from baseline </a:t>
            </a:r>
            <a:endParaRPr lang="en-GB" sz="1800">
              <a:cs typeface="Calibri" panose="020F0502020204030204"/>
            </a:endParaRPr>
          </a:p>
          <a:p>
            <a:pPr marL="485775" lvl="1">
              <a:spcBef>
                <a:spcPts val="1200"/>
              </a:spcBef>
              <a:spcAft>
                <a:spcPts val="1200"/>
              </a:spcAft>
            </a:pPr>
            <a:r>
              <a:rPr lang="en-GB" sz="2000"/>
              <a:t>The class of recommendation and level of evidence for high-intensity statin and ezetimibe has been strengthened to I/B  if treatment goals are not achieved with the maximum tolerated dose of statin</a:t>
            </a:r>
            <a:endParaRPr lang="en-GB" sz="2000">
              <a:cs typeface="Calibri"/>
            </a:endParaRPr>
          </a:p>
          <a:p>
            <a:pPr marL="485775" lvl="1">
              <a:spcBef>
                <a:spcPts val="1200"/>
              </a:spcBef>
              <a:spcAft>
                <a:spcPts val="1200"/>
              </a:spcAft>
            </a:pPr>
            <a:r>
              <a:rPr lang="en-GB" sz="2000"/>
              <a:t>A new treatment algorithm for pharmacological LDL-C lowering has been added</a:t>
            </a:r>
            <a:endParaRPr lang="en-GB" sz="2000">
              <a:cs typeface="Calibri"/>
            </a:endParaRPr>
          </a:p>
          <a:p>
            <a:pPr marL="485775" lvl="1">
              <a:spcBef>
                <a:spcPts val="1200"/>
              </a:spcBef>
              <a:spcAft>
                <a:spcPts val="1200"/>
              </a:spcAft>
            </a:pPr>
            <a:r>
              <a:rPr lang="en-GB" sz="2000"/>
              <a:t>There is new clarity on the expected clinical benefits of LDL-C-lowering therapies</a:t>
            </a:r>
            <a:endParaRPr lang="en-GB" sz="2000">
              <a:cs typeface="Calibri"/>
            </a:endParaRPr>
          </a:p>
          <a:p>
            <a:pPr marL="485775" lvl="1">
              <a:spcBef>
                <a:spcPts val="1200"/>
              </a:spcBef>
              <a:spcAft>
                <a:spcPts val="1200"/>
              </a:spcAft>
            </a:pPr>
            <a:r>
              <a:rPr lang="en-GB" sz="2000"/>
              <a:t>Statin and ezetimibe are now widely available across Europe, and the cost-effectiveness of PCSK9 inhibitors has become more favourable</a:t>
            </a:r>
            <a:endParaRPr lang="en-GB" sz="2000">
              <a:cs typeface="Calibri"/>
            </a:endParaRPr>
          </a:p>
        </p:txBody>
      </p:sp>
      <p:sp>
        <p:nvSpPr>
          <p:cNvPr id="4" name="Text Placeholder 3">
            <a:extLst>
              <a:ext uri="{FF2B5EF4-FFF2-40B4-BE49-F238E27FC236}">
                <a16:creationId xmlns:a16="http://schemas.microsoft.com/office/drawing/2014/main" id="{85249E09-5401-40F5-B9B7-A6EC6B9A2E1D}"/>
              </a:ext>
            </a:extLst>
          </p:cNvPr>
          <p:cNvSpPr>
            <a:spLocks noGrp="1"/>
          </p:cNvSpPr>
          <p:nvPr>
            <p:ph type="body"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prstClr val="black"/>
                </a:solidFill>
                <a:effectLst/>
                <a:uLnTx/>
                <a:uFillTx/>
                <a:ea typeface="+mn-ea"/>
                <a:cs typeface="+mn-cs"/>
              </a:rPr>
              <a:t>CV, cardiovascular; LDL-C, low-density lipoprotein cholesterol; </a:t>
            </a:r>
            <a:br>
              <a:rPr kumimoji="0" lang="en-GB" sz="900" b="0" i="0" u="none" strike="noStrike" kern="1200" cap="none" spc="0" normalizeH="0" baseline="0" noProof="0">
                <a:ln>
                  <a:noFill/>
                </a:ln>
                <a:solidFill>
                  <a:prstClr val="black"/>
                </a:solidFill>
                <a:effectLst/>
                <a:uLnTx/>
                <a:uFillTx/>
                <a:ea typeface="+mn-ea"/>
                <a:cs typeface="+mn-cs"/>
              </a:rPr>
            </a:br>
            <a:r>
              <a:rPr kumimoji="0" lang="en-GB" sz="900" b="0" i="0" u="none" strike="noStrike" kern="1200" cap="none" spc="0" normalizeH="0" baseline="0" noProof="0">
                <a:ln>
                  <a:noFill/>
                </a:ln>
                <a:solidFill>
                  <a:prstClr val="black"/>
                </a:solidFill>
                <a:effectLst/>
                <a:uLnTx/>
                <a:uFillTx/>
                <a:ea typeface="+mn-ea"/>
                <a:cs typeface="+mn-cs"/>
              </a:rPr>
              <a:t>PCSK9, proprotein convertase subtilisin/</a:t>
            </a:r>
            <a:r>
              <a:rPr kumimoji="0" lang="en-GB" sz="900" b="0" i="0" u="none" strike="noStrike" kern="1200" cap="none" spc="0" normalizeH="0" baseline="0" noProof="0" err="1">
                <a:ln>
                  <a:noFill/>
                </a:ln>
                <a:solidFill>
                  <a:prstClr val="black"/>
                </a:solidFill>
                <a:effectLst/>
                <a:uLnTx/>
                <a:uFillTx/>
                <a:ea typeface="+mn-ea"/>
                <a:cs typeface="+mn-cs"/>
              </a:rPr>
              <a:t>kexin</a:t>
            </a:r>
            <a:r>
              <a:rPr kumimoji="0" lang="en-GB" sz="900" b="0" i="0" u="none" strike="noStrike" kern="1200" cap="none" spc="0" normalizeH="0" baseline="0" noProof="0">
                <a:ln>
                  <a:noFill/>
                </a:ln>
                <a:solidFill>
                  <a:prstClr val="black"/>
                </a:solidFill>
                <a:effectLst/>
                <a:uLnTx/>
                <a:uFillTx/>
                <a:ea typeface="+mn-ea"/>
                <a:cs typeface="+mn-cs"/>
              </a:rPr>
              <a:t> type 9.</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prstClr val="black"/>
                </a:solidFill>
                <a:effectLst/>
                <a:uLnTx/>
                <a:uFillTx/>
                <a:ea typeface="+mn-ea"/>
                <a:cs typeface="+mn-cs"/>
              </a:rPr>
              <a:t>Mach F, </a:t>
            </a:r>
            <a:r>
              <a:rPr kumimoji="0" lang="en-GB" sz="900" b="0" i="1" u="none" strike="noStrike" kern="1200" cap="none" spc="0" normalizeH="0" baseline="0" noProof="0">
                <a:ln>
                  <a:noFill/>
                </a:ln>
                <a:solidFill>
                  <a:prstClr val="black"/>
                </a:solidFill>
                <a:effectLst/>
                <a:uLnTx/>
                <a:uFillTx/>
                <a:ea typeface="+mn-ea"/>
                <a:cs typeface="+mn-cs"/>
              </a:rPr>
              <a:t>et al. European Heart Journal</a:t>
            </a:r>
            <a:r>
              <a:rPr kumimoji="0" lang="en-GB" sz="900" b="0" i="0" u="none" strike="noStrike" kern="1200" cap="none" spc="0" normalizeH="0" baseline="0" noProof="0">
                <a:ln>
                  <a:noFill/>
                </a:ln>
                <a:solidFill>
                  <a:prstClr val="black"/>
                </a:solidFill>
                <a:effectLst/>
                <a:uLnTx/>
                <a:uFillTx/>
                <a:ea typeface="+mn-ea"/>
                <a:cs typeface="+mn-cs"/>
              </a:rPr>
              <a:t>. 2020;41:111–88.</a:t>
            </a:r>
          </a:p>
        </p:txBody>
      </p:sp>
    </p:spTree>
    <p:extLst>
      <p:ext uri="{BB962C8B-B14F-4D97-AF65-F5344CB8AC3E}">
        <p14:creationId xmlns:p14="http://schemas.microsoft.com/office/powerpoint/2010/main" val="1443577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1ED5CEC-5D1B-4AD3-B41A-BB5D32BE649D}"/>
              </a:ext>
            </a:extLst>
          </p:cNvPr>
          <p:cNvSpPr>
            <a:spLocks noGrp="1"/>
          </p:cNvSpPr>
          <p:nvPr>
            <p:ph type="title"/>
          </p:nvPr>
        </p:nvSpPr>
        <p:spPr/>
        <p:txBody>
          <a:bodyPr/>
          <a:lstStyle/>
          <a:p>
            <a:r>
              <a:rPr lang="en-GB"/>
              <a:t>Risk categories</a:t>
            </a:r>
          </a:p>
        </p:txBody>
      </p:sp>
      <p:sp>
        <p:nvSpPr>
          <p:cNvPr id="3" name="Text Placeholder 2">
            <a:extLst>
              <a:ext uri="{FF2B5EF4-FFF2-40B4-BE49-F238E27FC236}">
                <a16:creationId xmlns:a16="http://schemas.microsoft.com/office/drawing/2014/main" id="{D2C305E6-7D97-4267-95FA-0FC8A6800677}"/>
              </a:ext>
            </a:extLst>
          </p:cNvPr>
          <p:cNvSpPr>
            <a:spLocks noGrp="1"/>
          </p:cNvSpPr>
          <p:nvPr>
            <p:ph type="body" sz="quarter" idx="10"/>
          </p:nvPr>
        </p:nvSpPr>
        <p:spPr/>
        <p:txBody>
          <a:bodyPr/>
          <a:lstStyle/>
          <a:p>
            <a:r>
              <a:rPr kumimoji="0" lang="en-GB" sz="900" b="0" i="0" u="none" strike="noStrike" kern="1200" cap="none" spc="0" normalizeH="0" baseline="0" noProof="0">
                <a:ln>
                  <a:noFill/>
                </a:ln>
                <a:solidFill>
                  <a:prstClr val="black"/>
                </a:solidFill>
                <a:effectLst/>
                <a:uLnTx/>
                <a:uFillTx/>
                <a:latin typeface="+mj-lt"/>
                <a:ea typeface="+mn-ea"/>
                <a:cs typeface="+mn-cs"/>
              </a:rPr>
              <a:t>ASCVD, atherosclerotic cardiovascular disease; CVD, cardiovascular disease; DM, </a:t>
            </a:r>
            <a:r>
              <a:rPr kumimoji="0" lang="en-GB" sz="900" b="0" i="0" u="none" strike="noStrike" kern="1200" cap="none" spc="0" normalizeH="0" baseline="0" noProof="0" err="1">
                <a:ln>
                  <a:noFill/>
                </a:ln>
                <a:solidFill>
                  <a:prstClr val="black"/>
                </a:solidFill>
                <a:effectLst/>
                <a:uLnTx/>
                <a:uFillTx/>
                <a:latin typeface="+mj-lt"/>
                <a:ea typeface="+mn-ea"/>
                <a:cs typeface="+mn-cs"/>
              </a:rPr>
              <a:t>diabete</a:t>
            </a:r>
            <a:r>
              <a:rPr lang="en-GB" sz="900">
                <a:solidFill>
                  <a:prstClr val="black"/>
                </a:solidFill>
                <a:latin typeface="+mj-lt"/>
              </a:rPr>
              <a:t>s mellitus; </a:t>
            </a:r>
            <a:br>
              <a:rPr lang="en-GB" sz="900">
                <a:solidFill>
                  <a:prstClr val="black"/>
                </a:solidFill>
                <a:latin typeface="+mj-lt"/>
              </a:rPr>
            </a:br>
            <a:r>
              <a:rPr lang="en-GB" sz="900">
                <a:solidFill>
                  <a:prstClr val="black"/>
                </a:solidFill>
                <a:latin typeface="+mj-lt"/>
              </a:rPr>
              <a:t>eGFR, estimated glomerular filtration rate;</a:t>
            </a:r>
            <a:r>
              <a:rPr kumimoji="0" lang="en-GB" sz="900" b="0" i="0" u="none" strike="noStrike" kern="1200" cap="none" spc="0" normalizeH="0" baseline="0" noProof="0">
                <a:ln>
                  <a:noFill/>
                </a:ln>
                <a:solidFill>
                  <a:prstClr val="black"/>
                </a:solidFill>
                <a:effectLst/>
                <a:uLnTx/>
                <a:uFillTx/>
                <a:latin typeface="+mj-lt"/>
                <a:ea typeface="+mn-ea"/>
                <a:cs typeface="+mn-cs"/>
              </a:rPr>
              <a:t> FH, familial hypercholesterolemia;</a:t>
            </a:r>
            <a:r>
              <a:rPr lang="en-GB" sz="900">
                <a:solidFill>
                  <a:prstClr val="black"/>
                </a:solidFill>
                <a:latin typeface="+mj-lt"/>
              </a:rPr>
              <a:t> GFR, glomerular filtration rate; </a:t>
            </a:r>
            <a:br>
              <a:rPr lang="en-GB" sz="900">
                <a:solidFill>
                  <a:prstClr val="black"/>
                </a:solidFill>
                <a:latin typeface="+mj-lt"/>
              </a:rPr>
            </a:br>
            <a:r>
              <a:rPr kumimoji="0" lang="en-GB" sz="900" b="0" i="0" u="none" strike="noStrike" kern="1200" cap="none" spc="0" normalizeH="0" baseline="0" noProof="0">
                <a:ln>
                  <a:noFill/>
                </a:ln>
                <a:solidFill>
                  <a:prstClr val="black"/>
                </a:solidFill>
                <a:effectLst/>
                <a:uLnTx/>
                <a:uFillTx/>
                <a:latin typeface="+mj-lt"/>
                <a:ea typeface="+mn-ea"/>
                <a:cs typeface="+mn-cs"/>
              </a:rPr>
              <a:t>SCORE, Systematic Coronary Risk Evaluation; </a:t>
            </a:r>
            <a:r>
              <a:rPr lang="en-GB" sz="900">
                <a:solidFill>
                  <a:prstClr val="black"/>
                </a:solidFill>
                <a:latin typeface="+mj-lt"/>
              </a:rPr>
              <a:t>TC, serum cholesterol; T1DM, type 1 diabetes mellitus. </a:t>
            </a:r>
            <a:br>
              <a:rPr lang="en-GB" sz="900">
                <a:solidFill>
                  <a:prstClr val="black"/>
                </a:solidFill>
                <a:latin typeface="+mj-lt"/>
              </a:rPr>
            </a:br>
            <a:r>
              <a:rPr kumimoji="0" lang="en-GB" sz="900" b="0" i="0" u="none" strike="noStrike" kern="1200" cap="none" spc="0" normalizeH="0" baseline="0" noProof="0">
                <a:ln>
                  <a:noFill/>
                </a:ln>
                <a:solidFill>
                  <a:prstClr val="black"/>
                </a:solidFill>
                <a:effectLst/>
                <a:uLnTx/>
                <a:uFillTx/>
                <a:latin typeface="+mj-lt"/>
                <a:ea typeface="+mn-ea"/>
                <a:cs typeface="+mn-cs"/>
              </a:rPr>
              <a:t>Mach F, </a:t>
            </a:r>
            <a:r>
              <a:rPr kumimoji="0" lang="en-GB" sz="900" b="0" i="1" u="none" strike="noStrike" kern="1200" cap="none" spc="0" normalizeH="0" baseline="0" noProof="0">
                <a:ln>
                  <a:noFill/>
                </a:ln>
                <a:solidFill>
                  <a:prstClr val="black"/>
                </a:solidFill>
                <a:effectLst/>
                <a:uLnTx/>
                <a:uFillTx/>
                <a:latin typeface="+mj-lt"/>
                <a:ea typeface="+mn-ea"/>
                <a:cs typeface="+mn-cs"/>
              </a:rPr>
              <a:t>et al. European Heart Journal</a:t>
            </a:r>
            <a:r>
              <a:rPr kumimoji="0" lang="en-GB" sz="900" b="0" i="0" u="none" strike="noStrike" kern="1200" cap="none" spc="0" normalizeH="0" baseline="0" noProof="0">
                <a:ln>
                  <a:noFill/>
                </a:ln>
                <a:solidFill>
                  <a:prstClr val="black"/>
                </a:solidFill>
                <a:effectLst/>
                <a:uLnTx/>
                <a:uFillTx/>
                <a:latin typeface="+mj-lt"/>
                <a:ea typeface="+mn-ea"/>
                <a:cs typeface="+mn-cs"/>
              </a:rPr>
              <a:t>. 2020;41:111–88.</a:t>
            </a:r>
          </a:p>
        </p:txBody>
      </p:sp>
      <p:graphicFrame>
        <p:nvGraphicFramePr>
          <p:cNvPr id="7" name="Table 6">
            <a:extLst>
              <a:ext uri="{FF2B5EF4-FFF2-40B4-BE49-F238E27FC236}">
                <a16:creationId xmlns:a16="http://schemas.microsoft.com/office/drawing/2014/main" id="{C96323BD-A70C-417B-B845-1835A672D4DC}"/>
              </a:ext>
            </a:extLst>
          </p:cNvPr>
          <p:cNvGraphicFramePr>
            <a:graphicFrameLocks noGrp="1"/>
          </p:cNvGraphicFramePr>
          <p:nvPr/>
        </p:nvGraphicFramePr>
        <p:xfrm>
          <a:off x="717422" y="1473887"/>
          <a:ext cx="9670938" cy="4230960"/>
        </p:xfrm>
        <a:graphic>
          <a:graphicData uri="http://schemas.openxmlformats.org/drawingml/2006/table">
            <a:tbl>
              <a:tblPr firstRow="1" bandRow="1">
                <a:tableStyleId>{1FECB4D8-DB02-4DC6-A0A2-4F2EBAE1DC90}</a:tableStyleId>
              </a:tblPr>
              <a:tblGrid>
                <a:gridCol w="2148262">
                  <a:extLst>
                    <a:ext uri="{9D8B030D-6E8A-4147-A177-3AD203B41FA5}">
                      <a16:colId xmlns:a16="http://schemas.microsoft.com/office/drawing/2014/main" val="1826254876"/>
                    </a:ext>
                  </a:extLst>
                </a:gridCol>
                <a:gridCol w="7522676">
                  <a:extLst>
                    <a:ext uri="{9D8B030D-6E8A-4147-A177-3AD203B41FA5}">
                      <a16:colId xmlns:a16="http://schemas.microsoft.com/office/drawing/2014/main" val="3675359589"/>
                    </a:ext>
                  </a:extLst>
                </a:gridCol>
              </a:tblGrid>
              <a:tr h="107808">
                <a:tc>
                  <a:txBody>
                    <a:bodyPr/>
                    <a:lstStyle/>
                    <a:p>
                      <a:pPr marL="0" algn="l" defTabSz="914400" rtl="0" eaLnBrk="1" latinLnBrk="0" hangingPunct="1">
                        <a:lnSpc>
                          <a:spcPct val="100000"/>
                        </a:lnSpc>
                      </a:pPr>
                      <a:r>
                        <a:rPr lang="en-GB" sz="1600" kern="1200">
                          <a:latin typeface="+mn-lt"/>
                          <a:cs typeface="Arial" panose="020B0604020202020204" pitchFamily="34" charset="0"/>
                        </a:rPr>
                        <a:t>Risk categories </a:t>
                      </a:r>
                      <a:endParaRPr lang="en-GB" sz="1600" b="1" kern="1200">
                        <a:solidFill>
                          <a:srgbClr val="4A658A"/>
                        </a:solidFill>
                        <a:latin typeface="+mn-lt"/>
                        <a:ea typeface="+mn-ea"/>
                        <a:cs typeface="Arial" panose="020B0604020202020204" pitchFamily="34" charset="0"/>
                      </a:endParaRPr>
                    </a:p>
                  </a:txBody>
                  <a:tcPr marT="36000" marB="36000">
                    <a:solidFill>
                      <a:srgbClr val="A5A5A5"/>
                    </a:solidFill>
                  </a:tcPr>
                </a:tc>
                <a:tc>
                  <a:txBody>
                    <a:bodyPr/>
                    <a:lstStyle/>
                    <a:p>
                      <a:pPr marL="0" algn="l" defTabSz="914400" rtl="0" eaLnBrk="1" latinLnBrk="0" hangingPunct="1">
                        <a:lnSpc>
                          <a:spcPct val="100000"/>
                        </a:lnSpc>
                      </a:pPr>
                      <a:endParaRPr lang="en-GB" sz="1600" b="1" kern="1200">
                        <a:solidFill>
                          <a:srgbClr val="4A658A"/>
                        </a:solidFill>
                        <a:latin typeface="+mn-lt"/>
                        <a:ea typeface="+mn-ea"/>
                        <a:cs typeface="Arial" panose="020B0604020202020204" pitchFamily="34" charset="0"/>
                      </a:endParaRPr>
                    </a:p>
                  </a:txBody>
                  <a:tcPr marT="36000" marB="36000">
                    <a:solidFill>
                      <a:srgbClr val="A5A5A5"/>
                    </a:solidFill>
                  </a:tcPr>
                </a:tc>
                <a:extLst>
                  <a:ext uri="{0D108BD9-81ED-4DB2-BD59-A6C34878D82A}">
                    <a16:rowId xmlns:a16="http://schemas.microsoft.com/office/drawing/2014/main" val="1385506084"/>
                  </a:ext>
                </a:extLst>
              </a:tr>
              <a:tr h="377327">
                <a:tc>
                  <a:txBody>
                    <a:bodyPr/>
                    <a:lstStyle/>
                    <a:p>
                      <a:pPr marL="0" marR="0" indent="0" algn="l" defTabSz="914400" rtl="0" eaLnBrk="1" fontAlgn="auto" latinLnBrk="0" hangingPunct="1">
                        <a:lnSpc>
                          <a:spcPct val="100000"/>
                        </a:lnSpc>
                        <a:spcBef>
                          <a:spcPts val="600"/>
                        </a:spcBef>
                        <a:spcAft>
                          <a:spcPts val="0"/>
                        </a:spcAft>
                        <a:buClr>
                          <a:srgbClr val="016891"/>
                        </a:buClr>
                        <a:buSzTx/>
                        <a:buFont typeface="Arial" panose="020B0604020202020204" pitchFamily="34" charset="0"/>
                        <a:buNone/>
                        <a:tabLst/>
                      </a:pPr>
                      <a:r>
                        <a:rPr lang="en-GB" sz="1400" kern="1200" baseline="0">
                          <a:solidFill>
                            <a:schemeClr val="bg1"/>
                          </a:solidFill>
                          <a:latin typeface="+mn-lt"/>
                          <a:cs typeface="Arial" panose="020B0604020202020204" pitchFamily="34" charset="0"/>
                        </a:rPr>
                        <a:t>Very high risk</a:t>
                      </a:r>
                      <a:endParaRPr lang="en-GB" sz="1400" b="0" kern="1200" baseline="0">
                        <a:solidFill>
                          <a:schemeClr val="bg1"/>
                        </a:solidFill>
                        <a:latin typeface="+mn-lt"/>
                        <a:ea typeface="+mn-ea"/>
                        <a:cs typeface="Arial" panose="020B0604020202020204" pitchFamily="34" charset="0"/>
                      </a:endParaRPr>
                    </a:p>
                  </a:txBody>
                  <a:tcPr marT="36000" marB="36000">
                    <a:solidFill>
                      <a:srgbClr val="8F2217"/>
                    </a:solidFill>
                  </a:tcPr>
                </a:tc>
                <a:tc>
                  <a:txBody>
                    <a:bodyPr/>
                    <a:lstStyle/>
                    <a:p>
                      <a:pPr marL="285750" marR="0" indent="-28575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Char char="•"/>
                        <a:tabLst/>
                      </a:pPr>
                      <a:r>
                        <a:rPr lang="en-GB" sz="1400" kern="1200" baseline="0">
                          <a:latin typeface="+mn-lt"/>
                          <a:cs typeface="Arial" panose="020B0604020202020204" pitchFamily="34" charset="0"/>
                        </a:rPr>
                        <a:t>Documented ASCVD, either clinical or unequivocal on imaging </a:t>
                      </a:r>
                    </a:p>
                    <a:p>
                      <a:pPr marL="285750" marR="0" indent="-28575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Char char="•"/>
                        <a:tabLst/>
                      </a:pPr>
                      <a:r>
                        <a:rPr lang="en-GB" sz="1400" kern="1200" baseline="0">
                          <a:latin typeface="+mn-lt"/>
                          <a:cs typeface="Arial" panose="020B0604020202020204" pitchFamily="34" charset="0"/>
                        </a:rPr>
                        <a:t>DM with target organ damage or at least three major risk factors, or early onset of T1DM of long duration (&gt;20 years)</a:t>
                      </a:r>
                    </a:p>
                    <a:p>
                      <a:pPr marL="285750" marR="0" indent="-28575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Char char="•"/>
                        <a:tabLst/>
                      </a:pPr>
                      <a:r>
                        <a:rPr lang="en-GB" sz="1400" kern="1200" baseline="0">
                          <a:latin typeface="+mn-lt"/>
                          <a:cs typeface="Arial" panose="020B0604020202020204" pitchFamily="34" charset="0"/>
                        </a:rPr>
                        <a:t>Severe chronic kidney disease (GFR &lt;30 mL/min/1.73 m</a:t>
                      </a:r>
                      <a:r>
                        <a:rPr lang="en-GB" sz="1400" kern="1200" baseline="30000">
                          <a:latin typeface="+mn-lt"/>
                          <a:cs typeface="Arial" panose="020B0604020202020204" pitchFamily="34" charset="0"/>
                        </a:rPr>
                        <a:t>2</a:t>
                      </a:r>
                      <a:r>
                        <a:rPr lang="en-GB" sz="1400" kern="1200" baseline="0">
                          <a:latin typeface="+mn-lt"/>
                          <a:cs typeface="Arial" panose="020B0604020202020204" pitchFamily="34" charset="0"/>
                        </a:rPr>
                        <a:t>)</a:t>
                      </a:r>
                    </a:p>
                    <a:p>
                      <a:pPr marL="285750" marR="0" indent="-28575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Char char="•"/>
                        <a:tabLst/>
                      </a:pPr>
                      <a:r>
                        <a:rPr lang="en-GB" sz="1400" kern="1200" baseline="0">
                          <a:latin typeface="+mn-lt"/>
                          <a:cs typeface="Arial" panose="020B0604020202020204" pitchFamily="34" charset="0"/>
                        </a:rPr>
                        <a:t>SCORE is ≥10% for 10-year risk of fatal CVD</a:t>
                      </a:r>
                    </a:p>
                    <a:p>
                      <a:pPr marL="285750" marR="0" indent="-28575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Char char="•"/>
                        <a:tabLst/>
                      </a:pPr>
                      <a:r>
                        <a:rPr lang="en-GB" sz="1400" kern="1200" baseline="0">
                          <a:solidFill>
                            <a:schemeClr val="dk1"/>
                          </a:solidFill>
                          <a:latin typeface="+mn-lt"/>
                          <a:ea typeface="+mn-ea"/>
                          <a:cs typeface="Arial" panose="020B0604020202020204" pitchFamily="34" charset="0"/>
                        </a:rPr>
                        <a:t>FH with ASCVD or with another major risk factor</a:t>
                      </a:r>
                    </a:p>
                  </a:txBody>
                  <a:tcPr marT="36000" marB="36000">
                    <a:solidFill>
                      <a:srgbClr val="EDCFCF"/>
                    </a:solidFill>
                  </a:tcPr>
                </a:tc>
                <a:extLst>
                  <a:ext uri="{0D108BD9-81ED-4DB2-BD59-A6C34878D82A}">
                    <a16:rowId xmlns:a16="http://schemas.microsoft.com/office/drawing/2014/main" val="3143746920"/>
                  </a:ext>
                </a:extLst>
              </a:tr>
              <a:tr h="377327">
                <a:tc>
                  <a:txBody>
                    <a:bodyPr/>
                    <a:lstStyle/>
                    <a:p>
                      <a:pPr marL="0" marR="0" indent="0" algn="l" defTabSz="914400" rtl="0" eaLnBrk="1" fontAlgn="auto" latinLnBrk="0" hangingPunct="1">
                        <a:lnSpc>
                          <a:spcPct val="100000"/>
                        </a:lnSpc>
                        <a:spcBef>
                          <a:spcPts val="600"/>
                        </a:spcBef>
                        <a:spcAft>
                          <a:spcPts val="0"/>
                        </a:spcAft>
                        <a:buClr>
                          <a:srgbClr val="016891"/>
                        </a:buClr>
                        <a:buSzTx/>
                        <a:buFont typeface="Arial" panose="020B0604020202020204" pitchFamily="34" charset="0"/>
                        <a:buNone/>
                        <a:tabLst/>
                      </a:pPr>
                      <a:r>
                        <a:rPr lang="en-GB" sz="1400" kern="1200" baseline="0">
                          <a:solidFill>
                            <a:schemeClr val="bg1"/>
                          </a:solidFill>
                          <a:latin typeface="+mn-lt"/>
                          <a:cs typeface="Arial" panose="020B0604020202020204" pitchFamily="34" charset="0"/>
                        </a:rPr>
                        <a:t>High risk</a:t>
                      </a:r>
                      <a:endParaRPr lang="en-GB" sz="1400" b="0" kern="1200" baseline="0">
                        <a:solidFill>
                          <a:schemeClr val="bg1"/>
                        </a:solidFill>
                        <a:latin typeface="+mn-lt"/>
                        <a:ea typeface="+mn-ea"/>
                        <a:cs typeface="Arial" panose="020B0604020202020204" pitchFamily="34" charset="0"/>
                      </a:endParaRPr>
                    </a:p>
                  </a:txBody>
                  <a:tcPr marT="36000" marB="36000">
                    <a:solidFill>
                      <a:srgbClr val="C00000"/>
                    </a:solidFill>
                  </a:tcPr>
                </a:tc>
                <a:tc>
                  <a:txBody>
                    <a:bodyPr/>
                    <a:lstStyle/>
                    <a:p>
                      <a:pPr marL="285750" marR="0" indent="-28575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Char char="•"/>
                        <a:tabLst/>
                      </a:pPr>
                      <a:r>
                        <a:rPr lang="en-GB" sz="1400" kern="1200" baseline="0">
                          <a:latin typeface="+mn-lt"/>
                          <a:cs typeface="Arial"/>
                        </a:rPr>
                        <a:t>Markedly elevated single risk factors, in particular TC &gt;8 mmol/L (&gt;310 mg/dL), </a:t>
                      </a:r>
                      <a:br>
                        <a:rPr lang="en-GB" sz="1400" kern="1200" baseline="0">
                          <a:latin typeface="+mn-lt"/>
                          <a:cs typeface="Arial"/>
                        </a:rPr>
                      </a:br>
                      <a:r>
                        <a:rPr lang="en-GB" sz="1400" kern="1200" baseline="0">
                          <a:latin typeface="+mn-lt"/>
                          <a:cs typeface="Arial"/>
                        </a:rPr>
                        <a:t>LDL-C &gt;4.9 mmol/L (&gt;190 mg/dL) or blood pressure ≥180/110 mmHg</a:t>
                      </a:r>
                    </a:p>
                    <a:p>
                      <a:pPr marL="285750" marR="0" indent="-28575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Char char="•"/>
                        <a:tabLst/>
                      </a:pPr>
                      <a:r>
                        <a:rPr lang="en-GB" sz="1400" kern="1200" baseline="0">
                          <a:latin typeface="+mn-lt"/>
                          <a:cs typeface="Arial" panose="020B0604020202020204" pitchFamily="34" charset="0"/>
                        </a:rPr>
                        <a:t>Patients with FH without other major risk factors</a:t>
                      </a:r>
                    </a:p>
                    <a:p>
                      <a:pPr marL="285750" marR="0" indent="-28575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Char char="•"/>
                        <a:tabLst/>
                      </a:pPr>
                      <a:r>
                        <a:rPr lang="en-GB" sz="1400" kern="1200" baseline="0">
                          <a:latin typeface="+mn-lt"/>
                          <a:cs typeface="Arial" panose="020B0604020202020204" pitchFamily="34" charset="0"/>
                        </a:rPr>
                        <a:t>Patients with DM without target organ damage, with DM duration ≥10 years or additional risk factors</a:t>
                      </a:r>
                    </a:p>
                    <a:p>
                      <a:pPr marL="285750" marR="0" indent="-28575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Char char="•"/>
                        <a:tabLst/>
                      </a:pPr>
                      <a:r>
                        <a:rPr lang="en-GB" sz="1400" kern="1200" baseline="0">
                          <a:latin typeface="+mn-lt"/>
                          <a:cs typeface="Arial" panose="020B0604020202020204" pitchFamily="34" charset="0"/>
                        </a:rPr>
                        <a:t>Moderate chronic kidney disease (eGFR 30–59 mL/min/1.73 m</a:t>
                      </a:r>
                      <a:r>
                        <a:rPr lang="en-GB" sz="1400" kern="1200" baseline="30000">
                          <a:latin typeface="+mn-lt"/>
                          <a:cs typeface="Arial" panose="020B0604020202020204" pitchFamily="34" charset="0"/>
                        </a:rPr>
                        <a:t>2</a:t>
                      </a:r>
                      <a:r>
                        <a:rPr lang="en-GB" sz="1400" kern="1200" baseline="0">
                          <a:latin typeface="+mn-lt"/>
                          <a:cs typeface="Arial" panose="020B0604020202020204" pitchFamily="34" charset="0"/>
                        </a:rPr>
                        <a:t>)</a:t>
                      </a:r>
                    </a:p>
                    <a:p>
                      <a:pPr marL="285750" marR="0" indent="-28575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Char char="•"/>
                        <a:tabLst/>
                      </a:pPr>
                      <a:r>
                        <a:rPr lang="en-GB" sz="1400" kern="1200" baseline="0">
                          <a:latin typeface="+mn-lt"/>
                          <a:cs typeface="Arial" panose="020B0604020202020204" pitchFamily="34" charset="0"/>
                        </a:rPr>
                        <a:t>SCORE ≥5% and &lt;10% for 10-year risk of fatal CVD</a:t>
                      </a:r>
                      <a:endParaRPr lang="en-GB" sz="1400" b="0" kern="1200" baseline="0">
                        <a:solidFill>
                          <a:schemeClr val="bg2">
                            <a:lumMod val="50000"/>
                          </a:schemeClr>
                        </a:solidFill>
                        <a:latin typeface="+mn-lt"/>
                        <a:ea typeface="+mn-ea"/>
                        <a:cs typeface="Arial" panose="020B0604020202020204" pitchFamily="34" charset="0"/>
                      </a:endParaRPr>
                    </a:p>
                  </a:txBody>
                  <a:tcPr marT="36000" marB="36000">
                    <a:solidFill>
                      <a:srgbClr val="E9DBDB"/>
                    </a:solidFill>
                  </a:tcPr>
                </a:tc>
                <a:extLst>
                  <a:ext uri="{0D108BD9-81ED-4DB2-BD59-A6C34878D82A}">
                    <a16:rowId xmlns:a16="http://schemas.microsoft.com/office/drawing/2014/main" val="693237631"/>
                  </a:ext>
                </a:extLst>
              </a:tr>
              <a:tr h="0">
                <a:tc>
                  <a:txBody>
                    <a:bodyPr/>
                    <a:lstStyle/>
                    <a:p>
                      <a:pPr marL="0" marR="0" indent="0" algn="l" defTabSz="914400" rtl="0" eaLnBrk="1" fontAlgn="auto" latinLnBrk="0" hangingPunct="1">
                        <a:lnSpc>
                          <a:spcPct val="100000"/>
                        </a:lnSpc>
                        <a:spcBef>
                          <a:spcPts val="600"/>
                        </a:spcBef>
                        <a:spcAft>
                          <a:spcPts val="0"/>
                        </a:spcAft>
                        <a:buClr>
                          <a:srgbClr val="016891"/>
                        </a:buClr>
                        <a:buSzTx/>
                        <a:buFont typeface="Arial" panose="020B0604020202020204" pitchFamily="34" charset="0"/>
                        <a:buNone/>
                        <a:tabLst/>
                      </a:pPr>
                      <a:r>
                        <a:rPr lang="en-GB" sz="1400" kern="1200" baseline="0">
                          <a:solidFill>
                            <a:schemeClr val="bg1"/>
                          </a:solidFill>
                          <a:latin typeface="+mn-lt"/>
                          <a:cs typeface="Arial" panose="020B0604020202020204" pitchFamily="34" charset="0"/>
                        </a:rPr>
                        <a:t>Moderate risk</a:t>
                      </a:r>
                      <a:endParaRPr lang="en-GB" sz="1400" b="0" kern="1200" baseline="0">
                        <a:solidFill>
                          <a:schemeClr val="bg1"/>
                        </a:solidFill>
                        <a:latin typeface="+mn-lt"/>
                        <a:ea typeface="+mn-ea"/>
                        <a:cs typeface="Arial" panose="020B0604020202020204" pitchFamily="34" charset="0"/>
                      </a:endParaRPr>
                    </a:p>
                  </a:txBody>
                  <a:tcPr marT="36000" marB="36000">
                    <a:solidFill>
                      <a:srgbClr val="EB5D13"/>
                    </a:solidFill>
                  </a:tcPr>
                </a:tc>
                <a:tc>
                  <a:txBody>
                    <a:bodyPr/>
                    <a:lstStyle/>
                    <a:p>
                      <a:pPr marL="285750" marR="0" indent="-28575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Char char="•"/>
                        <a:tabLst/>
                      </a:pPr>
                      <a:r>
                        <a:rPr lang="en-GB" sz="1400" kern="1200" baseline="0">
                          <a:latin typeface="+mn-lt"/>
                          <a:cs typeface="Arial" panose="020B0604020202020204" pitchFamily="34" charset="0"/>
                        </a:rPr>
                        <a:t>Young patients (type 1 DM &lt;35 years; type 2 DM &lt;50 years) with DM duration &lt;10 years, without other risk factors</a:t>
                      </a:r>
                    </a:p>
                    <a:p>
                      <a:pPr marL="285750" marR="0" indent="-28575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Char char="•"/>
                        <a:tabLst/>
                      </a:pPr>
                      <a:r>
                        <a:rPr lang="en-GB" sz="1400" kern="1200" baseline="0">
                          <a:latin typeface="+mn-lt"/>
                          <a:cs typeface="Arial" panose="020B0604020202020204" pitchFamily="34" charset="0"/>
                        </a:rPr>
                        <a:t>SCORE is ≥1% and &lt;5% for 10-year risk of fatal CVD</a:t>
                      </a:r>
                      <a:endParaRPr lang="en-GB" sz="1400" b="0" kern="1200" baseline="0">
                        <a:solidFill>
                          <a:schemeClr val="bg2">
                            <a:lumMod val="50000"/>
                          </a:schemeClr>
                        </a:solidFill>
                        <a:latin typeface="+mn-lt"/>
                        <a:ea typeface="+mn-ea"/>
                        <a:cs typeface="Arial" panose="020B0604020202020204" pitchFamily="34" charset="0"/>
                      </a:endParaRPr>
                    </a:p>
                  </a:txBody>
                  <a:tcPr marT="36000" marB="36000">
                    <a:solidFill>
                      <a:srgbClr val="FFE0C1"/>
                    </a:solidFill>
                  </a:tcPr>
                </a:tc>
                <a:extLst>
                  <a:ext uri="{0D108BD9-81ED-4DB2-BD59-A6C34878D82A}">
                    <a16:rowId xmlns:a16="http://schemas.microsoft.com/office/drawing/2014/main" val="1806141727"/>
                  </a:ext>
                </a:extLst>
              </a:tr>
              <a:tr h="0">
                <a:tc>
                  <a:txBody>
                    <a:bodyPr/>
                    <a:lstStyle/>
                    <a:p>
                      <a:pPr marL="0" marR="0" indent="0" algn="l" defTabSz="914400" rtl="0" eaLnBrk="1" fontAlgn="auto" latinLnBrk="0" hangingPunct="1">
                        <a:lnSpc>
                          <a:spcPct val="100000"/>
                        </a:lnSpc>
                        <a:spcBef>
                          <a:spcPts val="600"/>
                        </a:spcBef>
                        <a:spcAft>
                          <a:spcPts val="0"/>
                        </a:spcAft>
                        <a:buClr>
                          <a:srgbClr val="016891"/>
                        </a:buClr>
                        <a:buSzTx/>
                        <a:buFont typeface="Arial" panose="020B0604020202020204" pitchFamily="34" charset="0"/>
                        <a:buNone/>
                        <a:tabLst/>
                      </a:pPr>
                      <a:r>
                        <a:rPr lang="en-GB" sz="1400" kern="1200" baseline="0">
                          <a:latin typeface="+mn-lt"/>
                          <a:cs typeface="Arial" panose="020B0604020202020204" pitchFamily="34" charset="0"/>
                        </a:rPr>
                        <a:t>Low risk</a:t>
                      </a:r>
                      <a:endParaRPr lang="en-GB" sz="1400" b="0" kern="1200" baseline="0">
                        <a:solidFill>
                          <a:schemeClr val="bg2">
                            <a:lumMod val="50000"/>
                          </a:schemeClr>
                        </a:solidFill>
                        <a:latin typeface="+mn-lt"/>
                        <a:ea typeface="+mn-ea"/>
                        <a:cs typeface="Arial" panose="020B0604020202020204" pitchFamily="34" charset="0"/>
                      </a:endParaRPr>
                    </a:p>
                  </a:txBody>
                  <a:tcPr marT="36000" marB="36000">
                    <a:solidFill>
                      <a:srgbClr val="FFFF00"/>
                    </a:solidFill>
                  </a:tcPr>
                </a:tc>
                <a:tc>
                  <a:txBody>
                    <a:bodyPr/>
                    <a:lstStyle/>
                    <a:p>
                      <a:pPr marL="285750" marR="0" indent="-28575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Char char="•"/>
                        <a:tabLst/>
                      </a:pPr>
                      <a:r>
                        <a:rPr lang="en-GB" sz="1400" kern="1200" baseline="0">
                          <a:latin typeface="+mn-lt"/>
                          <a:cs typeface="Arial" panose="020B0604020202020204" pitchFamily="34" charset="0"/>
                        </a:rPr>
                        <a:t>SCORE is &lt;1% for 10-year risk of fatal CVD</a:t>
                      </a:r>
                      <a:endParaRPr lang="en-GB" sz="1400" b="0" kern="1200" baseline="0">
                        <a:solidFill>
                          <a:schemeClr val="bg2">
                            <a:lumMod val="50000"/>
                          </a:schemeClr>
                        </a:solidFill>
                        <a:latin typeface="+mn-lt"/>
                        <a:ea typeface="+mn-ea"/>
                        <a:cs typeface="Arial" panose="020B0604020202020204" pitchFamily="34" charset="0"/>
                      </a:endParaRPr>
                    </a:p>
                  </a:txBody>
                  <a:tcPr marT="36000" marB="36000">
                    <a:solidFill>
                      <a:srgbClr val="FFFFCC"/>
                    </a:solidFill>
                  </a:tcPr>
                </a:tc>
                <a:extLst>
                  <a:ext uri="{0D108BD9-81ED-4DB2-BD59-A6C34878D82A}">
                    <a16:rowId xmlns:a16="http://schemas.microsoft.com/office/drawing/2014/main" val="2157859132"/>
                  </a:ext>
                </a:extLst>
              </a:tr>
            </a:tbl>
          </a:graphicData>
        </a:graphic>
      </p:graphicFrame>
    </p:spTree>
    <p:extLst>
      <p:ext uri="{BB962C8B-B14F-4D97-AF65-F5344CB8AC3E}">
        <p14:creationId xmlns:p14="http://schemas.microsoft.com/office/powerpoint/2010/main" val="3954269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Arrow Connector 13">
            <a:extLst>
              <a:ext uri="{FF2B5EF4-FFF2-40B4-BE49-F238E27FC236}">
                <a16:creationId xmlns:a16="http://schemas.microsoft.com/office/drawing/2014/main" id="{3FAF0FC3-F979-46CB-95D5-62E3D6E335EA}"/>
              </a:ext>
            </a:extLst>
          </p:cNvPr>
          <p:cNvCxnSpPr>
            <a:cxnSpLocks/>
          </p:cNvCxnSpPr>
          <p:nvPr/>
        </p:nvCxnSpPr>
        <p:spPr>
          <a:xfrm flipH="1">
            <a:off x="3314631" y="3278950"/>
            <a:ext cx="3742" cy="28518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48D3870-7800-43CC-8ACB-772126369A89}"/>
              </a:ext>
            </a:extLst>
          </p:cNvPr>
          <p:cNvCxnSpPr/>
          <p:nvPr/>
        </p:nvCxnSpPr>
        <p:spPr>
          <a:xfrm>
            <a:off x="7779789" y="5284415"/>
            <a:ext cx="0" cy="21511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5CF6D8A-340E-478B-AB61-E3021CD2E182}"/>
              </a:ext>
            </a:extLst>
          </p:cNvPr>
          <p:cNvCxnSpPr/>
          <p:nvPr/>
        </p:nvCxnSpPr>
        <p:spPr>
          <a:xfrm>
            <a:off x="4800315" y="5284413"/>
            <a:ext cx="0" cy="21511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1455B032-D709-4E7A-ABAD-8DF6DB3923D1}"/>
              </a:ext>
            </a:extLst>
          </p:cNvPr>
          <p:cNvSpPr>
            <a:spLocks noGrp="1"/>
          </p:cNvSpPr>
          <p:nvPr>
            <p:ph type="title"/>
          </p:nvPr>
        </p:nvSpPr>
        <p:spPr>
          <a:xfrm>
            <a:off x="556181" y="365125"/>
            <a:ext cx="11067494" cy="643543"/>
          </a:xfrm>
        </p:spPr>
        <p:txBody>
          <a:bodyPr>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all" spc="0" normalizeH="0" baseline="0" noProof="0" dirty="0">
                <a:ln>
                  <a:noFill/>
                </a:ln>
                <a:solidFill>
                  <a:srgbClr val="009FFF"/>
                </a:solidFill>
                <a:effectLst/>
                <a:uLnTx/>
                <a:uFillTx/>
                <a:latin typeface="Trebuchet MS"/>
                <a:ea typeface="+mj-ea"/>
                <a:cs typeface="+mj-cs"/>
              </a:rPr>
              <a:t>2019 ESC/EAS dyslipidaemia guidelines: Therapeutic strategy</a:t>
            </a:r>
            <a:r>
              <a:rPr kumimoji="0" lang="en-GB" sz="2800" b="1" i="0" u="none" strike="noStrike" kern="1200" cap="all" spc="0" normalizeH="0" baseline="30000" noProof="0" dirty="0">
                <a:ln>
                  <a:noFill/>
                </a:ln>
                <a:solidFill>
                  <a:srgbClr val="009FFF"/>
                </a:solidFill>
                <a:effectLst/>
                <a:uLnTx/>
                <a:uFillTx/>
                <a:latin typeface="Trebuchet MS"/>
                <a:ea typeface="+mj-ea"/>
                <a:cs typeface="+mj-cs"/>
              </a:rPr>
              <a:t>*</a:t>
            </a:r>
            <a:r>
              <a:rPr kumimoji="0" lang="en-GB" sz="2800" b="1" i="0" u="none" strike="noStrike" kern="1200" cap="all" spc="0" normalizeH="0" baseline="0" noProof="0" dirty="0">
                <a:ln>
                  <a:noFill/>
                </a:ln>
                <a:solidFill>
                  <a:srgbClr val="009FFF"/>
                </a:solidFill>
                <a:effectLst/>
                <a:uLnTx/>
                <a:uFillTx/>
                <a:latin typeface="Trebuchet MS"/>
                <a:ea typeface="+mj-ea"/>
                <a:cs typeface="+mj-cs"/>
              </a:rPr>
              <a:t> </a:t>
            </a:r>
          </a:p>
        </p:txBody>
      </p:sp>
      <p:sp>
        <p:nvSpPr>
          <p:cNvPr id="7" name="Text Placeholder 6">
            <a:extLst>
              <a:ext uri="{FF2B5EF4-FFF2-40B4-BE49-F238E27FC236}">
                <a16:creationId xmlns:a16="http://schemas.microsoft.com/office/drawing/2014/main" id="{020E5897-4817-46F0-A268-D1151BC45479}"/>
              </a:ext>
            </a:extLst>
          </p:cNvPr>
          <p:cNvSpPr>
            <a:spLocks noGrp="1"/>
          </p:cNvSpPr>
          <p:nvPr>
            <p:ph type="body" sz="quarter" idx="10"/>
          </p:nvPr>
        </p:nvSpPr>
        <p:spPr/>
        <p:txBody>
          <a:bodyPr/>
          <a:lstStyle/>
          <a:p>
            <a:r>
              <a:rPr lang="en-GB" sz="900" dirty="0">
                <a:solidFill>
                  <a:prstClr val="black"/>
                </a:solidFill>
              </a:rPr>
              <a:t>*Theoretical LDL-C reduction</a:t>
            </a:r>
          </a:p>
          <a:p>
            <a:r>
              <a:rPr lang="en-GB" sz="900" dirty="0"/>
              <a:t>Mach F, </a:t>
            </a:r>
            <a:r>
              <a:rPr lang="en-GB" sz="900" i="1" dirty="0"/>
              <a:t>et al. Eur Heart J</a:t>
            </a:r>
            <a:r>
              <a:rPr lang="en-GB" sz="900" dirty="0"/>
              <a:t>. 2020;41:111</a:t>
            </a:r>
            <a:r>
              <a:rPr lang="en-GB" sz="900" dirty="0">
                <a:latin typeface="Courier New" panose="02070309020205020404" pitchFamily="49" charset="0"/>
                <a:cs typeface="Courier New" panose="02070309020205020404" pitchFamily="49" charset="0"/>
              </a:rPr>
              <a:t>–</a:t>
            </a:r>
            <a:r>
              <a:rPr lang="en-GB" sz="900" dirty="0"/>
              <a:t>88; Masana L, </a:t>
            </a:r>
            <a:r>
              <a:rPr lang="en-GB" sz="900" i="1" dirty="0"/>
              <a:t>et al. Rev </a:t>
            </a:r>
            <a:r>
              <a:rPr lang="en-GB" sz="900" i="1" dirty="0" err="1"/>
              <a:t>Español</a:t>
            </a:r>
            <a:r>
              <a:rPr lang="en-GB" sz="900" i="1" dirty="0"/>
              <a:t> Cardiol (English Ed). </a:t>
            </a:r>
            <a:r>
              <a:rPr lang="en-GB" sz="900" dirty="0"/>
              <a:t>2016;69:342</a:t>
            </a:r>
            <a:r>
              <a:rPr lang="en-GB" sz="900" dirty="0">
                <a:latin typeface="Courier New" panose="02070309020205020404" pitchFamily="49" charset="0"/>
                <a:cs typeface="Courier New" panose="02070309020205020404" pitchFamily="49" charset="0"/>
              </a:rPr>
              <a:t>–</a:t>
            </a:r>
            <a:r>
              <a:rPr lang="en-GB" sz="900" dirty="0"/>
              <a:t>43. </a:t>
            </a:r>
            <a:endParaRPr kumimoji="0" lang="en-GB" sz="900" b="0" i="0" u="none" strike="noStrike" kern="1200" cap="none" spc="0" normalizeH="0" baseline="0" noProof="0" dirty="0">
              <a:ln>
                <a:noFill/>
              </a:ln>
              <a:solidFill>
                <a:prstClr val="black"/>
              </a:solidFill>
              <a:effectLst/>
              <a:uLnTx/>
              <a:uFillTx/>
              <a:ea typeface="+mn-ea"/>
              <a:cs typeface="+mn-cs"/>
            </a:endParaRPr>
          </a:p>
        </p:txBody>
      </p:sp>
      <p:sp>
        <p:nvSpPr>
          <p:cNvPr id="6" name="Rectangle: Rounded Corners 5">
            <a:extLst>
              <a:ext uri="{FF2B5EF4-FFF2-40B4-BE49-F238E27FC236}">
                <a16:creationId xmlns:a16="http://schemas.microsoft.com/office/drawing/2014/main" id="{212D0F95-1DB7-4728-BB0C-4B493D7C788E}"/>
              </a:ext>
            </a:extLst>
          </p:cNvPr>
          <p:cNvSpPr/>
          <p:nvPr/>
        </p:nvSpPr>
        <p:spPr>
          <a:xfrm>
            <a:off x="737127" y="1642226"/>
            <a:ext cx="5930234" cy="1654829"/>
          </a:xfrm>
          <a:prstGeom prst="round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tIns="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Intensity of lipid-lowering treatment</a:t>
            </a:r>
          </a:p>
        </p:txBody>
      </p:sp>
      <p:sp>
        <p:nvSpPr>
          <p:cNvPr id="10" name="TextBox 9">
            <a:extLst>
              <a:ext uri="{FF2B5EF4-FFF2-40B4-BE49-F238E27FC236}">
                <a16:creationId xmlns:a16="http://schemas.microsoft.com/office/drawing/2014/main" id="{66DD0380-CB5B-4601-9497-C400C7510052}"/>
              </a:ext>
            </a:extLst>
          </p:cNvPr>
          <p:cNvSpPr txBox="1"/>
          <p:nvPr/>
        </p:nvSpPr>
        <p:spPr>
          <a:xfrm>
            <a:off x="1247181" y="1844600"/>
            <a:ext cx="805029"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Treatment</a:t>
            </a:r>
          </a:p>
        </p:txBody>
      </p:sp>
      <p:sp>
        <p:nvSpPr>
          <p:cNvPr id="11" name="TextBox 10">
            <a:extLst>
              <a:ext uri="{FF2B5EF4-FFF2-40B4-BE49-F238E27FC236}">
                <a16:creationId xmlns:a16="http://schemas.microsoft.com/office/drawing/2014/main" id="{50453765-4598-46E4-BD9C-9B4657B79C06}"/>
              </a:ext>
            </a:extLst>
          </p:cNvPr>
          <p:cNvSpPr txBox="1"/>
          <p:nvPr/>
        </p:nvSpPr>
        <p:spPr>
          <a:xfrm>
            <a:off x="4326918" y="1826576"/>
            <a:ext cx="161935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Average LDL-C reduction</a:t>
            </a:r>
          </a:p>
        </p:txBody>
      </p:sp>
      <p:sp>
        <p:nvSpPr>
          <p:cNvPr id="12" name="TextBox 11">
            <a:extLst>
              <a:ext uri="{FF2B5EF4-FFF2-40B4-BE49-F238E27FC236}">
                <a16:creationId xmlns:a16="http://schemas.microsoft.com/office/drawing/2014/main" id="{A0DEDA1B-F776-47D1-BE8F-C2B67CDBB175}"/>
              </a:ext>
            </a:extLst>
          </p:cNvPr>
          <p:cNvSpPr txBox="1"/>
          <p:nvPr/>
        </p:nvSpPr>
        <p:spPr>
          <a:xfrm>
            <a:off x="1247181" y="2121599"/>
            <a:ext cx="4280339" cy="110799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Trebuchet MS"/>
                <a:ea typeface="+mn-ea"/>
                <a:cs typeface="Arial" panose="020B0604020202020204" pitchFamily="34" charset="0"/>
              </a:rPr>
              <a:t>Moderate-intensity statin			≈ 30%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Trebuchet MS"/>
                <a:ea typeface="+mn-ea"/>
                <a:cs typeface="Arial" panose="020B0604020202020204" pitchFamily="34" charset="0"/>
              </a:rPr>
              <a:t>High-intensity statin			≈ 50%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Trebuchet MS"/>
                <a:ea typeface="+mn-ea"/>
                <a:cs typeface="Arial" panose="020B0604020202020204" pitchFamily="34" charset="0"/>
              </a:rPr>
              <a:t>High-intensity statin plus ezetimibe		≈ 65%</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Trebuchet MS"/>
                <a:ea typeface="+mn-ea"/>
                <a:cs typeface="Arial" panose="020B0604020202020204" pitchFamily="34" charset="0"/>
              </a:rPr>
              <a:t>PCSK9 inhibitor			≈ 60%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Trebuchet MS"/>
                <a:ea typeface="+mn-ea"/>
                <a:cs typeface="Arial" panose="020B0604020202020204" pitchFamily="34" charset="0"/>
              </a:rPr>
              <a:t>PCSK9 inhibitor plus high-intensity statin		≈ 75%</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Trebuchet MS"/>
                <a:ea typeface="+mn-ea"/>
                <a:cs typeface="Arial" panose="020B0604020202020204" pitchFamily="34" charset="0"/>
              </a:rPr>
              <a:t>PCSK9 inhibitor plus high-intensity statin plus ezetimibe	≈ 85%</a:t>
            </a:r>
          </a:p>
        </p:txBody>
      </p:sp>
      <p:sp>
        <p:nvSpPr>
          <p:cNvPr id="15" name="Rectangle: Rounded Corners 14">
            <a:extLst>
              <a:ext uri="{FF2B5EF4-FFF2-40B4-BE49-F238E27FC236}">
                <a16:creationId xmlns:a16="http://schemas.microsoft.com/office/drawing/2014/main" id="{EAE58439-2BF1-455F-82F3-2A1E3DE587E7}"/>
              </a:ext>
            </a:extLst>
          </p:cNvPr>
          <p:cNvSpPr/>
          <p:nvPr/>
        </p:nvSpPr>
        <p:spPr>
          <a:xfrm>
            <a:off x="2188511" y="3561599"/>
            <a:ext cx="2259724" cy="320911"/>
          </a:xfrm>
          <a:prstGeom prst="roundRect">
            <a:avLst/>
          </a:prstGeom>
          <a:ln w="1905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 reduction LDL-C</a:t>
            </a:r>
          </a:p>
        </p:txBody>
      </p:sp>
      <p:sp>
        <p:nvSpPr>
          <p:cNvPr id="16" name="Rectangle: Rounded Corners 15">
            <a:extLst>
              <a:ext uri="{FF2B5EF4-FFF2-40B4-BE49-F238E27FC236}">
                <a16:creationId xmlns:a16="http://schemas.microsoft.com/office/drawing/2014/main" id="{A7EBF6DB-10AD-49F0-B6A0-BA1A70FF0A42}"/>
              </a:ext>
            </a:extLst>
          </p:cNvPr>
          <p:cNvSpPr/>
          <p:nvPr/>
        </p:nvSpPr>
        <p:spPr>
          <a:xfrm>
            <a:off x="5084111" y="3561599"/>
            <a:ext cx="2259724" cy="320911"/>
          </a:xfrm>
          <a:prstGeom prst="roundRect">
            <a:avLst/>
          </a:prstGeom>
          <a:solidFill>
            <a:srgbClr val="C00000"/>
          </a:solidFill>
          <a:ln>
            <a:solidFill>
              <a:srgbClr val="C0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prstClr val="white"/>
                </a:solidFill>
                <a:effectLst/>
                <a:uLnTx/>
                <a:uFillTx/>
                <a:latin typeface="Trebuchet MS"/>
                <a:ea typeface="+mn-ea"/>
                <a:cs typeface="Arial" panose="020B0604020202020204" pitchFamily="34" charset="0"/>
              </a:rPr>
              <a:t>Baseline LDL-C</a:t>
            </a:r>
          </a:p>
        </p:txBody>
      </p:sp>
      <p:cxnSp>
        <p:nvCxnSpPr>
          <p:cNvPr id="23" name="Straight Connector 22">
            <a:extLst>
              <a:ext uri="{FF2B5EF4-FFF2-40B4-BE49-F238E27FC236}">
                <a16:creationId xmlns:a16="http://schemas.microsoft.com/office/drawing/2014/main" id="{7EB4E45A-603D-45EB-858F-D530DDDFCC8B}"/>
              </a:ext>
            </a:extLst>
          </p:cNvPr>
          <p:cNvCxnSpPr/>
          <p:nvPr/>
        </p:nvCxnSpPr>
        <p:spPr>
          <a:xfrm>
            <a:off x="3320714" y="4092956"/>
            <a:ext cx="29834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F9A91AC1-E1E1-489C-ACD5-DD7A16668053}"/>
              </a:ext>
            </a:extLst>
          </p:cNvPr>
          <p:cNvCxnSpPr>
            <a:cxnSpLocks/>
          </p:cNvCxnSpPr>
          <p:nvPr/>
        </p:nvCxnSpPr>
        <p:spPr>
          <a:xfrm flipH="1">
            <a:off x="4793956" y="4098032"/>
            <a:ext cx="1" cy="2515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Rounded Corners 25">
            <a:extLst>
              <a:ext uri="{FF2B5EF4-FFF2-40B4-BE49-F238E27FC236}">
                <a16:creationId xmlns:a16="http://schemas.microsoft.com/office/drawing/2014/main" id="{2CAE4067-6FDA-4AAB-9983-C33D8B6F6C5B}"/>
              </a:ext>
            </a:extLst>
          </p:cNvPr>
          <p:cNvSpPr/>
          <p:nvPr/>
        </p:nvSpPr>
        <p:spPr>
          <a:xfrm>
            <a:off x="3551358" y="4359628"/>
            <a:ext cx="2506216" cy="355916"/>
          </a:xfrm>
          <a:prstGeom prst="roundRect">
            <a:avLst/>
          </a:prstGeom>
          <a:ln w="1905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srgbClr val="C00000"/>
                </a:solidFill>
                <a:effectLst/>
                <a:uLnTx/>
                <a:uFillTx/>
                <a:latin typeface="Trebuchet MS"/>
                <a:ea typeface="+mn-ea"/>
                <a:cs typeface="Arial" panose="020B0604020202020204" pitchFamily="34" charset="0"/>
              </a:rPr>
              <a:t>Absolute reduction LDL-C</a:t>
            </a:r>
          </a:p>
        </p:txBody>
      </p:sp>
      <p:cxnSp>
        <p:nvCxnSpPr>
          <p:cNvPr id="27" name="Straight Arrow Connector 26">
            <a:extLst>
              <a:ext uri="{FF2B5EF4-FFF2-40B4-BE49-F238E27FC236}">
                <a16:creationId xmlns:a16="http://schemas.microsoft.com/office/drawing/2014/main" id="{2D58B68E-C145-451A-ACD7-A2867CBDA657}"/>
              </a:ext>
            </a:extLst>
          </p:cNvPr>
          <p:cNvCxnSpPr>
            <a:cxnSpLocks/>
          </p:cNvCxnSpPr>
          <p:nvPr/>
        </p:nvCxnSpPr>
        <p:spPr>
          <a:xfrm flipH="1">
            <a:off x="4793955" y="4716225"/>
            <a:ext cx="1" cy="2515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Rounded Corners 27">
            <a:extLst>
              <a:ext uri="{FF2B5EF4-FFF2-40B4-BE49-F238E27FC236}">
                <a16:creationId xmlns:a16="http://schemas.microsoft.com/office/drawing/2014/main" id="{29084C03-8EBB-4AEA-AC7A-AA7A9184C8F4}"/>
              </a:ext>
            </a:extLst>
          </p:cNvPr>
          <p:cNvSpPr/>
          <p:nvPr/>
        </p:nvSpPr>
        <p:spPr>
          <a:xfrm>
            <a:off x="3708308" y="4976698"/>
            <a:ext cx="2259724" cy="326650"/>
          </a:xfrm>
          <a:prstGeom prst="roundRect">
            <a:avLst/>
          </a:prstGeom>
          <a:ln w="1905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Relative risk reduction</a:t>
            </a:r>
          </a:p>
        </p:txBody>
      </p:sp>
      <p:sp>
        <p:nvSpPr>
          <p:cNvPr id="29" name="Rectangle: Rounded Corners 28">
            <a:extLst>
              <a:ext uri="{FF2B5EF4-FFF2-40B4-BE49-F238E27FC236}">
                <a16:creationId xmlns:a16="http://schemas.microsoft.com/office/drawing/2014/main" id="{C7DBF7FF-14C7-47C5-A96B-17364D80A222}"/>
              </a:ext>
            </a:extLst>
          </p:cNvPr>
          <p:cNvSpPr/>
          <p:nvPr/>
        </p:nvSpPr>
        <p:spPr>
          <a:xfrm>
            <a:off x="6645197" y="4975823"/>
            <a:ext cx="2259724" cy="328401"/>
          </a:xfrm>
          <a:prstGeom prst="roundRect">
            <a:avLst/>
          </a:prstGeom>
          <a:solidFill>
            <a:srgbClr val="C00000"/>
          </a:solidFill>
          <a:ln>
            <a:solidFill>
              <a:srgbClr val="C0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prstClr val="white"/>
                </a:solidFill>
                <a:effectLst/>
                <a:uLnTx/>
                <a:uFillTx/>
                <a:latin typeface="Trebuchet MS"/>
                <a:ea typeface="+mn-ea"/>
                <a:cs typeface="Arial" panose="020B0604020202020204" pitchFamily="34" charset="0"/>
              </a:rPr>
              <a:t>Baseline risk</a:t>
            </a:r>
          </a:p>
        </p:txBody>
      </p:sp>
      <p:cxnSp>
        <p:nvCxnSpPr>
          <p:cNvPr id="30" name="Straight Connector 29">
            <a:extLst>
              <a:ext uri="{FF2B5EF4-FFF2-40B4-BE49-F238E27FC236}">
                <a16:creationId xmlns:a16="http://schemas.microsoft.com/office/drawing/2014/main" id="{1F1740E9-192A-4918-857D-309D7BE68457}"/>
              </a:ext>
            </a:extLst>
          </p:cNvPr>
          <p:cNvCxnSpPr/>
          <p:nvPr/>
        </p:nvCxnSpPr>
        <p:spPr>
          <a:xfrm>
            <a:off x="4793955" y="5503298"/>
            <a:ext cx="29834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970CBBAA-261C-4390-B29C-D85B957733F7}"/>
              </a:ext>
            </a:extLst>
          </p:cNvPr>
          <p:cNvCxnSpPr>
            <a:cxnSpLocks/>
          </p:cNvCxnSpPr>
          <p:nvPr/>
        </p:nvCxnSpPr>
        <p:spPr>
          <a:xfrm flipH="1">
            <a:off x="6366067" y="5507338"/>
            <a:ext cx="1" cy="1889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Rounded Corners 33">
            <a:extLst>
              <a:ext uri="{FF2B5EF4-FFF2-40B4-BE49-F238E27FC236}">
                <a16:creationId xmlns:a16="http://schemas.microsoft.com/office/drawing/2014/main" id="{B5C8936E-A6E8-4B07-AEF5-3B95B5C44673}"/>
              </a:ext>
            </a:extLst>
          </p:cNvPr>
          <p:cNvSpPr/>
          <p:nvPr/>
        </p:nvSpPr>
        <p:spPr>
          <a:xfrm>
            <a:off x="5254908" y="5721005"/>
            <a:ext cx="2259724" cy="241105"/>
          </a:xfrm>
          <a:prstGeom prst="roundRect">
            <a:avLst/>
          </a:prstGeom>
          <a:ln w="1905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Absolute risk reduction</a:t>
            </a:r>
          </a:p>
        </p:txBody>
      </p:sp>
      <p:cxnSp>
        <p:nvCxnSpPr>
          <p:cNvPr id="13" name="Straight Connector 12">
            <a:extLst>
              <a:ext uri="{FF2B5EF4-FFF2-40B4-BE49-F238E27FC236}">
                <a16:creationId xmlns:a16="http://schemas.microsoft.com/office/drawing/2014/main" id="{0B265927-2B82-4715-AC98-1A5F28348679}"/>
              </a:ext>
            </a:extLst>
          </p:cNvPr>
          <p:cNvCxnSpPr/>
          <p:nvPr/>
        </p:nvCxnSpPr>
        <p:spPr>
          <a:xfrm>
            <a:off x="3316639" y="3882510"/>
            <a:ext cx="0" cy="21511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34AA358-3F42-437D-806E-D4C14F17CDED}"/>
              </a:ext>
            </a:extLst>
          </p:cNvPr>
          <p:cNvCxnSpPr/>
          <p:nvPr/>
        </p:nvCxnSpPr>
        <p:spPr>
          <a:xfrm>
            <a:off x="6301978" y="3887242"/>
            <a:ext cx="0" cy="21511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8718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E37CFDF-E727-4483-938E-9FFF409F6444}"/>
              </a:ext>
            </a:extLst>
          </p:cNvPr>
          <p:cNvSpPr>
            <a:spLocks noGrp="1"/>
          </p:cNvSpPr>
          <p:nvPr>
            <p:ph type="title"/>
          </p:nvPr>
        </p:nvSpPr>
        <p:spPr/>
        <p:txBody>
          <a:bodyPr/>
          <a:lstStyle/>
          <a:p>
            <a:r>
              <a:rPr lang="en-GB"/>
              <a:t>Intervention strategies</a:t>
            </a:r>
          </a:p>
        </p:txBody>
      </p:sp>
      <p:sp>
        <p:nvSpPr>
          <p:cNvPr id="3" name="Text Placeholder 2">
            <a:extLst>
              <a:ext uri="{FF2B5EF4-FFF2-40B4-BE49-F238E27FC236}">
                <a16:creationId xmlns:a16="http://schemas.microsoft.com/office/drawing/2014/main" id="{73650834-BB1D-4A4E-890C-09EB2E128BE9}"/>
              </a:ext>
            </a:extLst>
          </p:cNvPr>
          <p:cNvSpPr>
            <a:spLocks noGrp="1"/>
          </p:cNvSpPr>
          <p:nvPr>
            <p:ph type="body"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aseline="30000">
                <a:solidFill>
                  <a:prstClr val="black"/>
                </a:solidFill>
              </a:rPr>
              <a:t>a</a:t>
            </a:r>
            <a:r>
              <a:rPr kumimoji="0" lang="en-GB" sz="900" b="0" i="0" u="none" strike="noStrike" kern="1200" cap="none" spc="0" normalizeH="0" baseline="0" noProof="0">
                <a:ln>
                  <a:noFill/>
                </a:ln>
                <a:solidFill>
                  <a:prstClr val="black"/>
                </a:solidFill>
                <a:effectLst/>
                <a:uLnTx/>
                <a:uFillTx/>
                <a:ea typeface="+mn-ea"/>
                <a:cs typeface="+mn-cs"/>
              </a:rPr>
              <a:t>Class of recommendation; </a:t>
            </a:r>
            <a:r>
              <a:rPr kumimoji="0" lang="en-GB" sz="900" b="0" i="0" u="none" strike="noStrike" kern="1200" cap="none" spc="0" normalizeH="0" baseline="30000" noProof="0" err="1">
                <a:ln>
                  <a:noFill/>
                </a:ln>
                <a:solidFill>
                  <a:prstClr val="black"/>
                </a:solidFill>
                <a:effectLst/>
                <a:uLnTx/>
                <a:uFillTx/>
                <a:ea typeface="+mn-ea"/>
                <a:cs typeface="+mn-cs"/>
              </a:rPr>
              <a:t>b</a:t>
            </a:r>
            <a:r>
              <a:rPr kumimoji="0" lang="en-GB" sz="900" b="0" i="0" u="none" strike="noStrike" kern="1200" cap="none" spc="0" normalizeH="0" baseline="0" noProof="0" err="1">
                <a:ln>
                  <a:noFill/>
                </a:ln>
                <a:solidFill>
                  <a:prstClr val="black"/>
                </a:solidFill>
                <a:effectLst/>
                <a:uLnTx/>
                <a:uFillTx/>
                <a:ea typeface="+mn-ea"/>
                <a:cs typeface="+mn-cs"/>
              </a:rPr>
              <a:t>Level</a:t>
            </a:r>
            <a:r>
              <a:rPr kumimoji="0" lang="en-GB" sz="900" b="0" i="0" u="none" strike="noStrike" kern="1200" cap="none" spc="0" normalizeH="0" baseline="0" noProof="0">
                <a:ln>
                  <a:noFill/>
                </a:ln>
                <a:solidFill>
                  <a:prstClr val="black"/>
                </a:solidFill>
                <a:effectLst/>
                <a:uLnTx/>
                <a:uFillTx/>
                <a:ea typeface="+mn-ea"/>
                <a:cs typeface="+mn-cs"/>
              </a:rPr>
              <a:t> of evidence.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prstClr val="black"/>
                </a:solidFill>
                <a:effectLst/>
                <a:uLnTx/>
                <a:uFillTx/>
                <a:ea typeface="+mn-ea"/>
                <a:cs typeface="+mn-cs"/>
              </a:rPr>
              <a:t>Mach F, </a:t>
            </a:r>
            <a:r>
              <a:rPr kumimoji="0" lang="en-GB" sz="900" b="0" i="1" u="none" strike="noStrike" kern="1200" cap="none" spc="0" normalizeH="0" baseline="0" noProof="0">
                <a:ln>
                  <a:noFill/>
                </a:ln>
                <a:solidFill>
                  <a:prstClr val="black"/>
                </a:solidFill>
                <a:effectLst/>
                <a:uLnTx/>
                <a:uFillTx/>
                <a:ea typeface="+mn-ea"/>
                <a:cs typeface="+mn-cs"/>
              </a:rPr>
              <a:t>et al. European Heart Journal</a:t>
            </a:r>
            <a:r>
              <a:rPr kumimoji="0" lang="en-GB" sz="900" b="0" i="0" u="none" strike="noStrike" kern="1200" cap="none" spc="0" normalizeH="0" baseline="0" noProof="0">
                <a:ln>
                  <a:noFill/>
                </a:ln>
                <a:solidFill>
                  <a:prstClr val="black"/>
                </a:solidFill>
                <a:effectLst/>
                <a:uLnTx/>
                <a:uFillTx/>
                <a:ea typeface="+mn-ea"/>
                <a:cs typeface="+mn-cs"/>
              </a:rPr>
              <a:t>. 2020;41:111–88.</a:t>
            </a:r>
          </a:p>
        </p:txBody>
      </p:sp>
      <p:sp>
        <p:nvSpPr>
          <p:cNvPr id="2" name="Slide Number Placeholder 1">
            <a:extLst>
              <a:ext uri="{FF2B5EF4-FFF2-40B4-BE49-F238E27FC236}">
                <a16:creationId xmlns:a16="http://schemas.microsoft.com/office/drawing/2014/main" id="{9C005124-4BDF-4F2C-84AD-C6085D6D2176}"/>
              </a:ext>
            </a:extLst>
          </p:cNvPr>
          <p:cNvSpPr>
            <a:spLocks noGrp="1"/>
          </p:cNvSpPr>
          <p:nvPr>
            <p:ph type="sldNum" sz="quarter" idx="4294967295"/>
          </p:nvPr>
        </p:nvSpPr>
        <p:spPr>
          <a:xfrm>
            <a:off x="9448800" y="6356350"/>
            <a:ext cx="2743200" cy="365125"/>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graphicFrame>
        <p:nvGraphicFramePr>
          <p:cNvPr id="9" name="Table 8">
            <a:extLst>
              <a:ext uri="{FF2B5EF4-FFF2-40B4-BE49-F238E27FC236}">
                <a16:creationId xmlns:a16="http://schemas.microsoft.com/office/drawing/2014/main" id="{9D86827E-12C4-454E-A777-E5D043B01E42}"/>
              </a:ext>
            </a:extLst>
          </p:cNvPr>
          <p:cNvGraphicFramePr>
            <a:graphicFrameLocks noGrp="1"/>
          </p:cNvGraphicFramePr>
          <p:nvPr/>
        </p:nvGraphicFramePr>
        <p:xfrm>
          <a:off x="378522" y="1277387"/>
          <a:ext cx="11434956" cy="4998720"/>
        </p:xfrm>
        <a:graphic>
          <a:graphicData uri="http://schemas.openxmlformats.org/drawingml/2006/table">
            <a:tbl>
              <a:tblPr firstRow="1" bandRow="1">
                <a:tableStyleId>{D27102A9-8310-4765-A935-A1911B00CA55}</a:tableStyleId>
              </a:tblPr>
              <a:tblGrid>
                <a:gridCol w="993669">
                  <a:extLst>
                    <a:ext uri="{9D8B030D-6E8A-4147-A177-3AD203B41FA5}">
                      <a16:colId xmlns:a16="http://schemas.microsoft.com/office/drawing/2014/main" val="1782872570"/>
                    </a:ext>
                  </a:extLst>
                </a:gridCol>
                <a:gridCol w="1233279">
                  <a:extLst>
                    <a:ext uri="{9D8B030D-6E8A-4147-A177-3AD203B41FA5}">
                      <a16:colId xmlns:a16="http://schemas.microsoft.com/office/drawing/2014/main" val="413210095"/>
                    </a:ext>
                  </a:extLst>
                </a:gridCol>
                <a:gridCol w="1335024">
                  <a:extLst>
                    <a:ext uri="{9D8B030D-6E8A-4147-A177-3AD203B41FA5}">
                      <a16:colId xmlns:a16="http://schemas.microsoft.com/office/drawing/2014/main" val="296151246"/>
                    </a:ext>
                  </a:extLst>
                </a:gridCol>
                <a:gridCol w="1555554">
                  <a:extLst>
                    <a:ext uri="{9D8B030D-6E8A-4147-A177-3AD203B41FA5}">
                      <a16:colId xmlns:a16="http://schemas.microsoft.com/office/drawing/2014/main" val="1891737231"/>
                    </a:ext>
                  </a:extLst>
                </a:gridCol>
                <a:gridCol w="1613375">
                  <a:extLst>
                    <a:ext uri="{9D8B030D-6E8A-4147-A177-3AD203B41FA5}">
                      <a16:colId xmlns:a16="http://schemas.microsoft.com/office/drawing/2014/main" val="3482794878"/>
                    </a:ext>
                  </a:extLst>
                </a:gridCol>
                <a:gridCol w="1555060">
                  <a:extLst>
                    <a:ext uri="{9D8B030D-6E8A-4147-A177-3AD203B41FA5}">
                      <a16:colId xmlns:a16="http://schemas.microsoft.com/office/drawing/2014/main" val="2212781583"/>
                    </a:ext>
                  </a:extLst>
                </a:gridCol>
                <a:gridCol w="1695714">
                  <a:extLst>
                    <a:ext uri="{9D8B030D-6E8A-4147-A177-3AD203B41FA5}">
                      <a16:colId xmlns:a16="http://schemas.microsoft.com/office/drawing/2014/main" val="2187626807"/>
                    </a:ext>
                  </a:extLst>
                </a:gridCol>
                <a:gridCol w="1453281">
                  <a:extLst>
                    <a:ext uri="{9D8B030D-6E8A-4147-A177-3AD203B41FA5}">
                      <a16:colId xmlns:a16="http://schemas.microsoft.com/office/drawing/2014/main" val="3757667131"/>
                    </a:ext>
                  </a:extLst>
                </a:gridCol>
              </a:tblGrid>
              <a:tr h="268406">
                <a:tc rowSpan="2">
                  <a:txBody>
                    <a:body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endParaRPr lang="en-GB" sz="1400" b="1" kern="1200">
                        <a:solidFill>
                          <a:srgbClr val="092841"/>
                        </a:solidFill>
                        <a:latin typeface="+mn-lt"/>
                        <a:ea typeface="+mn-ea"/>
                        <a:cs typeface="Arial" panose="020B0604020202020204" pitchFamily="34" charset="0"/>
                      </a:endParaRPr>
                    </a:p>
                  </a:txBody>
                  <a:tcPr marL="45720" marR="45720">
                    <a:solidFill>
                      <a:schemeClr val="bg1"/>
                    </a:solidFill>
                  </a:tcPr>
                </a:tc>
                <a:tc rowSpan="2">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400" b="1" kern="1200">
                          <a:solidFill>
                            <a:srgbClr val="092841"/>
                          </a:solidFill>
                          <a:latin typeface="+mn-lt"/>
                          <a:ea typeface="+mn-ea"/>
                          <a:cs typeface="Arial" panose="020B0604020202020204" pitchFamily="34" charset="0"/>
                        </a:rPr>
                        <a:t>Total CV risk</a:t>
                      </a:r>
                    </a:p>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400" b="1" kern="1200">
                          <a:solidFill>
                            <a:srgbClr val="092841"/>
                          </a:solidFill>
                          <a:latin typeface="+mn-lt"/>
                          <a:ea typeface="+mn-ea"/>
                          <a:cs typeface="Arial" panose="020B0604020202020204" pitchFamily="34" charset="0"/>
                        </a:rPr>
                        <a:t>(SCORE)</a:t>
                      </a:r>
                    </a:p>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400" b="1" kern="1200">
                          <a:solidFill>
                            <a:srgbClr val="092841"/>
                          </a:solidFill>
                          <a:latin typeface="+mn-lt"/>
                          <a:ea typeface="+mn-ea"/>
                          <a:cs typeface="Arial" panose="020B0604020202020204" pitchFamily="34" charset="0"/>
                        </a:rPr>
                        <a:t>%</a:t>
                      </a:r>
                    </a:p>
                  </a:txBody>
                  <a:tcPr marL="45720" marR="45720">
                    <a:solidFill>
                      <a:schemeClr val="bg1"/>
                    </a:solidFill>
                  </a:tcPr>
                </a:tc>
                <a:tc gridSpan="6">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400" b="1" kern="1200">
                          <a:solidFill>
                            <a:srgbClr val="092841"/>
                          </a:solidFill>
                          <a:latin typeface="+mn-lt"/>
                          <a:ea typeface="+mn-ea"/>
                          <a:cs typeface="Arial" panose="020B0604020202020204" pitchFamily="34" charset="0"/>
                        </a:rPr>
                        <a:t>Untreated LDL-C levels</a:t>
                      </a:r>
                    </a:p>
                  </a:txBody>
                  <a:tcPr marL="45720" marR="45720">
                    <a:solidFill>
                      <a:schemeClr val="bg1"/>
                    </a:solidFill>
                  </a:tcPr>
                </a:tc>
                <a:tc hMerge="1">
                  <a:txBody>
                    <a:bodyPr/>
                    <a:lstStyle/>
                    <a:p>
                      <a:endParaRPr lang="en-GB" sz="1400"/>
                    </a:p>
                  </a:txBody>
                  <a:tcPr/>
                </a:tc>
                <a:tc hMerge="1">
                  <a:txBody>
                    <a:bodyPr/>
                    <a:lstStyle/>
                    <a:p>
                      <a:endParaRPr lang="en-GB" sz="1400"/>
                    </a:p>
                  </a:txBody>
                  <a:tcPr/>
                </a:tc>
                <a:tc hMerge="1">
                  <a:txBody>
                    <a:bodyPr/>
                    <a:lstStyle/>
                    <a:p>
                      <a:endParaRPr lang="en-GB" sz="1400"/>
                    </a:p>
                  </a:txBody>
                  <a:tcPr/>
                </a:tc>
                <a:tc hMerge="1">
                  <a:txBody>
                    <a:bodyPr/>
                    <a:lstStyle/>
                    <a:p>
                      <a:endParaRPr lang="en-GB" sz="1400"/>
                    </a:p>
                  </a:txBody>
                  <a:tcPr/>
                </a:tc>
                <a:tc hMerge="1">
                  <a:txBody>
                    <a:body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endParaRPr lang="en-GB" sz="1600" b="1" kern="1200">
                        <a:solidFill>
                          <a:srgbClr val="092841"/>
                        </a:solidFill>
                        <a:latin typeface="Arial" panose="020B0604020202020204" pitchFamily="34" charset="0"/>
                        <a:ea typeface="+mn-ea"/>
                        <a:cs typeface="Arial" panose="020B0604020202020204" pitchFamily="34" charset="0"/>
                      </a:endParaRPr>
                    </a:p>
                  </a:txBody>
                  <a:tcPr>
                    <a:solidFill>
                      <a:schemeClr val="bg1"/>
                    </a:solidFill>
                  </a:tcPr>
                </a:tc>
                <a:extLst>
                  <a:ext uri="{0D108BD9-81ED-4DB2-BD59-A6C34878D82A}">
                    <a16:rowId xmlns:a16="http://schemas.microsoft.com/office/drawing/2014/main" val="1277307899"/>
                  </a:ext>
                </a:extLst>
              </a:tr>
              <a:tr h="375768">
                <a:tc vMerge="1">
                  <a:txBody>
                    <a:bodyPr/>
                    <a:lstStyle/>
                    <a:p>
                      <a:endParaRPr lang="en-GB"/>
                    </a:p>
                  </a:txBody>
                  <a:tcPr/>
                </a:tc>
                <a:tc vMerge="1">
                  <a:txBody>
                    <a:bodyPr/>
                    <a:lstStyle/>
                    <a:p>
                      <a:endParaRPr lang="en-GB"/>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100" b="0" kern="1200">
                          <a:solidFill>
                            <a:srgbClr val="092841"/>
                          </a:solidFill>
                          <a:latin typeface="+mn-lt"/>
                          <a:ea typeface="+mn-ea"/>
                          <a:cs typeface="Arial" panose="020B0604020202020204" pitchFamily="34" charset="0"/>
                        </a:rPr>
                        <a:t>&lt;1.4 mmol/L</a:t>
                      </a:r>
                    </a:p>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100" b="0" kern="1200">
                          <a:solidFill>
                            <a:srgbClr val="092841"/>
                          </a:solidFill>
                          <a:latin typeface="+mn-lt"/>
                          <a:ea typeface="+mn-ea"/>
                          <a:cs typeface="Arial" panose="020B0604020202020204" pitchFamily="34" charset="0"/>
                        </a:rPr>
                        <a:t>(55 mg/dL)</a:t>
                      </a:r>
                    </a:p>
                  </a:txBody>
                  <a:tcPr marL="45720" marR="45720"/>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100" b="0" kern="1200">
                          <a:solidFill>
                            <a:srgbClr val="092841"/>
                          </a:solidFill>
                          <a:latin typeface="+mn-lt"/>
                          <a:ea typeface="+mn-ea"/>
                          <a:cs typeface="Arial" panose="020B0604020202020204" pitchFamily="34" charset="0"/>
                        </a:rPr>
                        <a:t>1.4 to &lt;1.8 mmol/L </a:t>
                      </a:r>
                    </a:p>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100" b="0" kern="1200">
                          <a:solidFill>
                            <a:srgbClr val="092841"/>
                          </a:solidFill>
                          <a:latin typeface="+mn-lt"/>
                          <a:ea typeface="+mn-ea"/>
                          <a:cs typeface="Arial" panose="020B0604020202020204" pitchFamily="34" charset="0"/>
                        </a:rPr>
                        <a:t>(55 to &lt;70 mg/dL)</a:t>
                      </a:r>
                    </a:p>
                  </a:txBody>
                  <a:tcPr marL="45720" marR="45720"/>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100" b="0" kern="1200">
                          <a:solidFill>
                            <a:srgbClr val="092841"/>
                          </a:solidFill>
                          <a:latin typeface="+mn-lt"/>
                          <a:ea typeface="+mn-ea"/>
                          <a:cs typeface="Arial" panose="020B0604020202020204" pitchFamily="34" charset="0"/>
                        </a:rPr>
                        <a:t>1.8 to &lt;2.6 mmol/L </a:t>
                      </a:r>
                    </a:p>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100" b="0" kern="1200">
                          <a:solidFill>
                            <a:srgbClr val="092841"/>
                          </a:solidFill>
                          <a:latin typeface="+mn-lt"/>
                          <a:ea typeface="+mn-ea"/>
                          <a:cs typeface="Arial" panose="020B0604020202020204" pitchFamily="34" charset="0"/>
                        </a:rPr>
                        <a:t>(70 to &lt;100 mg/dL)</a:t>
                      </a:r>
                    </a:p>
                  </a:txBody>
                  <a:tcPr marL="45720" marR="45720"/>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100" b="0" kern="1200">
                          <a:solidFill>
                            <a:srgbClr val="092841"/>
                          </a:solidFill>
                          <a:latin typeface="+mn-lt"/>
                          <a:ea typeface="+mn-ea"/>
                          <a:cs typeface="Arial" panose="020B0604020202020204" pitchFamily="34" charset="0"/>
                        </a:rPr>
                        <a:t>2.6 to &lt;3.0 mmol/L (100 to &lt;116 mg/dL)</a:t>
                      </a:r>
                    </a:p>
                  </a:txBody>
                  <a:tcPr marL="45720" marR="45720"/>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100" b="0" kern="1200">
                          <a:solidFill>
                            <a:srgbClr val="092841"/>
                          </a:solidFill>
                          <a:latin typeface="+mn-lt"/>
                          <a:ea typeface="+mn-ea"/>
                          <a:cs typeface="Arial" panose="020B0604020202020204" pitchFamily="34" charset="0"/>
                        </a:rPr>
                        <a:t>3.0 to &lt;4.9 mmol/L </a:t>
                      </a:r>
                    </a:p>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100" b="0" kern="1200">
                          <a:solidFill>
                            <a:srgbClr val="092841"/>
                          </a:solidFill>
                          <a:latin typeface="+mn-lt"/>
                          <a:ea typeface="+mn-ea"/>
                          <a:cs typeface="Arial" panose="020B0604020202020204" pitchFamily="34" charset="0"/>
                        </a:rPr>
                        <a:t>(116 to &lt;190 mg/dL)</a:t>
                      </a:r>
                    </a:p>
                  </a:txBody>
                  <a:tcPr marL="45720" marR="45720"/>
                </a:tc>
                <a:tc>
                  <a:txBody>
                    <a:body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100" b="0" kern="1200">
                          <a:solidFill>
                            <a:srgbClr val="092841"/>
                          </a:solidFill>
                          <a:latin typeface="+mn-lt"/>
                          <a:ea typeface="+mn-ea"/>
                          <a:cs typeface="Arial" panose="020B0604020202020204" pitchFamily="34" charset="0"/>
                        </a:rPr>
                        <a:t>≥4.9 mmol/L </a:t>
                      </a:r>
                    </a:p>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100" b="0" kern="1200">
                          <a:solidFill>
                            <a:srgbClr val="092841"/>
                          </a:solidFill>
                          <a:latin typeface="+mn-lt"/>
                          <a:ea typeface="+mn-ea"/>
                          <a:cs typeface="Arial" panose="020B0604020202020204" pitchFamily="34" charset="0"/>
                        </a:rPr>
                        <a:t>(≥190 mg/dL)</a:t>
                      </a:r>
                    </a:p>
                  </a:txBody>
                  <a:tcPr marL="45720" marR="45720"/>
                </a:tc>
                <a:extLst>
                  <a:ext uri="{0D108BD9-81ED-4DB2-BD59-A6C34878D82A}">
                    <a16:rowId xmlns:a16="http://schemas.microsoft.com/office/drawing/2014/main" val="2025260210"/>
                  </a:ext>
                </a:extLst>
              </a:tr>
              <a:tr h="503261">
                <a:tc rowSpan="8">
                  <a:txBody>
                    <a:body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200" b="0" kern="1200">
                          <a:solidFill>
                            <a:srgbClr val="092841"/>
                          </a:solidFill>
                          <a:latin typeface="+mn-lt"/>
                          <a:ea typeface="+mn-ea"/>
                          <a:cs typeface="Arial" panose="020B0604020202020204" pitchFamily="34" charset="0"/>
                        </a:rPr>
                        <a:t>Primary prevention</a:t>
                      </a:r>
                    </a:p>
                  </a:txBody>
                  <a:tcPr marL="45720" marR="45720">
                    <a:solidFill>
                      <a:srgbClr val="E9EEF0"/>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200" b="0" kern="1200">
                          <a:solidFill>
                            <a:srgbClr val="092841"/>
                          </a:solidFill>
                          <a:latin typeface="+mn-lt"/>
                          <a:ea typeface="+mn-ea"/>
                          <a:cs typeface="Arial" panose="020B0604020202020204" pitchFamily="34" charset="0"/>
                        </a:rPr>
                        <a:t>&lt;1, low-risk</a:t>
                      </a:r>
                    </a:p>
                  </a:txBody>
                  <a:tcPr marL="45720" marR="45720">
                    <a:solidFill>
                      <a:srgbClr val="E9EEF0"/>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sz="1000">
                          <a:solidFill>
                            <a:schemeClr val="tx1"/>
                          </a:solidFill>
                          <a:latin typeface="+mn-lt"/>
                          <a:cs typeface="Arial" panose="020B0604020202020204" pitchFamily="34" charset="0"/>
                        </a:rPr>
                        <a:t>Lifestyle advice</a:t>
                      </a:r>
                    </a:p>
                  </a:txBody>
                  <a:tcPr marL="45720" marR="45720">
                    <a:solidFill>
                      <a:srgbClr val="37AB3A"/>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152C41"/>
                          </a:solidFill>
                          <a:effectLst/>
                          <a:uLnTx/>
                          <a:uFillTx/>
                          <a:latin typeface="+mn-lt"/>
                          <a:ea typeface="+mn-ea"/>
                          <a:cs typeface="Arial" panose="020B0604020202020204" pitchFamily="34" charset="0"/>
                        </a:rPr>
                        <a:t>Lifestyle advice</a:t>
                      </a:r>
                    </a:p>
                  </a:txBody>
                  <a:tcPr marL="45720" marR="45720">
                    <a:solidFill>
                      <a:srgbClr val="37AB3A"/>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152C41"/>
                          </a:solidFill>
                          <a:effectLst/>
                          <a:uLnTx/>
                          <a:uFillTx/>
                          <a:latin typeface="+mn-lt"/>
                          <a:ea typeface="+mn-ea"/>
                          <a:cs typeface="Arial" panose="020B0604020202020204" pitchFamily="34" charset="0"/>
                        </a:rPr>
                        <a:t>Lifestyle advice</a:t>
                      </a:r>
                    </a:p>
                  </a:txBody>
                  <a:tcPr marL="45720" marR="45720">
                    <a:solidFill>
                      <a:srgbClr val="37AB3A"/>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152C41"/>
                          </a:solidFill>
                          <a:effectLst/>
                          <a:uLnTx/>
                          <a:uFillTx/>
                          <a:latin typeface="+mn-lt"/>
                          <a:ea typeface="+mn-ea"/>
                          <a:cs typeface="Arial" panose="020B0604020202020204" pitchFamily="34" charset="0"/>
                        </a:rPr>
                        <a:t>Lifestyle advice</a:t>
                      </a:r>
                    </a:p>
                  </a:txBody>
                  <a:tcPr marL="45720" marR="45720">
                    <a:solidFill>
                      <a:srgbClr val="37AB3A"/>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sz="1000">
                          <a:solidFill>
                            <a:schemeClr val="tx1"/>
                          </a:solidFill>
                          <a:latin typeface="+mn-lt"/>
                          <a:cs typeface="Arial" panose="020B0604020202020204" pitchFamily="34" charset="0"/>
                        </a:rPr>
                        <a:t>Lifestyle intervention, consider adding drug if uncontrolled</a:t>
                      </a:r>
                    </a:p>
                  </a:txBody>
                  <a:tcPr marL="45720" marR="45720">
                    <a:solidFill>
                      <a:srgbClr val="FFFF00"/>
                    </a:solidFill>
                  </a:tcPr>
                </a:tc>
                <a:tc>
                  <a:txBody>
                    <a:bodyPr/>
                    <a:lstStyle/>
                    <a:p>
                      <a:r>
                        <a:rPr lang="en-GB" sz="1000">
                          <a:solidFill>
                            <a:schemeClr val="bg1"/>
                          </a:solidFill>
                          <a:latin typeface="+mn-lt"/>
                          <a:cs typeface="Arial" panose="020B0604020202020204" pitchFamily="34" charset="0"/>
                        </a:rPr>
                        <a:t>Lifestyle intervention and concomitant drug intervention</a:t>
                      </a:r>
                    </a:p>
                  </a:txBody>
                  <a:tcPr marL="45720" marR="45720">
                    <a:solidFill>
                      <a:srgbClr val="FF0000"/>
                    </a:solidFill>
                  </a:tcPr>
                </a:tc>
                <a:extLst>
                  <a:ext uri="{0D108BD9-81ED-4DB2-BD59-A6C34878D82A}">
                    <a16:rowId xmlns:a16="http://schemas.microsoft.com/office/drawing/2014/main" val="1992347831"/>
                  </a:ext>
                </a:extLst>
              </a:tr>
              <a:tr h="187884">
                <a:tc vMerge="1">
                  <a:txBody>
                    <a:bodyPr/>
                    <a:lstStyle/>
                    <a:p>
                      <a:endParaRPr lang="en-GB"/>
                    </a:p>
                  </a:txBody>
                  <a:tcPr/>
                </a:tc>
                <a:tc>
                  <a:txBody>
                    <a:body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800" b="0" kern="1200" err="1">
                          <a:solidFill>
                            <a:srgbClr val="092841"/>
                          </a:solidFill>
                          <a:latin typeface="+mn-lt"/>
                          <a:ea typeface="+mn-ea"/>
                          <a:cs typeface="Arial" panose="020B0604020202020204" pitchFamily="34" charset="0"/>
                        </a:rPr>
                        <a:t>Class</a:t>
                      </a:r>
                      <a:r>
                        <a:rPr lang="en-GB" sz="800" baseline="30000" err="1">
                          <a:solidFill>
                            <a:srgbClr val="092841"/>
                          </a:solidFill>
                          <a:latin typeface="+mn-lt"/>
                        </a:rPr>
                        <a:t>a</a:t>
                      </a:r>
                      <a:r>
                        <a:rPr lang="en-GB" sz="800" b="0" kern="1200">
                          <a:solidFill>
                            <a:srgbClr val="092841"/>
                          </a:solidFill>
                          <a:latin typeface="+mn-lt"/>
                          <a:ea typeface="+mn-ea"/>
                          <a:cs typeface="Arial" panose="020B0604020202020204" pitchFamily="34" charset="0"/>
                        </a:rPr>
                        <a:t>/Level</a:t>
                      </a:r>
                      <a:r>
                        <a:rPr kumimoji="0" lang="en-GB" sz="800" b="0" i="0" u="none" strike="noStrike" kern="1200" cap="none" spc="0" normalizeH="0" baseline="30000" noProof="0">
                          <a:ln>
                            <a:noFill/>
                          </a:ln>
                          <a:solidFill>
                            <a:srgbClr val="092841"/>
                          </a:solidFill>
                          <a:effectLst/>
                          <a:uLnTx/>
                          <a:uFillTx/>
                          <a:latin typeface="+mn-lt"/>
                          <a:ea typeface="+mn-ea"/>
                          <a:cs typeface="+mn-cs"/>
                        </a:rPr>
                        <a:t>b</a:t>
                      </a:r>
                      <a:endParaRPr lang="en-GB" sz="800" b="0" kern="1200">
                        <a:solidFill>
                          <a:srgbClr val="092841"/>
                        </a:solidFill>
                        <a:latin typeface="+mn-lt"/>
                        <a:ea typeface="+mn-ea"/>
                        <a:cs typeface="Arial" panose="020B0604020202020204" pitchFamily="34" charset="0"/>
                      </a:endParaRPr>
                    </a:p>
                  </a:txBody>
                  <a:tcPr marL="45720" marR="45720">
                    <a:solidFill>
                      <a:srgbClr val="E9EEF0"/>
                    </a:solidFill>
                  </a:tcPr>
                </a:tc>
                <a:tc>
                  <a:txBody>
                    <a:bodyPr/>
                    <a:lstStyle/>
                    <a:p>
                      <a:r>
                        <a:rPr lang="en-GB" sz="800">
                          <a:solidFill>
                            <a:schemeClr val="tx1"/>
                          </a:solidFill>
                          <a:latin typeface="+mn-lt"/>
                          <a:cs typeface="Arial" panose="020B0604020202020204" pitchFamily="34" charset="0"/>
                        </a:rPr>
                        <a:t>I/C</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152C41"/>
                          </a:solidFill>
                          <a:effectLst/>
                          <a:uLnTx/>
                          <a:uFillTx/>
                          <a:latin typeface="+mn-lt"/>
                          <a:ea typeface="+mn-ea"/>
                          <a:cs typeface="Arial" panose="020B0604020202020204" pitchFamily="34" charset="0"/>
                        </a:rPr>
                        <a:t>I/C</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152C41"/>
                          </a:solidFill>
                          <a:effectLst/>
                          <a:uLnTx/>
                          <a:uFillTx/>
                          <a:latin typeface="+mn-lt"/>
                          <a:ea typeface="+mn-ea"/>
                          <a:cs typeface="Arial" panose="020B0604020202020204" pitchFamily="34" charset="0"/>
                        </a:rPr>
                        <a:t>I/C</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152C41"/>
                          </a:solidFill>
                          <a:effectLst/>
                          <a:uLnTx/>
                          <a:uFillTx/>
                          <a:latin typeface="+mn-lt"/>
                          <a:ea typeface="+mn-ea"/>
                          <a:cs typeface="Arial" panose="020B0604020202020204" pitchFamily="34" charset="0"/>
                        </a:rPr>
                        <a:t>I/C</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err="1">
                          <a:solidFill>
                            <a:schemeClr val="tx1"/>
                          </a:solidFill>
                          <a:latin typeface="+mn-lt"/>
                          <a:cs typeface="Arial" panose="020B0604020202020204" pitchFamily="34" charset="0"/>
                        </a:rPr>
                        <a:t>IIa</a:t>
                      </a:r>
                      <a:r>
                        <a:rPr lang="en-GB" sz="800">
                          <a:solidFill>
                            <a:schemeClr val="tx1"/>
                          </a:solidFill>
                          <a:latin typeface="+mn-lt"/>
                          <a:cs typeface="Arial" panose="020B0604020202020204" pitchFamily="34" charset="0"/>
                        </a:rPr>
                        <a:t>/A</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err="1">
                          <a:solidFill>
                            <a:schemeClr val="tx1"/>
                          </a:solidFill>
                          <a:latin typeface="+mn-lt"/>
                          <a:cs typeface="Arial" panose="020B0604020202020204" pitchFamily="34" charset="0"/>
                        </a:rPr>
                        <a:t>IIa</a:t>
                      </a:r>
                      <a:r>
                        <a:rPr lang="en-GB" sz="800">
                          <a:solidFill>
                            <a:schemeClr val="tx1"/>
                          </a:solidFill>
                          <a:latin typeface="+mn-lt"/>
                          <a:cs typeface="Arial" panose="020B0604020202020204" pitchFamily="34" charset="0"/>
                        </a:rPr>
                        <a:t>/A</a:t>
                      </a:r>
                    </a:p>
                  </a:txBody>
                  <a:tcPr marL="45720" marR="45720">
                    <a:solidFill>
                      <a:srgbClr val="E9EEF0"/>
                    </a:solidFill>
                  </a:tcPr>
                </a:tc>
                <a:extLst>
                  <a:ext uri="{0D108BD9-81ED-4DB2-BD59-A6C34878D82A}">
                    <a16:rowId xmlns:a16="http://schemas.microsoft.com/office/drawing/2014/main" val="2701671443"/>
                  </a:ext>
                </a:extLst>
              </a:tr>
              <a:tr h="503261">
                <a:tc vMerge="1">
                  <a:txBody>
                    <a:body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endParaRPr lang="en-GB" sz="1200" b="0" kern="1200">
                        <a:solidFill>
                          <a:srgbClr val="092841"/>
                        </a:solidFill>
                        <a:latin typeface="Arial" panose="020B0604020202020204" pitchFamily="34" charset="0"/>
                        <a:ea typeface="+mn-ea"/>
                        <a:cs typeface="Arial" panose="020B0604020202020204" pitchFamily="34" charset="0"/>
                      </a:endParaRPr>
                    </a:p>
                  </a:txBody>
                  <a:tcPr>
                    <a:solidFill>
                      <a:srgbClr val="E9EEF0"/>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200" b="0" kern="1200">
                          <a:solidFill>
                            <a:srgbClr val="092841"/>
                          </a:solidFill>
                          <a:latin typeface="+mn-lt"/>
                          <a:ea typeface="+mn-ea"/>
                          <a:cs typeface="Arial" panose="020B0604020202020204" pitchFamily="34" charset="0"/>
                        </a:rPr>
                        <a:t>≥1 to &lt;5, or moderate risk</a:t>
                      </a:r>
                    </a:p>
                  </a:txBody>
                  <a:tcPr marL="45720" marR="45720">
                    <a:solidFill>
                      <a:srgbClr val="E9EEF0"/>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sz="1000">
                          <a:solidFill>
                            <a:schemeClr val="tx1"/>
                          </a:solidFill>
                          <a:latin typeface="+mn-lt"/>
                          <a:cs typeface="Arial" panose="020B0604020202020204" pitchFamily="34" charset="0"/>
                        </a:rPr>
                        <a:t>Lifestyle advice</a:t>
                      </a:r>
                    </a:p>
                  </a:txBody>
                  <a:tcPr marL="45720" marR="45720">
                    <a:solidFill>
                      <a:srgbClr val="37AB3A"/>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152C41"/>
                          </a:solidFill>
                          <a:effectLst/>
                          <a:uLnTx/>
                          <a:uFillTx/>
                          <a:latin typeface="+mn-lt"/>
                          <a:ea typeface="+mn-ea"/>
                          <a:cs typeface="Arial" panose="020B0604020202020204" pitchFamily="34" charset="0"/>
                        </a:rPr>
                        <a:t>Lifestyle advice</a:t>
                      </a:r>
                    </a:p>
                  </a:txBody>
                  <a:tcPr marL="45720" marR="45720">
                    <a:solidFill>
                      <a:srgbClr val="37AB3A"/>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152C41"/>
                          </a:solidFill>
                          <a:effectLst/>
                          <a:uLnTx/>
                          <a:uFillTx/>
                          <a:latin typeface="+mn-lt"/>
                          <a:ea typeface="+mn-ea"/>
                          <a:cs typeface="Arial" panose="020B0604020202020204" pitchFamily="34" charset="0"/>
                        </a:rPr>
                        <a:t>Lifestyle advice</a:t>
                      </a:r>
                    </a:p>
                  </a:txBody>
                  <a:tcPr marL="45720" marR="45720">
                    <a:solidFill>
                      <a:srgbClr val="37AB3A"/>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sz="1000">
                          <a:solidFill>
                            <a:schemeClr val="tx1"/>
                          </a:solidFill>
                          <a:latin typeface="+mn-lt"/>
                          <a:cs typeface="Arial" panose="020B0604020202020204" pitchFamily="34" charset="0"/>
                        </a:rPr>
                        <a:t>Lifestyle intervention, consider adding drug if uncontrolled</a:t>
                      </a:r>
                    </a:p>
                  </a:txBody>
                  <a:tcPr marL="45720" marR="45720">
                    <a:solidFill>
                      <a:srgbClr val="FFFF00"/>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sz="1000">
                          <a:solidFill>
                            <a:schemeClr val="tx1"/>
                          </a:solidFill>
                          <a:latin typeface="+mn-lt"/>
                          <a:cs typeface="Arial" panose="020B0604020202020204" pitchFamily="34" charset="0"/>
                        </a:rPr>
                        <a:t>Lifestyle intervention, consider adding drug if uncontrolled</a:t>
                      </a:r>
                    </a:p>
                  </a:txBody>
                  <a:tcPr marL="45720" marR="45720">
                    <a:solidFill>
                      <a:srgbClr val="FFFF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solidFill>
                            <a:schemeClr val="bg1"/>
                          </a:solidFill>
                          <a:latin typeface="+mn-lt"/>
                          <a:cs typeface="Arial" panose="020B0604020202020204" pitchFamily="34" charset="0"/>
                        </a:rPr>
                        <a:t>Lifestyle intervention and concomitant drug intervention</a:t>
                      </a:r>
                    </a:p>
                  </a:txBody>
                  <a:tcPr marL="45720" marR="45720">
                    <a:solidFill>
                      <a:srgbClr val="FF0000"/>
                    </a:solidFill>
                  </a:tcPr>
                </a:tc>
                <a:extLst>
                  <a:ext uri="{0D108BD9-81ED-4DB2-BD59-A6C34878D82A}">
                    <a16:rowId xmlns:a16="http://schemas.microsoft.com/office/drawing/2014/main" val="435625170"/>
                  </a:ext>
                </a:extLst>
              </a:tr>
              <a:tr h="187884">
                <a:tc vMerge="1">
                  <a:txBody>
                    <a:bodyPr/>
                    <a:lstStyle/>
                    <a:p>
                      <a:endParaRPr lang="en-GB"/>
                    </a:p>
                  </a:txBody>
                  <a:tcPr/>
                </a:tc>
                <a:tc>
                  <a:txBody>
                    <a:body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800" b="0" kern="1200" err="1">
                          <a:solidFill>
                            <a:srgbClr val="092841"/>
                          </a:solidFill>
                          <a:latin typeface="+mn-lt"/>
                          <a:ea typeface="+mn-ea"/>
                          <a:cs typeface="Arial" panose="020B0604020202020204" pitchFamily="34" charset="0"/>
                        </a:rPr>
                        <a:t>Class</a:t>
                      </a:r>
                      <a:r>
                        <a:rPr lang="en-GB" sz="800" baseline="30000" err="1">
                          <a:solidFill>
                            <a:srgbClr val="092841"/>
                          </a:solidFill>
                          <a:latin typeface="+mn-lt"/>
                        </a:rPr>
                        <a:t>a</a:t>
                      </a:r>
                      <a:r>
                        <a:rPr lang="en-GB" sz="800" b="0" kern="1200">
                          <a:solidFill>
                            <a:srgbClr val="092841"/>
                          </a:solidFill>
                          <a:latin typeface="+mn-lt"/>
                          <a:ea typeface="+mn-ea"/>
                          <a:cs typeface="Arial" panose="020B0604020202020204" pitchFamily="34" charset="0"/>
                        </a:rPr>
                        <a:t>/Level</a:t>
                      </a:r>
                      <a:r>
                        <a:rPr kumimoji="0" lang="en-GB" sz="800" b="0" i="0" u="none" strike="noStrike" kern="1200" cap="none" spc="0" normalizeH="0" baseline="30000" noProof="0">
                          <a:ln>
                            <a:noFill/>
                          </a:ln>
                          <a:solidFill>
                            <a:srgbClr val="092841"/>
                          </a:solidFill>
                          <a:effectLst/>
                          <a:uLnTx/>
                          <a:uFillTx/>
                          <a:latin typeface="+mn-lt"/>
                          <a:ea typeface="+mn-ea"/>
                          <a:cs typeface="+mn-cs"/>
                        </a:rPr>
                        <a:t>b</a:t>
                      </a:r>
                      <a:endParaRPr lang="en-GB" sz="800" b="0" kern="1200">
                        <a:solidFill>
                          <a:srgbClr val="092841"/>
                        </a:solidFill>
                        <a:latin typeface="+mn-lt"/>
                        <a:ea typeface="+mn-ea"/>
                        <a:cs typeface="Arial" panose="020B0604020202020204" pitchFamily="34" charset="0"/>
                      </a:endParaRPr>
                    </a:p>
                  </a:txBody>
                  <a:tcPr marL="45720" marR="45720">
                    <a:solidFill>
                      <a:srgbClr val="E9EEF0"/>
                    </a:solidFill>
                  </a:tcPr>
                </a:tc>
                <a:tc>
                  <a:txBody>
                    <a:bodyPr/>
                    <a:lstStyle/>
                    <a:p>
                      <a:r>
                        <a:rPr lang="en-GB" sz="800">
                          <a:solidFill>
                            <a:schemeClr val="tx1"/>
                          </a:solidFill>
                          <a:latin typeface="+mn-lt"/>
                          <a:cs typeface="Arial" panose="020B0604020202020204" pitchFamily="34" charset="0"/>
                        </a:rPr>
                        <a:t>I/C</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152C41"/>
                          </a:solidFill>
                          <a:effectLst/>
                          <a:uLnTx/>
                          <a:uFillTx/>
                          <a:latin typeface="+mn-lt"/>
                          <a:ea typeface="+mn-ea"/>
                          <a:cs typeface="Arial" panose="020B0604020202020204" pitchFamily="34" charset="0"/>
                        </a:rPr>
                        <a:t>I/C</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err="1">
                          <a:solidFill>
                            <a:schemeClr val="tx1"/>
                          </a:solidFill>
                          <a:latin typeface="+mn-lt"/>
                          <a:cs typeface="Arial" panose="020B0604020202020204" pitchFamily="34" charset="0"/>
                        </a:rPr>
                        <a:t>IIa</a:t>
                      </a:r>
                      <a:r>
                        <a:rPr lang="en-GB" sz="800">
                          <a:solidFill>
                            <a:schemeClr val="tx1"/>
                          </a:solidFill>
                          <a:latin typeface="+mn-lt"/>
                          <a:cs typeface="Arial" panose="020B0604020202020204" pitchFamily="34" charset="0"/>
                        </a:rPr>
                        <a:t>/A</a:t>
                      </a:r>
                    </a:p>
                  </a:txBody>
                  <a:tcPr marL="45720" marR="45720">
                    <a:solidFill>
                      <a:srgbClr val="E9EEF0"/>
                    </a:solidFill>
                  </a:tcPr>
                </a:tc>
                <a:tc>
                  <a:txBody>
                    <a:bodyPr/>
                    <a:lstStyle/>
                    <a:p>
                      <a:r>
                        <a:rPr lang="en-GB" sz="800" err="1">
                          <a:solidFill>
                            <a:schemeClr val="tx1"/>
                          </a:solidFill>
                          <a:latin typeface="+mn-lt"/>
                          <a:cs typeface="Arial" panose="020B0604020202020204" pitchFamily="34" charset="0"/>
                        </a:rPr>
                        <a:t>IIa</a:t>
                      </a:r>
                      <a:r>
                        <a:rPr lang="en-GB" sz="800">
                          <a:solidFill>
                            <a:schemeClr val="tx1"/>
                          </a:solidFill>
                          <a:latin typeface="+mn-lt"/>
                          <a:cs typeface="Arial" panose="020B0604020202020204" pitchFamily="34" charset="0"/>
                        </a:rPr>
                        <a:t>/A</a:t>
                      </a:r>
                    </a:p>
                  </a:txBody>
                  <a:tcPr marL="45720" marR="45720">
                    <a:solidFill>
                      <a:srgbClr val="E9EEF0"/>
                    </a:solidFill>
                  </a:tcPr>
                </a:tc>
                <a:tc>
                  <a:txBody>
                    <a:bodyPr/>
                    <a:lstStyle/>
                    <a:p>
                      <a:r>
                        <a:rPr lang="en-GB" sz="800" err="1">
                          <a:solidFill>
                            <a:schemeClr val="tx1"/>
                          </a:solidFill>
                          <a:latin typeface="+mn-lt"/>
                          <a:cs typeface="Arial" panose="020B0604020202020204" pitchFamily="34" charset="0"/>
                        </a:rPr>
                        <a:t>IIa</a:t>
                      </a:r>
                      <a:r>
                        <a:rPr lang="en-GB" sz="800">
                          <a:solidFill>
                            <a:schemeClr val="tx1"/>
                          </a:solidFill>
                          <a:latin typeface="+mn-lt"/>
                          <a:cs typeface="Arial" panose="020B0604020202020204" pitchFamily="34" charset="0"/>
                        </a:rPr>
                        <a:t>/A</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err="1">
                          <a:solidFill>
                            <a:schemeClr val="tx1"/>
                          </a:solidFill>
                          <a:latin typeface="+mn-lt"/>
                          <a:cs typeface="Arial" panose="020B0604020202020204" pitchFamily="34" charset="0"/>
                        </a:rPr>
                        <a:t>IIa</a:t>
                      </a:r>
                      <a:r>
                        <a:rPr lang="en-GB" sz="800">
                          <a:solidFill>
                            <a:schemeClr val="tx1"/>
                          </a:solidFill>
                          <a:latin typeface="+mn-lt"/>
                          <a:cs typeface="Arial" panose="020B0604020202020204" pitchFamily="34" charset="0"/>
                        </a:rPr>
                        <a:t>/A</a:t>
                      </a:r>
                    </a:p>
                  </a:txBody>
                  <a:tcPr marL="45720" marR="45720">
                    <a:solidFill>
                      <a:srgbClr val="E9EEF0"/>
                    </a:solidFill>
                  </a:tcPr>
                </a:tc>
                <a:extLst>
                  <a:ext uri="{0D108BD9-81ED-4DB2-BD59-A6C34878D82A}">
                    <a16:rowId xmlns:a16="http://schemas.microsoft.com/office/drawing/2014/main" val="1839145165"/>
                  </a:ext>
                </a:extLst>
              </a:tr>
              <a:tr h="503261">
                <a:tc vMerge="1">
                  <a:txBody>
                    <a:body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endParaRPr lang="en-GB" sz="1200" b="0" kern="1200">
                        <a:solidFill>
                          <a:srgbClr val="092841"/>
                        </a:solidFill>
                        <a:latin typeface="Arial" panose="020B0604020202020204" pitchFamily="34" charset="0"/>
                        <a:ea typeface="+mn-ea"/>
                        <a:cs typeface="Arial" panose="020B0604020202020204" pitchFamily="34" charset="0"/>
                      </a:endParaRPr>
                    </a:p>
                  </a:txBody>
                  <a:tcPr>
                    <a:solidFill>
                      <a:srgbClr val="E9EEF0"/>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200" b="0" kern="1200">
                          <a:solidFill>
                            <a:srgbClr val="092841"/>
                          </a:solidFill>
                          <a:latin typeface="+mn-lt"/>
                          <a:ea typeface="+mn-ea"/>
                          <a:cs typeface="Arial" panose="020B0604020202020204" pitchFamily="34" charset="0"/>
                        </a:rPr>
                        <a:t>≥5 to &lt;10, </a:t>
                      </a:r>
                      <a:br>
                        <a:rPr lang="en-GB" sz="1200" b="0" kern="1200">
                          <a:solidFill>
                            <a:srgbClr val="092841"/>
                          </a:solidFill>
                          <a:latin typeface="+mn-lt"/>
                          <a:ea typeface="+mn-ea"/>
                          <a:cs typeface="Arial" panose="020B0604020202020204" pitchFamily="34" charset="0"/>
                        </a:rPr>
                      </a:br>
                      <a:r>
                        <a:rPr lang="en-GB" sz="1200" b="0" kern="1200">
                          <a:solidFill>
                            <a:srgbClr val="092841"/>
                          </a:solidFill>
                          <a:latin typeface="+mn-lt"/>
                          <a:ea typeface="+mn-ea"/>
                          <a:cs typeface="Arial" panose="020B0604020202020204" pitchFamily="34" charset="0"/>
                        </a:rPr>
                        <a:t>or high risk</a:t>
                      </a:r>
                    </a:p>
                  </a:txBody>
                  <a:tcPr marL="45720" marR="45720">
                    <a:solidFill>
                      <a:srgbClr val="E9EEF0"/>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sz="1000">
                          <a:solidFill>
                            <a:schemeClr val="tx1"/>
                          </a:solidFill>
                          <a:latin typeface="+mn-lt"/>
                          <a:cs typeface="Arial" panose="020B0604020202020204" pitchFamily="34" charset="0"/>
                        </a:rPr>
                        <a:t>Lifestyle advice</a:t>
                      </a:r>
                    </a:p>
                  </a:txBody>
                  <a:tcPr marL="45720" marR="45720">
                    <a:solidFill>
                      <a:srgbClr val="37AB3A"/>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152C41"/>
                          </a:solidFill>
                          <a:effectLst/>
                          <a:uLnTx/>
                          <a:uFillTx/>
                          <a:latin typeface="+mn-lt"/>
                          <a:ea typeface="+mn-ea"/>
                          <a:cs typeface="Arial" panose="020B0604020202020204" pitchFamily="34" charset="0"/>
                        </a:rPr>
                        <a:t>Lifestyle advice</a:t>
                      </a:r>
                    </a:p>
                  </a:txBody>
                  <a:tcPr marL="45720" marR="45720">
                    <a:solidFill>
                      <a:srgbClr val="37AB3A"/>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sz="1000">
                          <a:solidFill>
                            <a:schemeClr val="tx1"/>
                          </a:solidFill>
                          <a:latin typeface="+mn-lt"/>
                          <a:cs typeface="Arial" panose="020B0604020202020204" pitchFamily="34" charset="0"/>
                        </a:rPr>
                        <a:t>Lifestyle intervention, consider adding drug if uncontrolled</a:t>
                      </a:r>
                    </a:p>
                  </a:txBody>
                  <a:tcPr marL="45720" marR="45720">
                    <a:solidFill>
                      <a:srgbClr val="FFFF00"/>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FFFFFF"/>
                          </a:solidFill>
                          <a:effectLst/>
                          <a:uLnTx/>
                          <a:uFillTx/>
                          <a:latin typeface="+mn-lt"/>
                          <a:ea typeface="+mn-ea"/>
                          <a:cs typeface="Arial" panose="020B0604020202020204" pitchFamily="34" charset="0"/>
                        </a:rPr>
                        <a:t>Lifestyle intervention and concomitant drug intervention</a:t>
                      </a:r>
                    </a:p>
                  </a:txBody>
                  <a:tcPr marL="45720" marR="45720">
                    <a:solidFill>
                      <a:srgbClr val="FF0000"/>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FFFFFF"/>
                          </a:solidFill>
                          <a:effectLst/>
                          <a:uLnTx/>
                          <a:uFillTx/>
                          <a:latin typeface="+mn-lt"/>
                          <a:ea typeface="+mn-ea"/>
                          <a:cs typeface="Arial" panose="020B0604020202020204" pitchFamily="34" charset="0"/>
                        </a:rPr>
                        <a:t>Lifestyle intervention and concomitant drug intervention</a:t>
                      </a:r>
                    </a:p>
                  </a:txBody>
                  <a:tcPr marL="45720" marR="45720">
                    <a:solidFill>
                      <a:srgbClr val="FF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FFFFFF"/>
                          </a:solidFill>
                          <a:effectLst/>
                          <a:uLnTx/>
                          <a:uFillTx/>
                          <a:latin typeface="+mn-lt"/>
                          <a:ea typeface="+mn-ea"/>
                          <a:cs typeface="Arial" panose="020B0604020202020204" pitchFamily="34" charset="0"/>
                        </a:rPr>
                        <a:t>Lifestyle intervention and concomitant drug intervention</a:t>
                      </a:r>
                    </a:p>
                  </a:txBody>
                  <a:tcPr marL="45720" marR="45720">
                    <a:solidFill>
                      <a:srgbClr val="FF0000"/>
                    </a:solidFill>
                  </a:tcPr>
                </a:tc>
                <a:extLst>
                  <a:ext uri="{0D108BD9-81ED-4DB2-BD59-A6C34878D82A}">
                    <a16:rowId xmlns:a16="http://schemas.microsoft.com/office/drawing/2014/main" val="3429164581"/>
                  </a:ext>
                </a:extLst>
              </a:tr>
              <a:tr h="187884">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defRPr/>
                      </a:pPr>
                      <a:r>
                        <a:rPr lang="en-GB" sz="800" b="0" kern="1200" err="1">
                          <a:solidFill>
                            <a:srgbClr val="092841"/>
                          </a:solidFill>
                          <a:latin typeface="+mn-lt"/>
                          <a:ea typeface="+mn-ea"/>
                          <a:cs typeface="Arial" panose="020B0604020202020204" pitchFamily="34" charset="0"/>
                        </a:rPr>
                        <a:t>Class</a:t>
                      </a:r>
                      <a:r>
                        <a:rPr lang="en-GB" sz="800" baseline="30000" err="1">
                          <a:solidFill>
                            <a:srgbClr val="092841"/>
                          </a:solidFill>
                          <a:latin typeface="+mn-lt"/>
                        </a:rPr>
                        <a:t>a</a:t>
                      </a:r>
                      <a:r>
                        <a:rPr lang="en-GB" sz="800" b="0" kern="1200">
                          <a:solidFill>
                            <a:srgbClr val="092841"/>
                          </a:solidFill>
                          <a:latin typeface="+mn-lt"/>
                          <a:ea typeface="+mn-ea"/>
                          <a:cs typeface="Arial" panose="020B0604020202020204" pitchFamily="34" charset="0"/>
                        </a:rPr>
                        <a:t>/Level</a:t>
                      </a:r>
                      <a:r>
                        <a:rPr kumimoji="0" lang="en-GB" sz="800" b="0" i="0" u="none" strike="noStrike" kern="1200" cap="none" spc="0" normalizeH="0" baseline="30000" noProof="0">
                          <a:ln>
                            <a:noFill/>
                          </a:ln>
                          <a:solidFill>
                            <a:srgbClr val="092841"/>
                          </a:solidFill>
                          <a:effectLst/>
                          <a:uLnTx/>
                          <a:uFillTx/>
                          <a:latin typeface="+mn-lt"/>
                          <a:ea typeface="+mn-ea"/>
                          <a:cs typeface="+mn-cs"/>
                        </a:rPr>
                        <a:t>b</a:t>
                      </a:r>
                      <a:endParaRPr lang="en-GB" sz="800" b="0" kern="1200">
                        <a:solidFill>
                          <a:srgbClr val="092841"/>
                        </a:solidFill>
                        <a:latin typeface="+mn-lt"/>
                        <a:ea typeface="+mn-ea"/>
                        <a:cs typeface="Arial" panose="020B0604020202020204" pitchFamily="34" charset="0"/>
                      </a:endParaRPr>
                    </a:p>
                  </a:txBody>
                  <a:tcPr marL="45720" marR="45720">
                    <a:solidFill>
                      <a:srgbClr val="E9EEF0"/>
                    </a:solidFill>
                  </a:tcPr>
                </a:tc>
                <a:tc>
                  <a:txBody>
                    <a:bodyPr/>
                    <a:lstStyle/>
                    <a:p>
                      <a:r>
                        <a:rPr lang="en-GB" sz="800" err="1">
                          <a:solidFill>
                            <a:schemeClr val="tx1"/>
                          </a:solidFill>
                          <a:latin typeface="+mn-lt"/>
                          <a:cs typeface="Arial" panose="020B0604020202020204" pitchFamily="34" charset="0"/>
                        </a:rPr>
                        <a:t>IIa</a:t>
                      </a:r>
                      <a:r>
                        <a:rPr lang="en-GB" sz="800">
                          <a:solidFill>
                            <a:schemeClr val="tx1"/>
                          </a:solidFill>
                          <a:latin typeface="+mn-lt"/>
                          <a:cs typeface="Arial" panose="020B0604020202020204" pitchFamily="34" charset="0"/>
                        </a:rPr>
                        <a:t>/A</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err="1">
                          <a:ln>
                            <a:noFill/>
                          </a:ln>
                          <a:solidFill>
                            <a:srgbClr val="152C41"/>
                          </a:solidFill>
                          <a:effectLst/>
                          <a:uLnTx/>
                          <a:uFillTx/>
                          <a:latin typeface="+mn-lt"/>
                          <a:ea typeface="+mn-ea"/>
                          <a:cs typeface="Arial" panose="020B0604020202020204" pitchFamily="34" charset="0"/>
                        </a:rPr>
                        <a:t>IIa</a:t>
                      </a:r>
                      <a:r>
                        <a:rPr kumimoji="0" lang="en-GB" sz="800" b="0" i="0" u="none" strike="noStrike" kern="1200" cap="none" spc="0" normalizeH="0" baseline="0" noProof="0">
                          <a:ln>
                            <a:noFill/>
                          </a:ln>
                          <a:solidFill>
                            <a:srgbClr val="152C41"/>
                          </a:solidFill>
                          <a:effectLst/>
                          <a:uLnTx/>
                          <a:uFillTx/>
                          <a:latin typeface="+mn-lt"/>
                          <a:ea typeface="+mn-ea"/>
                          <a:cs typeface="Arial" panose="020B0604020202020204" pitchFamily="34" charset="0"/>
                        </a:rPr>
                        <a:t>/A</a:t>
                      </a:r>
                    </a:p>
                  </a:txBody>
                  <a:tcPr marL="45720" marR="45720">
                    <a:solidFill>
                      <a:srgbClr val="E9EEF0"/>
                    </a:solidFill>
                  </a:tcPr>
                </a:tc>
                <a:tc>
                  <a:txBody>
                    <a:bodyPr/>
                    <a:lstStyle/>
                    <a:p>
                      <a:r>
                        <a:rPr lang="en-GB" sz="800">
                          <a:solidFill>
                            <a:schemeClr val="tx1"/>
                          </a:solidFill>
                          <a:latin typeface="+mn-lt"/>
                          <a:cs typeface="Arial" panose="020B0604020202020204" pitchFamily="34" charset="0"/>
                        </a:rPr>
                        <a:t>IIa/A</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chemeClr val="tx1"/>
                          </a:solidFill>
                          <a:effectLst/>
                          <a:uLnTx/>
                          <a:uFillTx/>
                          <a:latin typeface="+mn-lt"/>
                          <a:ea typeface="+mn-ea"/>
                          <a:cs typeface="Arial" panose="020B0604020202020204" pitchFamily="34" charset="0"/>
                        </a:rPr>
                        <a:t>I/A</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chemeClr val="tx1"/>
                          </a:solidFill>
                          <a:effectLst/>
                          <a:uLnTx/>
                          <a:uFillTx/>
                          <a:latin typeface="+mn-lt"/>
                          <a:ea typeface="+mn-ea"/>
                          <a:cs typeface="Arial" panose="020B0604020202020204" pitchFamily="34" charset="0"/>
                        </a:rPr>
                        <a:t>I/A</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chemeClr val="tx1"/>
                          </a:solidFill>
                          <a:effectLst/>
                          <a:uLnTx/>
                          <a:uFillTx/>
                          <a:latin typeface="+mn-lt"/>
                          <a:ea typeface="+mn-ea"/>
                          <a:cs typeface="Arial" panose="020B0604020202020204" pitchFamily="34" charset="0"/>
                        </a:rPr>
                        <a:t>I/A</a:t>
                      </a:r>
                    </a:p>
                  </a:txBody>
                  <a:tcPr marL="45720" marR="45720">
                    <a:solidFill>
                      <a:srgbClr val="E9EEF0"/>
                    </a:solidFill>
                  </a:tcPr>
                </a:tc>
                <a:extLst>
                  <a:ext uri="{0D108BD9-81ED-4DB2-BD59-A6C34878D82A}">
                    <a16:rowId xmlns:a16="http://schemas.microsoft.com/office/drawing/2014/main" val="789749818"/>
                  </a:ext>
                </a:extLst>
              </a:tr>
              <a:tr h="563653">
                <a:tc vMerge="1">
                  <a:txBody>
                    <a:body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endParaRPr lang="en-GB" sz="1200" b="0" kern="1200">
                        <a:solidFill>
                          <a:srgbClr val="092841"/>
                        </a:solidFill>
                        <a:latin typeface="Arial" panose="020B0604020202020204" pitchFamily="34" charset="0"/>
                        <a:ea typeface="+mn-ea"/>
                        <a:cs typeface="Arial" panose="020B0604020202020204" pitchFamily="34" charset="0"/>
                      </a:endParaRPr>
                    </a:p>
                  </a:txBody>
                  <a:tcPr>
                    <a:solidFill>
                      <a:srgbClr val="E9EEF0"/>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200" b="0" kern="1200">
                          <a:solidFill>
                            <a:srgbClr val="092841"/>
                          </a:solidFill>
                          <a:latin typeface="+mn-lt"/>
                          <a:ea typeface="+mn-ea"/>
                          <a:cs typeface="Arial" panose="020B0604020202020204" pitchFamily="34" charset="0"/>
                        </a:rPr>
                        <a:t>≥10, or at very-high risk due to risk condition</a:t>
                      </a:r>
                    </a:p>
                  </a:txBody>
                  <a:tcPr marL="45720" marR="45720">
                    <a:solidFill>
                      <a:srgbClr val="E9EEF0"/>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solidFill>
                            <a:schemeClr val="tx1"/>
                          </a:solidFill>
                          <a:latin typeface="+mn-lt"/>
                          <a:cs typeface="Arial" panose="020B0604020202020204" pitchFamily="34" charset="0"/>
                        </a:rPr>
                        <a:t>Lifestyle advice</a:t>
                      </a:r>
                    </a:p>
                  </a:txBody>
                  <a:tcPr marL="45720" marR="45720">
                    <a:solidFill>
                      <a:srgbClr val="37AB3A"/>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en-GB" sz="1000">
                          <a:solidFill>
                            <a:schemeClr val="tx1"/>
                          </a:solidFill>
                          <a:latin typeface="+mn-lt"/>
                          <a:cs typeface="Arial" panose="020B0604020202020204" pitchFamily="34" charset="0"/>
                        </a:rPr>
                        <a:t>Lifestyle intervention, consider adding drug if uncontrolled</a:t>
                      </a:r>
                    </a:p>
                  </a:txBody>
                  <a:tcPr marL="45720" marR="45720">
                    <a:solidFill>
                      <a:srgbClr val="FFFF00"/>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FFFFFF"/>
                          </a:solidFill>
                          <a:effectLst/>
                          <a:uLnTx/>
                          <a:uFillTx/>
                          <a:latin typeface="+mn-lt"/>
                          <a:ea typeface="+mn-ea"/>
                          <a:cs typeface="Arial" panose="020B0604020202020204" pitchFamily="34" charset="0"/>
                        </a:rPr>
                        <a:t>Lifestyle intervention and concomitant drug intervention</a:t>
                      </a:r>
                    </a:p>
                  </a:txBody>
                  <a:tcPr marL="45720" marR="45720">
                    <a:solidFill>
                      <a:srgbClr val="FF0000"/>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FFFFFF"/>
                          </a:solidFill>
                          <a:effectLst/>
                          <a:uLnTx/>
                          <a:uFillTx/>
                          <a:latin typeface="+mn-lt"/>
                          <a:ea typeface="+mn-ea"/>
                          <a:cs typeface="Arial" panose="020B0604020202020204" pitchFamily="34" charset="0"/>
                        </a:rPr>
                        <a:t>Lifestyle intervention and concomitant drug intervention</a:t>
                      </a:r>
                    </a:p>
                  </a:txBody>
                  <a:tcPr marL="45720" marR="45720">
                    <a:solidFill>
                      <a:srgbClr val="FF0000"/>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FFFFFF"/>
                          </a:solidFill>
                          <a:effectLst/>
                          <a:uLnTx/>
                          <a:uFillTx/>
                          <a:latin typeface="+mn-lt"/>
                          <a:ea typeface="+mn-ea"/>
                          <a:cs typeface="Arial" panose="020B0604020202020204" pitchFamily="34" charset="0"/>
                        </a:rPr>
                        <a:t>Lifestyle intervention and concomitant drug intervention</a:t>
                      </a:r>
                    </a:p>
                  </a:txBody>
                  <a:tcPr marL="45720" marR="45720">
                    <a:solidFill>
                      <a:srgbClr val="FF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FFFFFF"/>
                          </a:solidFill>
                          <a:effectLst/>
                          <a:uLnTx/>
                          <a:uFillTx/>
                          <a:latin typeface="+mn-lt"/>
                          <a:ea typeface="+mn-ea"/>
                          <a:cs typeface="Arial" panose="020B0604020202020204" pitchFamily="34" charset="0"/>
                        </a:rPr>
                        <a:t>Lifestyle intervention and concomitant drug intervention</a:t>
                      </a:r>
                    </a:p>
                  </a:txBody>
                  <a:tcPr marL="45720" marR="45720">
                    <a:solidFill>
                      <a:srgbClr val="FF0000"/>
                    </a:solidFill>
                  </a:tcPr>
                </a:tc>
                <a:extLst>
                  <a:ext uri="{0D108BD9-81ED-4DB2-BD59-A6C34878D82A}">
                    <a16:rowId xmlns:a16="http://schemas.microsoft.com/office/drawing/2014/main" val="3434896856"/>
                  </a:ext>
                </a:extLst>
              </a:tr>
              <a:tr h="187884">
                <a:tc vMerge="1">
                  <a:txBody>
                    <a:body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endParaRPr lang="en-GB" sz="1200" b="0" kern="1200">
                        <a:solidFill>
                          <a:srgbClr val="092841"/>
                        </a:solidFill>
                        <a:latin typeface="Arial" panose="020B0604020202020204" pitchFamily="34" charset="0"/>
                        <a:ea typeface="+mn-ea"/>
                        <a:cs typeface="Arial" panose="020B0604020202020204" pitchFamily="34" charset="0"/>
                      </a:endParaRPr>
                    </a:p>
                  </a:txBody>
                  <a:tcPr>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defRPr/>
                      </a:pPr>
                      <a:r>
                        <a:rPr lang="en-GB" sz="800" b="0" kern="1200" err="1">
                          <a:solidFill>
                            <a:srgbClr val="092841"/>
                          </a:solidFill>
                          <a:latin typeface="+mn-lt"/>
                          <a:ea typeface="+mn-ea"/>
                          <a:cs typeface="Arial" panose="020B0604020202020204" pitchFamily="34" charset="0"/>
                        </a:rPr>
                        <a:t>Class</a:t>
                      </a:r>
                      <a:r>
                        <a:rPr lang="en-GB" sz="800" baseline="30000" err="1">
                          <a:solidFill>
                            <a:srgbClr val="092841"/>
                          </a:solidFill>
                          <a:latin typeface="+mn-lt"/>
                        </a:rPr>
                        <a:t>a</a:t>
                      </a:r>
                      <a:r>
                        <a:rPr lang="en-GB" sz="800" b="0" kern="1200">
                          <a:solidFill>
                            <a:srgbClr val="092841"/>
                          </a:solidFill>
                          <a:latin typeface="+mn-lt"/>
                          <a:ea typeface="+mn-ea"/>
                          <a:cs typeface="Arial" panose="020B0604020202020204" pitchFamily="34" charset="0"/>
                        </a:rPr>
                        <a:t>/Level</a:t>
                      </a:r>
                      <a:r>
                        <a:rPr kumimoji="0" lang="en-GB" sz="800" b="0" i="0" u="none" strike="noStrike" kern="1200" cap="none" spc="0" normalizeH="0" baseline="30000" noProof="0">
                          <a:ln>
                            <a:noFill/>
                          </a:ln>
                          <a:solidFill>
                            <a:srgbClr val="092841"/>
                          </a:solidFill>
                          <a:effectLst/>
                          <a:uLnTx/>
                          <a:uFillTx/>
                          <a:latin typeface="+mn-lt"/>
                          <a:ea typeface="+mn-ea"/>
                          <a:cs typeface="+mn-cs"/>
                        </a:rPr>
                        <a:t>b</a:t>
                      </a:r>
                      <a:endParaRPr lang="en-GB" sz="800" b="0" kern="1200">
                        <a:solidFill>
                          <a:srgbClr val="092841"/>
                        </a:solidFill>
                        <a:latin typeface="+mn-lt"/>
                        <a:ea typeface="+mn-ea"/>
                        <a:cs typeface="Arial" panose="020B0604020202020204" pitchFamily="34" charset="0"/>
                      </a:endParaRP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err="1">
                          <a:solidFill>
                            <a:schemeClr val="tx1"/>
                          </a:solidFill>
                          <a:latin typeface="+mn-lt"/>
                          <a:cs typeface="Arial" panose="020B0604020202020204" pitchFamily="34" charset="0"/>
                        </a:rPr>
                        <a:t>IIa</a:t>
                      </a:r>
                      <a:r>
                        <a:rPr lang="en-GB" sz="800">
                          <a:solidFill>
                            <a:schemeClr val="tx1"/>
                          </a:solidFill>
                          <a:latin typeface="+mn-lt"/>
                          <a:cs typeface="Arial" panose="020B0604020202020204" pitchFamily="34" charset="0"/>
                        </a:rPr>
                        <a:t>/B</a:t>
                      </a:r>
                    </a:p>
                  </a:txBody>
                  <a:tcPr marL="45720" marR="45720">
                    <a:solidFill>
                      <a:srgbClr val="E9EEF0"/>
                    </a:solidFill>
                  </a:tcPr>
                </a:tc>
                <a:tc>
                  <a:txBody>
                    <a:bodyPr/>
                    <a:lstStyle/>
                    <a:p>
                      <a:r>
                        <a:rPr lang="en-GB" sz="800">
                          <a:solidFill>
                            <a:schemeClr val="tx1"/>
                          </a:solidFill>
                          <a:latin typeface="+mn-lt"/>
                          <a:cs typeface="Arial" panose="020B0604020202020204" pitchFamily="34" charset="0"/>
                        </a:rPr>
                        <a:t>IIa/A</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chemeClr val="tx1"/>
                          </a:solidFill>
                          <a:effectLst/>
                          <a:uLnTx/>
                          <a:uFillTx/>
                          <a:latin typeface="+mn-lt"/>
                          <a:ea typeface="+mn-ea"/>
                          <a:cs typeface="Arial" panose="020B0604020202020204" pitchFamily="34" charset="0"/>
                        </a:rPr>
                        <a:t>I/A</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chemeClr val="tx1"/>
                          </a:solidFill>
                          <a:effectLst/>
                          <a:uLnTx/>
                          <a:uFillTx/>
                          <a:latin typeface="+mn-lt"/>
                          <a:ea typeface="+mn-ea"/>
                          <a:cs typeface="Arial" panose="020B0604020202020204" pitchFamily="34" charset="0"/>
                        </a:rPr>
                        <a:t>I/A</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chemeClr val="tx1"/>
                          </a:solidFill>
                          <a:effectLst/>
                          <a:uLnTx/>
                          <a:uFillTx/>
                          <a:latin typeface="+mn-lt"/>
                          <a:ea typeface="+mn-ea"/>
                          <a:cs typeface="Arial" panose="020B0604020202020204" pitchFamily="34" charset="0"/>
                        </a:rPr>
                        <a:t>I/A</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chemeClr val="tx1"/>
                          </a:solidFill>
                          <a:effectLst/>
                          <a:uLnTx/>
                          <a:uFillTx/>
                          <a:latin typeface="+mn-lt"/>
                          <a:ea typeface="+mn-ea"/>
                          <a:cs typeface="Arial" panose="020B0604020202020204" pitchFamily="34" charset="0"/>
                        </a:rPr>
                        <a:t>I/A</a:t>
                      </a:r>
                    </a:p>
                  </a:txBody>
                  <a:tcPr marL="45720" marR="45720">
                    <a:solidFill>
                      <a:srgbClr val="E9EEF0"/>
                    </a:solidFill>
                  </a:tcPr>
                </a:tc>
                <a:extLst>
                  <a:ext uri="{0D108BD9-81ED-4DB2-BD59-A6C34878D82A}">
                    <a16:rowId xmlns:a16="http://schemas.microsoft.com/office/drawing/2014/main" val="234925057"/>
                  </a:ext>
                </a:extLst>
              </a:tr>
              <a:tr h="785088">
                <a:tc>
                  <a:txBody>
                    <a:body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r>
                        <a:rPr lang="en-GB" sz="1200" b="0" kern="1200">
                          <a:solidFill>
                            <a:srgbClr val="092841"/>
                          </a:solidFill>
                          <a:latin typeface="+mn-lt"/>
                          <a:ea typeface="+mn-ea"/>
                          <a:cs typeface="Arial" panose="020B0604020202020204" pitchFamily="34" charset="0"/>
                        </a:rPr>
                        <a:t>Secondary prevention</a:t>
                      </a:r>
                    </a:p>
                  </a:txBody>
                  <a:tcPr marL="45720" marR="45720">
                    <a:solidFill>
                      <a:srgbClr val="E9EEF0"/>
                    </a:solidFill>
                  </a:tcPr>
                </a:tc>
                <a:tc>
                  <a:txBody>
                    <a:body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endParaRPr lang="en-GB" sz="1200" b="0" kern="1200">
                        <a:solidFill>
                          <a:srgbClr val="092841"/>
                        </a:solidFill>
                        <a:latin typeface="+mn-lt"/>
                        <a:ea typeface="+mn-ea"/>
                        <a:cs typeface="Arial" panose="020B0604020202020204" pitchFamily="34" charset="0"/>
                      </a:endParaRP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solidFill>
                            <a:schemeClr val="tx1"/>
                          </a:solidFill>
                          <a:latin typeface="+mn-lt"/>
                          <a:cs typeface="Arial" panose="020B0604020202020204" pitchFamily="34" charset="0"/>
                        </a:rPr>
                        <a:t>Lifestyle intervention, consider adding drug if uncontrolled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solidFill>
                          <a:schemeClr val="accent4"/>
                        </a:solidFill>
                        <a:latin typeface="+mn-lt"/>
                        <a:cs typeface="Arial" panose="020B0604020202020204" pitchFamily="34" charset="0"/>
                      </a:endParaRPr>
                    </a:p>
                  </a:txBody>
                  <a:tcPr marL="45720" marR="45720">
                    <a:solidFill>
                      <a:srgbClr val="FFFF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FFFFFF"/>
                          </a:solidFill>
                          <a:effectLst/>
                          <a:uLnTx/>
                          <a:uFillTx/>
                          <a:latin typeface="+mn-lt"/>
                          <a:ea typeface="+mn-ea"/>
                          <a:cs typeface="Arial" panose="020B0604020202020204" pitchFamily="34" charset="0"/>
                        </a:rPr>
                        <a:t>Lifestyle intervention and concomitant drug intervention</a:t>
                      </a:r>
                    </a:p>
                  </a:txBody>
                  <a:tcPr marL="45720" marR="45720">
                    <a:solidFill>
                      <a:srgbClr val="FF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FFFFFF"/>
                          </a:solidFill>
                          <a:effectLst/>
                          <a:uLnTx/>
                          <a:uFillTx/>
                          <a:latin typeface="+mn-lt"/>
                          <a:ea typeface="+mn-ea"/>
                          <a:cs typeface="Arial" panose="020B0604020202020204" pitchFamily="34" charset="0"/>
                        </a:rPr>
                        <a:t>Lifestyle intervention and concomitant drug intervention</a:t>
                      </a:r>
                    </a:p>
                  </a:txBody>
                  <a:tcPr marL="45720" marR="45720">
                    <a:solidFill>
                      <a:srgbClr val="FF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FFFFFF"/>
                          </a:solidFill>
                          <a:effectLst/>
                          <a:uLnTx/>
                          <a:uFillTx/>
                          <a:latin typeface="+mn-lt"/>
                          <a:ea typeface="+mn-ea"/>
                          <a:cs typeface="Arial" panose="020B0604020202020204" pitchFamily="34" charset="0"/>
                        </a:rPr>
                        <a:t>Lifestyle intervention and concomitant drug intervention</a:t>
                      </a:r>
                    </a:p>
                  </a:txBody>
                  <a:tcPr marL="45720" marR="45720">
                    <a:solidFill>
                      <a:srgbClr val="FF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FFFFFF"/>
                          </a:solidFill>
                          <a:effectLst/>
                          <a:uLnTx/>
                          <a:uFillTx/>
                          <a:latin typeface="+mn-lt"/>
                          <a:ea typeface="+mn-ea"/>
                          <a:cs typeface="Arial" panose="020B0604020202020204" pitchFamily="34" charset="0"/>
                        </a:rPr>
                        <a:t>Lifestyle intervention and concomitant drug intervention</a:t>
                      </a:r>
                    </a:p>
                  </a:txBody>
                  <a:tcPr marL="45720" marR="45720">
                    <a:solidFill>
                      <a:srgbClr val="FF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FFFFFF"/>
                          </a:solidFill>
                          <a:effectLst/>
                          <a:uLnTx/>
                          <a:uFillTx/>
                          <a:latin typeface="+mn-lt"/>
                          <a:ea typeface="+mn-ea"/>
                          <a:cs typeface="Arial" panose="020B0604020202020204" pitchFamily="34" charset="0"/>
                        </a:rPr>
                        <a:t>Lifestyle intervention and concomitant drug intervention</a:t>
                      </a:r>
                    </a:p>
                  </a:txBody>
                  <a:tcPr marL="45720" marR="45720">
                    <a:solidFill>
                      <a:srgbClr val="FF0000"/>
                    </a:solidFill>
                  </a:tcPr>
                </a:tc>
                <a:extLst>
                  <a:ext uri="{0D108BD9-81ED-4DB2-BD59-A6C34878D82A}">
                    <a16:rowId xmlns:a16="http://schemas.microsoft.com/office/drawing/2014/main" val="1103653628"/>
                  </a:ext>
                </a:extLst>
              </a:tr>
              <a:tr h="241565">
                <a:tc>
                  <a:txBody>
                    <a:bodyPr/>
                    <a:lstStyle/>
                    <a:p>
                      <a:pPr marL="0" marR="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pPr>
                      <a:endParaRPr lang="en-GB" sz="1200" b="0" kern="1200">
                        <a:solidFill>
                          <a:srgbClr val="092841"/>
                        </a:solidFill>
                        <a:latin typeface="+mn-lt"/>
                        <a:ea typeface="+mn-ea"/>
                        <a:cs typeface="Arial" panose="020B0604020202020204" pitchFamily="34" charset="0"/>
                      </a:endParaRP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
                          <a:srgbClr val="016891"/>
                        </a:buClr>
                        <a:buSzTx/>
                        <a:buFont typeface="Arial" panose="020B0604020202020204" pitchFamily="34" charset="0"/>
                        <a:buNone/>
                        <a:tabLst/>
                        <a:defRPr/>
                      </a:pPr>
                      <a:r>
                        <a:rPr lang="en-GB" sz="800" b="0" kern="1200" err="1">
                          <a:solidFill>
                            <a:schemeClr val="tx1"/>
                          </a:solidFill>
                          <a:latin typeface="+mn-lt"/>
                          <a:ea typeface="+mn-ea"/>
                          <a:cs typeface="Arial" panose="020B0604020202020204" pitchFamily="34" charset="0"/>
                        </a:rPr>
                        <a:t>Class</a:t>
                      </a:r>
                      <a:r>
                        <a:rPr lang="en-GB" sz="800" baseline="30000" err="1">
                          <a:solidFill>
                            <a:prstClr val="black"/>
                          </a:solidFill>
                          <a:latin typeface="+mn-lt"/>
                        </a:rPr>
                        <a:t>a</a:t>
                      </a:r>
                      <a:r>
                        <a:rPr lang="en-GB" sz="800" b="0" kern="1200">
                          <a:solidFill>
                            <a:schemeClr val="tx1"/>
                          </a:solidFill>
                          <a:latin typeface="+mn-lt"/>
                          <a:ea typeface="+mn-ea"/>
                          <a:cs typeface="Arial" panose="020B0604020202020204" pitchFamily="34" charset="0"/>
                        </a:rPr>
                        <a:t>/Level</a:t>
                      </a:r>
                      <a:r>
                        <a:rPr kumimoji="0" lang="en-GB" sz="800" b="0" i="0" u="none" strike="noStrike" kern="1200" cap="none" spc="0" normalizeH="0" baseline="30000" noProof="0">
                          <a:ln>
                            <a:noFill/>
                          </a:ln>
                          <a:solidFill>
                            <a:prstClr val="black"/>
                          </a:solidFill>
                          <a:effectLst/>
                          <a:uLnTx/>
                          <a:uFillTx/>
                          <a:latin typeface="+mn-lt"/>
                          <a:ea typeface="+mn-ea"/>
                          <a:cs typeface="+mn-cs"/>
                        </a:rPr>
                        <a:t>b</a:t>
                      </a:r>
                      <a:endParaRPr lang="en-GB" sz="800" b="0" kern="1200">
                        <a:solidFill>
                          <a:schemeClr val="tx1"/>
                        </a:solidFill>
                        <a:latin typeface="+mn-lt"/>
                        <a:ea typeface="+mn-ea"/>
                        <a:cs typeface="Arial" panose="020B0604020202020204" pitchFamily="34" charset="0"/>
                      </a:endParaRP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err="1">
                          <a:solidFill>
                            <a:schemeClr val="tx1"/>
                          </a:solidFill>
                          <a:latin typeface="+mn-lt"/>
                          <a:cs typeface="Arial" panose="020B0604020202020204" pitchFamily="34" charset="0"/>
                        </a:rPr>
                        <a:t>IIa</a:t>
                      </a:r>
                      <a:r>
                        <a:rPr lang="en-GB" sz="800">
                          <a:solidFill>
                            <a:schemeClr val="tx1"/>
                          </a:solidFill>
                          <a:latin typeface="+mn-lt"/>
                          <a:cs typeface="Arial" panose="020B0604020202020204" pitchFamily="34" charset="0"/>
                        </a:rPr>
                        <a:t>/A</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chemeClr val="tx1"/>
                          </a:solidFill>
                          <a:effectLst/>
                          <a:uLnTx/>
                          <a:uFillTx/>
                          <a:latin typeface="+mn-lt"/>
                          <a:ea typeface="+mn-ea"/>
                          <a:cs typeface="Arial" panose="020B0604020202020204" pitchFamily="34" charset="0"/>
                        </a:rPr>
                        <a:t>I/A</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chemeClr val="tx1"/>
                          </a:solidFill>
                          <a:effectLst/>
                          <a:uLnTx/>
                          <a:uFillTx/>
                          <a:latin typeface="+mn-lt"/>
                          <a:ea typeface="+mn-ea"/>
                          <a:cs typeface="Arial" panose="020B0604020202020204" pitchFamily="34" charset="0"/>
                        </a:rPr>
                        <a:t>I/A</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chemeClr val="tx1"/>
                          </a:solidFill>
                          <a:effectLst/>
                          <a:uLnTx/>
                          <a:uFillTx/>
                          <a:latin typeface="+mn-lt"/>
                          <a:ea typeface="+mn-ea"/>
                          <a:cs typeface="Arial" panose="020B0604020202020204" pitchFamily="34" charset="0"/>
                        </a:rPr>
                        <a:t>I/A</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chemeClr val="tx1"/>
                          </a:solidFill>
                          <a:effectLst/>
                          <a:uLnTx/>
                          <a:uFillTx/>
                          <a:latin typeface="+mn-lt"/>
                          <a:ea typeface="+mn-ea"/>
                          <a:cs typeface="Arial" panose="020B0604020202020204" pitchFamily="34" charset="0"/>
                        </a:rPr>
                        <a:t>I/A</a:t>
                      </a:r>
                    </a:p>
                  </a:txBody>
                  <a:tcPr marL="45720" marR="45720">
                    <a:solidFill>
                      <a:srgbClr val="E9EE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chemeClr val="tx1"/>
                          </a:solidFill>
                          <a:effectLst/>
                          <a:uLnTx/>
                          <a:uFillTx/>
                          <a:latin typeface="+mn-lt"/>
                          <a:ea typeface="+mn-ea"/>
                          <a:cs typeface="Arial" panose="020B0604020202020204" pitchFamily="34" charset="0"/>
                        </a:rPr>
                        <a:t>I/A</a:t>
                      </a:r>
                    </a:p>
                  </a:txBody>
                  <a:tcPr marL="45720" marR="45720">
                    <a:solidFill>
                      <a:srgbClr val="E9EEF0"/>
                    </a:solidFill>
                  </a:tcPr>
                </a:tc>
                <a:extLst>
                  <a:ext uri="{0D108BD9-81ED-4DB2-BD59-A6C34878D82A}">
                    <a16:rowId xmlns:a16="http://schemas.microsoft.com/office/drawing/2014/main" val="1230373000"/>
                  </a:ext>
                </a:extLst>
              </a:tr>
            </a:tbl>
          </a:graphicData>
        </a:graphic>
      </p:graphicFrame>
      <p:sp>
        <p:nvSpPr>
          <p:cNvPr id="13" name="Rectangle 12">
            <a:extLst>
              <a:ext uri="{FF2B5EF4-FFF2-40B4-BE49-F238E27FC236}">
                <a16:creationId xmlns:a16="http://schemas.microsoft.com/office/drawing/2014/main" id="{18E1A717-1642-4F1A-A820-62BE41056931}"/>
              </a:ext>
            </a:extLst>
          </p:cNvPr>
          <p:cNvSpPr/>
          <p:nvPr/>
        </p:nvSpPr>
        <p:spPr>
          <a:xfrm>
            <a:off x="2592767" y="1594170"/>
            <a:ext cx="2893633" cy="4681937"/>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Rockwell"/>
              <a:ea typeface="+mn-ea"/>
              <a:cs typeface="+mn-cs"/>
            </a:endParaRPr>
          </a:p>
        </p:txBody>
      </p:sp>
    </p:spTree>
    <p:extLst>
      <p:ext uri="{BB962C8B-B14F-4D97-AF65-F5344CB8AC3E}">
        <p14:creationId xmlns:p14="http://schemas.microsoft.com/office/powerpoint/2010/main" val="1229310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theme/theme1.xml><?xml version="1.0" encoding="utf-8"?>
<a:theme xmlns:a="http://schemas.openxmlformats.org/drawingml/2006/main" name="1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F8BD1F50AC3054DA63D99E28834F72D" ma:contentTypeVersion="12" ma:contentTypeDescription="Create a new document." ma:contentTypeScope="" ma:versionID="267e8bfee8768ce459ec31ef91336827">
  <xsd:schema xmlns:xsd="http://www.w3.org/2001/XMLSchema" xmlns:xs="http://www.w3.org/2001/XMLSchema" xmlns:p="http://schemas.microsoft.com/office/2006/metadata/properties" xmlns:ns2="e0450a5b-363d-4fcc-be06-118ae97fdb78" xmlns:ns3="2894bea0-5385-4c3a-a4ef-2faf345f11a8" targetNamespace="http://schemas.microsoft.com/office/2006/metadata/properties" ma:root="true" ma:fieldsID="1e69853f33cbb8392a532bfcbf7e04ae" ns2:_="" ns3:_="">
    <xsd:import namespace="e0450a5b-363d-4fcc-be06-118ae97fdb78"/>
    <xsd:import namespace="2894bea0-5385-4c3a-a4ef-2faf345f11a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DateTaken" minOccurs="0"/>
                <xsd:element ref="ns2:MediaServiceLocation" minOccurs="0"/>
                <xsd:element ref="ns2:MediaServiceOCR"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450a5b-363d-4fcc-be06-118ae97fdb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894bea0-5385-4c3a-a4ef-2faf345f11a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50F2CD7-8550-405A-BAEE-7EC95A94CD3F}">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F8B373B-F6EE-49BA-B01F-9995B7BFE569}"/>
</file>

<file path=customXml/itemProps3.xml><?xml version="1.0" encoding="utf-8"?>
<ds:datastoreItem xmlns:ds="http://schemas.openxmlformats.org/officeDocument/2006/customXml" ds:itemID="{94891734-3108-4B0E-811B-5190194461A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153</TotalTime>
  <Words>2814</Words>
  <Application>Microsoft Office PowerPoint</Application>
  <PresentationFormat>Widescreen</PresentationFormat>
  <Paragraphs>336</Paragraphs>
  <Slides>17</Slides>
  <Notes>3</Notes>
  <HiddenSlides>0</HiddenSlides>
  <MMClips>0</MMClips>
  <ScaleCrop>false</ScaleCrop>
  <HeadingPairs>
    <vt:vector size="6" baseType="variant">
      <vt:variant>
        <vt:lpstr>Fonts Used</vt:lpstr>
      </vt:variant>
      <vt:variant>
        <vt:i4>7</vt:i4>
      </vt:variant>
      <vt:variant>
        <vt:lpstr>Theme</vt:lpstr>
      </vt:variant>
      <vt:variant>
        <vt:i4>5</vt:i4>
      </vt:variant>
      <vt:variant>
        <vt:lpstr>Slide Titles</vt:lpstr>
      </vt:variant>
      <vt:variant>
        <vt:i4>17</vt:i4>
      </vt:variant>
    </vt:vector>
  </HeadingPairs>
  <TitlesOfParts>
    <vt:vector size="29" baseType="lpstr">
      <vt:lpstr>Arial</vt:lpstr>
      <vt:lpstr>Calibri</vt:lpstr>
      <vt:lpstr>Courier New</vt:lpstr>
      <vt:lpstr>inherit</vt:lpstr>
      <vt:lpstr>Rockwell</vt:lpstr>
      <vt:lpstr>Trebuchet MS</vt:lpstr>
      <vt:lpstr>Wingdings</vt:lpstr>
      <vt:lpstr>1_Office Theme</vt:lpstr>
      <vt:lpstr>2_Office Theme</vt:lpstr>
      <vt:lpstr>3_Office Theme</vt:lpstr>
      <vt:lpstr>4_Office Theme</vt:lpstr>
      <vt:lpstr>5_Office Theme</vt:lpstr>
      <vt:lpstr>Managing patients with dyslipidaemia</vt:lpstr>
      <vt:lpstr>This recorded INDUSTRY q&amp;a SESSION specifically intended for healthcare professionals (HCPs) is sponsored by Sanofi on the occasion of ESC Congress 2020 – The Digital Experience, Saturday 29 August–Tuesday 01 September 2020. Individual medicinal products that may be referred to during this INDUSTRY SESSION may not be authorised/licensed in all countries. Content has been developed, where applicable, consistent with the EU Summary of Product Characteristics (SmPC). Please consult prescribing information in your country of practice current to date of viewing this content, in respect to medicinal products mentioned as information may vary from country to country.</vt:lpstr>
      <vt:lpstr>2019 ESC/EAS dyslipidaemia guidelines: recommendations for intensification  of treatment</vt:lpstr>
      <vt:lpstr>Disclosures</vt:lpstr>
      <vt:lpstr>2019 ESC/EAS guidelines for the management  of dyslipidaemia</vt:lpstr>
      <vt:lpstr>Overview of changes to the guidelines </vt:lpstr>
      <vt:lpstr>Risk categories</vt:lpstr>
      <vt:lpstr>2019 ESC/EAS dyslipidaemia guidelines: Therapeutic strategy* </vt:lpstr>
      <vt:lpstr>Intervention strategies</vt:lpstr>
      <vt:lpstr>Treatment goals for LDL-C</vt:lpstr>
      <vt:lpstr>Pharmacological LDL-C lowering </vt:lpstr>
      <vt:lpstr>Treatment algorithm for pharmacological LDL-C lowering</vt:lpstr>
      <vt:lpstr>Algorithm for the treatment of muscular symptoms during statin treatment</vt:lpstr>
      <vt:lpstr>Lipid-lowering therapy in VERY HIGH-RISK patients with ACS</vt:lpstr>
      <vt:lpstr>Treatment of patients with heterozygous FH</vt:lpstr>
      <vt:lpstr>Summary </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Amie Peltzer</dc:creator>
  <cp:lastModifiedBy>Chataing, Caroline /BE</cp:lastModifiedBy>
  <cp:revision>11</cp:revision>
  <dcterms:created xsi:type="dcterms:W3CDTF">2020-06-22T14:41:49Z</dcterms:created>
  <dcterms:modified xsi:type="dcterms:W3CDTF">2020-09-21T15:29:03Z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0x0101005F8BD1F50AC3054DA63D99E28834F72D</vt:lpwstr>
  </property>
  <property fmtid="{D5CDD505-2E9C-101B-9397-08002B2CF9AE}" pid="3" name="_NewReviewCycle">
    <vt:lpwstr/>
  </property>
</Properties>
</file>