
<file path=[Content_Types].xml><?xml version="1.0" encoding="utf-8"?>
<Types xmlns="http://schemas.openxmlformats.org/package/2006/content-types">
  <Default Extension="emf" ContentType="image/x-emf"/>
  <Default Extension="jpg" ContentType="image/jpg"/>
  <Default Extension="png" ContentType="image/png"/>
  <Default Extension="rels" ContentType="application/vnd.openxmlformats-package.relationships+xml"/>
  <Default Extension="tiff" ContentType="image/tiff"/>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media/image44.jpg" ContentType="image/jpeg"/>
  <Override PartName="/ppt/media/image46.jpg" ContentType="image/jpeg"/>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1" r:id="rId2"/>
  </p:sldMasterIdLst>
  <p:notesMasterIdLst>
    <p:notesMasterId r:id="rId123"/>
  </p:notesMasterIdLst>
  <p:sldIdLst>
    <p:sldId id="256" r:id="rId3"/>
    <p:sldId id="506" r:id="rId4"/>
    <p:sldId id="274" r:id="rId5"/>
    <p:sldId id="276" r:id="rId6"/>
    <p:sldId id="277" r:id="rId7"/>
    <p:sldId id="410" r:id="rId8"/>
    <p:sldId id="411" r:id="rId9"/>
    <p:sldId id="446" r:id="rId10"/>
    <p:sldId id="447" r:id="rId11"/>
    <p:sldId id="414" r:id="rId12"/>
    <p:sldId id="415" r:id="rId13"/>
    <p:sldId id="416" r:id="rId14"/>
    <p:sldId id="417" r:id="rId15"/>
    <p:sldId id="418" r:id="rId16"/>
    <p:sldId id="419" r:id="rId17"/>
    <p:sldId id="420" r:id="rId18"/>
    <p:sldId id="448" r:id="rId19"/>
    <p:sldId id="422" r:id="rId20"/>
    <p:sldId id="423" r:id="rId21"/>
    <p:sldId id="424" r:id="rId22"/>
    <p:sldId id="425" r:id="rId23"/>
    <p:sldId id="426" r:id="rId24"/>
    <p:sldId id="427" r:id="rId25"/>
    <p:sldId id="428" r:id="rId26"/>
    <p:sldId id="429" r:id="rId27"/>
    <p:sldId id="430" r:id="rId28"/>
    <p:sldId id="431" r:id="rId29"/>
    <p:sldId id="432" r:id="rId30"/>
    <p:sldId id="433" r:id="rId31"/>
    <p:sldId id="434" r:id="rId32"/>
    <p:sldId id="435" r:id="rId33"/>
    <p:sldId id="436" r:id="rId34"/>
    <p:sldId id="437" r:id="rId35"/>
    <p:sldId id="438" r:id="rId36"/>
    <p:sldId id="439" r:id="rId37"/>
    <p:sldId id="440" r:id="rId38"/>
    <p:sldId id="441" r:id="rId39"/>
    <p:sldId id="443" r:id="rId40"/>
    <p:sldId id="453" r:id="rId41"/>
    <p:sldId id="452" r:id="rId42"/>
    <p:sldId id="507" r:id="rId43"/>
    <p:sldId id="494" r:id="rId44"/>
    <p:sldId id="497" r:id="rId45"/>
    <p:sldId id="509" r:id="rId46"/>
    <p:sldId id="281" r:id="rId47"/>
    <p:sldId id="287" r:id="rId48"/>
    <p:sldId id="520" r:id="rId49"/>
    <p:sldId id="282" r:id="rId50"/>
    <p:sldId id="283" r:id="rId51"/>
    <p:sldId id="284" r:id="rId52"/>
    <p:sldId id="285" r:id="rId53"/>
    <p:sldId id="500" r:id="rId54"/>
    <p:sldId id="508" r:id="rId55"/>
    <p:sldId id="289" r:id="rId56"/>
    <p:sldId id="290" r:id="rId57"/>
    <p:sldId id="291" r:id="rId58"/>
    <p:sldId id="495" r:id="rId59"/>
    <p:sldId id="498" r:id="rId60"/>
    <p:sldId id="521" r:id="rId61"/>
    <p:sldId id="294" r:id="rId62"/>
    <p:sldId id="522" r:id="rId63"/>
    <p:sldId id="296" r:id="rId64"/>
    <p:sldId id="297" r:id="rId65"/>
    <p:sldId id="298" r:id="rId66"/>
    <p:sldId id="523" r:id="rId67"/>
    <p:sldId id="300" r:id="rId68"/>
    <p:sldId id="301" r:id="rId69"/>
    <p:sldId id="302" r:id="rId70"/>
    <p:sldId id="303" r:id="rId71"/>
    <p:sldId id="304" r:id="rId72"/>
    <p:sldId id="305" r:id="rId73"/>
    <p:sldId id="306" r:id="rId74"/>
    <p:sldId id="484" r:id="rId75"/>
    <p:sldId id="456" r:id="rId76"/>
    <p:sldId id="457" r:id="rId77"/>
    <p:sldId id="458" r:id="rId78"/>
    <p:sldId id="459" r:id="rId79"/>
    <p:sldId id="460" r:id="rId80"/>
    <p:sldId id="493" r:id="rId81"/>
    <p:sldId id="524" r:id="rId82"/>
    <p:sldId id="462" r:id="rId83"/>
    <p:sldId id="485" r:id="rId84"/>
    <p:sldId id="464" r:id="rId85"/>
    <p:sldId id="465" r:id="rId86"/>
    <p:sldId id="492" r:id="rId87"/>
    <p:sldId id="525" r:id="rId88"/>
    <p:sldId id="467" r:id="rId89"/>
    <p:sldId id="468" r:id="rId90"/>
    <p:sldId id="491" r:id="rId91"/>
    <p:sldId id="526" r:id="rId92"/>
    <p:sldId id="470" r:id="rId93"/>
    <p:sldId id="471" r:id="rId94"/>
    <p:sldId id="496" r:id="rId95"/>
    <p:sldId id="502" r:id="rId96"/>
    <p:sldId id="351" r:id="rId97"/>
    <p:sldId id="529" r:id="rId98"/>
    <p:sldId id="530" r:id="rId99"/>
    <p:sldId id="355" r:id="rId100"/>
    <p:sldId id="356" r:id="rId101"/>
    <p:sldId id="357" r:id="rId102"/>
    <p:sldId id="358" r:id="rId103"/>
    <p:sldId id="359" r:id="rId104"/>
    <p:sldId id="360" r:id="rId105"/>
    <p:sldId id="361" r:id="rId106"/>
    <p:sldId id="486" r:id="rId107"/>
    <p:sldId id="473" r:id="rId108"/>
    <p:sldId id="490" r:id="rId109"/>
    <p:sldId id="531" r:id="rId110"/>
    <p:sldId id="475" r:id="rId111"/>
    <p:sldId id="476" r:id="rId112"/>
    <p:sldId id="489" r:id="rId113"/>
    <p:sldId id="532" r:id="rId114"/>
    <p:sldId id="478" r:id="rId115"/>
    <p:sldId id="479" r:id="rId116"/>
    <p:sldId id="352" r:id="rId117"/>
    <p:sldId id="353" r:id="rId118"/>
    <p:sldId id="354" r:id="rId119"/>
    <p:sldId id="480" r:id="rId120"/>
    <p:sldId id="488" r:id="rId121"/>
    <p:sldId id="482" r:id="rId122"/>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090C"/>
    <a:srgbClr val="A60A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746" autoAdjust="0"/>
  </p:normalViewPr>
  <p:slideViewPr>
    <p:cSldViewPr>
      <p:cViewPr varScale="1">
        <p:scale>
          <a:sx n="51" d="100"/>
          <a:sy n="51" d="100"/>
        </p:scale>
        <p:origin x="1164" y="52"/>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2781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notesMaster" Target="notesMasters/notesMaster1.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presProps" Target="presProps.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395708DA-6906-4035-BEEE-B1E59347B7A6}" type="datetimeFigureOut">
              <a:rPr lang="en-US" smtClean="0"/>
              <a:t>1/20/2020</a:t>
            </a:fld>
            <a:endParaRPr lang="en-US"/>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9BD28FE3-15F1-49BF-B310-AC86D09F4576}" type="slidenum">
              <a:rPr lang="en-US" smtClean="0"/>
              <a:t>‹#›</a:t>
            </a:fld>
            <a:endParaRPr lang="en-US"/>
          </a:p>
        </p:txBody>
      </p:sp>
    </p:spTree>
    <p:extLst>
      <p:ext uri="{BB962C8B-B14F-4D97-AF65-F5344CB8AC3E}">
        <p14:creationId xmlns:p14="http://schemas.microsoft.com/office/powerpoint/2010/main" val="1524665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1</a:t>
            </a:fld>
            <a:endParaRPr lang="en-US"/>
          </a:p>
        </p:txBody>
      </p:sp>
    </p:spTree>
    <p:extLst>
      <p:ext uri="{BB962C8B-B14F-4D97-AF65-F5344CB8AC3E}">
        <p14:creationId xmlns:p14="http://schemas.microsoft.com/office/powerpoint/2010/main" val="2358182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888223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7175" indent="-257175" defTabSz="685800">
              <a:buFont typeface="+mj-lt"/>
              <a:buAutoNum type="arabicPeriod"/>
            </a:pPr>
            <a:r>
              <a:rPr lang="en-US" sz="800" dirty="0">
                <a:solidFill>
                  <a:prstClr val="black"/>
                </a:solidFill>
                <a:latin typeface="+mn-lt"/>
              </a:rPr>
              <a:t>Secondary prevention and primary prevention are well separated and well defined with specific emphasis on very high risk </a:t>
            </a:r>
          </a:p>
          <a:p>
            <a:pPr marL="257175" indent="-257175" defTabSz="685800">
              <a:buFont typeface="+mj-lt"/>
              <a:buAutoNum type="arabicPeriod"/>
            </a:pPr>
            <a:r>
              <a:rPr lang="en-US" sz="800" dirty="0">
                <a:solidFill>
                  <a:prstClr val="black"/>
                </a:solidFill>
                <a:latin typeface="+mn-lt"/>
              </a:rPr>
              <a:t>Risk score not included for secondary prevention</a:t>
            </a:r>
          </a:p>
          <a:p>
            <a:pPr marL="257175" indent="-257175" defTabSz="685800">
              <a:buFont typeface="+mj-lt"/>
              <a:buAutoNum type="arabicPeriod"/>
            </a:pPr>
            <a:r>
              <a:rPr lang="en-US" sz="800" dirty="0">
                <a:solidFill>
                  <a:prstClr val="black"/>
                </a:solidFill>
                <a:latin typeface="+mn-lt"/>
              </a:rPr>
              <a:t>LDL-C categories changed (5 in 2016 and now 6 in 2019) – ranging from 55mg/dL to 190 mg/dL</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135671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741433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a:t>Summary</a:t>
            </a:r>
            <a:r>
              <a:rPr lang="fr-CA" dirty="0"/>
              <a:t> slide </a:t>
            </a:r>
            <a:endParaRPr lang="en-US" dirty="0"/>
          </a:p>
        </p:txBody>
      </p:sp>
      <p:sp>
        <p:nvSpPr>
          <p:cNvPr id="4" name="Slide Number Placeholder 3"/>
          <p:cNvSpPr>
            <a:spLocks noGrp="1"/>
          </p:cNvSpPr>
          <p:nvPr>
            <p:ph type="sldNum" sz="quarter" idx="5"/>
          </p:nvPr>
        </p:nvSpPr>
        <p:spPr/>
        <p:txBody>
          <a:bodyPr/>
          <a:lstStyle/>
          <a:p>
            <a:pPr>
              <a:defRPr/>
            </a:pPr>
            <a:fld id="{31D8B664-9BED-4777-A719-60ED83CC1DAC}" type="slidenum">
              <a:rPr lang="en-US" kern="0" smtClean="0">
                <a:solidFill>
                  <a:sysClr val="windowText" lastClr="000000"/>
                </a:solidFill>
              </a:rPr>
              <a:pPr>
                <a:defRPr/>
              </a:pPr>
              <a:t>19</a:t>
            </a:fld>
            <a:endParaRPr lang="en-US" kern="0">
              <a:solidFill>
                <a:sysClr val="windowText" lastClr="000000"/>
              </a:solidFill>
            </a:endParaRPr>
          </a:p>
        </p:txBody>
      </p:sp>
    </p:spTree>
    <p:extLst>
      <p:ext uri="{BB962C8B-B14F-4D97-AF65-F5344CB8AC3E}">
        <p14:creationId xmlns:p14="http://schemas.microsoft.com/office/powerpoint/2010/main" val="3697188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mn-lt"/>
              </a:rPr>
              <a:t>Recommendations for pharmacological low-density lipoprotein cholesterol lowering</a:t>
            </a:r>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380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t>PCSK9 recommended rather than may be considered for secondary prevention and very high risk FH.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mn-lt"/>
                <a:ea typeface="+mn-ea"/>
                <a:cs typeface="+mn-cs"/>
              </a:rPr>
              <a:t>New outcome study data of PCSK9 inhibitors are presented, and updated recommendations for their clinical use are provided. </a:t>
            </a:r>
            <a:endParaRPr lang="en-US" sz="1000" dirty="0"/>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39707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914400"/>
            <a:r>
              <a:rPr lang="en-US" dirty="0" err="1">
                <a:solidFill>
                  <a:prstClr val="white"/>
                </a:solidFill>
              </a:rPr>
              <a:t>Icosapent</a:t>
            </a:r>
            <a:r>
              <a:rPr lang="en-US" dirty="0">
                <a:solidFill>
                  <a:prstClr val="white"/>
                </a:solidFill>
              </a:rPr>
              <a:t> ethyl,</a:t>
            </a:r>
            <a:r>
              <a:rPr lang="en-US" baseline="0" dirty="0">
                <a:solidFill>
                  <a:prstClr val="white"/>
                </a:solidFill>
              </a:rPr>
              <a:t> </a:t>
            </a:r>
            <a:r>
              <a:rPr lang="en-US" dirty="0">
                <a:solidFill>
                  <a:prstClr val="white"/>
                </a:solidFill>
              </a:rPr>
              <a:t>(</a:t>
            </a:r>
            <a:r>
              <a:rPr lang="en-US" dirty="0" err="1">
                <a:solidFill>
                  <a:prstClr val="white"/>
                </a:solidFill>
              </a:rPr>
              <a:t>Vascepa</a:t>
            </a:r>
            <a:r>
              <a:rPr lang="en-US" dirty="0">
                <a:solidFill>
                  <a:prstClr val="white"/>
                </a:solidFill>
              </a:rPr>
              <a:t> - 2x2 g/day), included based on REDUCE-IT trial</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373402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9776642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2602414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278321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4</a:t>
            </a:fld>
            <a:endParaRPr lang="en-US" dirty="0"/>
          </a:p>
        </p:txBody>
      </p:sp>
    </p:spTree>
    <p:extLst>
      <p:ext uri="{BB962C8B-B14F-4D97-AF65-F5344CB8AC3E}">
        <p14:creationId xmlns:p14="http://schemas.microsoft.com/office/powerpoint/2010/main" val="1109351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New/revised concepts : Patients with FH and ASCVD, or another major risk factor, are classified as very-high-risk, and those without known ASCVD and without other risk factors as high-risk. Recommended treatment goals are defined accordingly.</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14068313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0"/>
              </a:spcAft>
            </a:pPr>
            <a:endParaRPr lang="en-US" sz="1200" b="1" spc="-60" dirty="0">
              <a:solidFill>
                <a:srgbClr val="000000"/>
              </a:solidFill>
              <a:latin typeface="Calibri" panose="02020603050405020304" pitchFamily="2"/>
            </a:endParaRPr>
          </a:p>
        </p:txBody>
      </p:sp>
      <p:sp>
        <p:nvSpPr>
          <p:cNvPr id="4" name="Slide Number Placeholder 3"/>
          <p:cNvSpPr>
            <a:spLocks noGrp="1"/>
          </p:cNvSpPr>
          <p:nvPr>
            <p:ph type="sldNum" sz="quarter" idx="5"/>
          </p:nvPr>
        </p:nvSpPr>
        <p:spPr/>
        <p:txBody>
          <a:bodyPr/>
          <a:lstStyle/>
          <a:p>
            <a:pPr>
              <a:defRPr/>
            </a:pPr>
            <a:fld id="{31D8B664-9BED-4777-A719-60ED83CC1DAC}" type="slidenum">
              <a:rPr lang="en-US" kern="0" smtClean="0">
                <a:solidFill>
                  <a:sysClr val="windowText" lastClr="000000"/>
                </a:solidFill>
              </a:rPr>
              <a:pPr>
                <a:defRPr/>
              </a:pPr>
              <a:t>27</a:t>
            </a:fld>
            <a:endParaRPr lang="en-US" kern="0">
              <a:solidFill>
                <a:sysClr val="windowText" lastClr="000000"/>
              </a:solidFill>
            </a:endParaRPr>
          </a:p>
        </p:txBody>
      </p:sp>
    </p:spTree>
    <p:extLst>
      <p:ext uri="{BB962C8B-B14F-4D97-AF65-F5344CB8AC3E}">
        <p14:creationId xmlns:p14="http://schemas.microsoft.com/office/powerpoint/2010/main" val="7750025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4070985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39070485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524948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33</a:t>
            </a:fld>
            <a:endParaRPr lang="en-US" dirty="0"/>
          </a:p>
        </p:txBody>
      </p:sp>
    </p:spTree>
    <p:extLst>
      <p:ext uri="{BB962C8B-B14F-4D97-AF65-F5344CB8AC3E}">
        <p14:creationId xmlns:p14="http://schemas.microsoft.com/office/powerpoint/2010/main" val="582382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36</a:t>
            </a:fld>
            <a:endParaRPr lang="en-US" dirty="0"/>
          </a:p>
        </p:txBody>
      </p:sp>
    </p:spTree>
    <p:extLst>
      <p:ext uri="{BB962C8B-B14F-4D97-AF65-F5344CB8AC3E}">
        <p14:creationId xmlns:p14="http://schemas.microsoft.com/office/powerpoint/2010/main" val="34950452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37</a:t>
            </a:fld>
            <a:endParaRPr lang="en-US" dirty="0"/>
          </a:p>
        </p:txBody>
      </p:sp>
    </p:spTree>
    <p:extLst>
      <p:ext uri="{BB962C8B-B14F-4D97-AF65-F5344CB8AC3E}">
        <p14:creationId xmlns:p14="http://schemas.microsoft.com/office/powerpoint/2010/main" val="10289857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err="1"/>
              <a:t>Summary</a:t>
            </a:r>
            <a:r>
              <a:rPr lang="fr-CA" dirty="0"/>
              <a:t> slide </a:t>
            </a:r>
            <a:endParaRPr lang="en-US" dirty="0"/>
          </a:p>
        </p:txBody>
      </p:sp>
      <p:sp>
        <p:nvSpPr>
          <p:cNvPr id="4" name="Slide Number Placeholder 3"/>
          <p:cNvSpPr>
            <a:spLocks noGrp="1"/>
          </p:cNvSpPr>
          <p:nvPr>
            <p:ph type="sldNum" sz="quarter" idx="5"/>
          </p:nvPr>
        </p:nvSpPr>
        <p:spPr/>
        <p:txBody>
          <a:bodyPr/>
          <a:lstStyle/>
          <a:p>
            <a:pPr>
              <a:defRPr/>
            </a:pPr>
            <a:fld id="{31D8B664-9BED-4777-A719-60ED83CC1DAC}" type="slidenum">
              <a:rPr lang="en-US" kern="0" smtClean="0">
                <a:solidFill>
                  <a:sysClr val="windowText" lastClr="000000"/>
                </a:solidFill>
              </a:rPr>
              <a:pPr>
                <a:defRPr/>
              </a:pPr>
              <a:t>38</a:t>
            </a:fld>
            <a:endParaRPr lang="en-US" kern="0">
              <a:solidFill>
                <a:sysClr val="windowText" lastClr="000000"/>
              </a:solidFill>
            </a:endParaRPr>
          </a:p>
        </p:txBody>
      </p:sp>
    </p:spTree>
    <p:extLst>
      <p:ext uri="{BB962C8B-B14F-4D97-AF65-F5344CB8AC3E}">
        <p14:creationId xmlns:p14="http://schemas.microsoft.com/office/powerpoint/2010/main" val="40108272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00" dirty="0"/>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3223568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7</a:t>
            </a:fld>
            <a:endParaRPr lang="en-US" dirty="0"/>
          </a:p>
        </p:txBody>
      </p:sp>
    </p:spTree>
    <p:extLst>
      <p:ext uri="{BB962C8B-B14F-4D97-AF65-F5344CB8AC3E}">
        <p14:creationId xmlns:p14="http://schemas.microsoft.com/office/powerpoint/2010/main" val="14878623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43</a:t>
            </a:fld>
            <a:endParaRPr lang="en-US"/>
          </a:p>
        </p:txBody>
      </p:sp>
    </p:spTree>
    <p:extLst>
      <p:ext uri="{BB962C8B-B14F-4D97-AF65-F5344CB8AC3E}">
        <p14:creationId xmlns:p14="http://schemas.microsoft.com/office/powerpoint/2010/main" val="15751240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59</a:t>
            </a:fld>
            <a:endParaRPr lang="en-US"/>
          </a:p>
        </p:txBody>
      </p:sp>
    </p:spTree>
    <p:extLst>
      <p:ext uri="{BB962C8B-B14F-4D97-AF65-F5344CB8AC3E}">
        <p14:creationId xmlns:p14="http://schemas.microsoft.com/office/powerpoint/2010/main" val="41461395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r>
              <a:rPr lang="nl-NL" dirty="0"/>
              <a:t>Referentie toevoegen</a:t>
            </a:r>
          </a:p>
        </p:txBody>
      </p:sp>
      <p:sp>
        <p:nvSpPr>
          <p:cNvPr id="4" name="Tijdelijke aanduiding voor dianummer 3"/>
          <p:cNvSpPr>
            <a:spLocks noGrp="1"/>
          </p:cNvSpPr>
          <p:nvPr>
            <p:ph type="sldNum" sz="quarter" idx="10"/>
          </p:nvPr>
        </p:nvSpPr>
        <p:spPr/>
        <p:txBody>
          <a:bodyPr/>
          <a:lstStyle/>
          <a:p>
            <a:fld id="{CA5D3BF3-D352-46FC-8343-31F56E6730EA}" type="slidenum">
              <a:rPr lang="tr-TR" smtClean="0">
                <a:solidFill>
                  <a:prstClr val="black"/>
                </a:solidFill>
                <a:latin typeface="Calibri"/>
              </a:rPr>
              <a:pPr/>
              <a:t>64</a:t>
            </a:fld>
            <a:endParaRPr lang="tr-TR">
              <a:solidFill>
                <a:prstClr val="black"/>
              </a:solidFill>
              <a:latin typeface="Calibri"/>
            </a:endParaRPr>
          </a:p>
        </p:txBody>
      </p:sp>
    </p:spTree>
    <p:extLst>
      <p:ext uri="{BB962C8B-B14F-4D97-AF65-F5344CB8AC3E}">
        <p14:creationId xmlns:p14="http://schemas.microsoft.com/office/powerpoint/2010/main" val="25994601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r>
              <a:rPr lang="nl-NL" dirty="0"/>
              <a:t>Referentie toevoegen</a:t>
            </a:r>
          </a:p>
        </p:txBody>
      </p:sp>
      <p:sp>
        <p:nvSpPr>
          <p:cNvPr id="4" name="Tijdelijke aanduiding voor dianummer 3"/>
          <p:cNvSpPr>
            <a:spLocks noGrp="1"/>
          </p:cNvSpPr>
          <p:nvPr>
            <p:ph type="sldNum" sz="quarter" idx="10"/>
          </p:nvPr>
        </p:nvSpPr>
        <p:spPr/>
        <p:txBody>
          <a:bodyPr/>
          <a:lstStyle/>
          <a:p>
            <a:fld id="{CA5D3BF3-D352-46FC-8343-31F56E6730EA}" type="slidenum">
              <a:rPr lang="tr-TR" smtClean="0">
                <a:solidFill>
                  <a:prstClr val="black"/>
                </a:solidFill>
                <a:latin typeface="Calibri"/>
              </a:rPr>
              <a:pPr/>
              <a:t>65</a:t>
            </a:fld>
            <a:endParaRPr lang="tr-TR">
              <a:solidFill>
                <a:prstClr val="black"/>
              </a:solidFill>
              <a:latin typeface="Calibri"/>
            </a:endParaRPr>
          </a:p>
        </p:txBody>
      </p:sp>
    </p:spTree>
    <p:extLst>
      <p:ext uri="{BB962C8B-B14F-4D97-AF65-F5344CB8AC3E}">
        <p14:creationId xmlns:p14="http://schemas.microsoft.com/office/powerpoint/2010/main" val="42319124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09D6A40-9316-8642-BA8F-53AF1321455B}" type="slidenum">
              <a:rPr lang="en-GB">
                <a:solidFill>
                  <a:prstClr val="black"/>
                </a:solidFill>
                <a:latin typeface="Calibri"/>
              </a:rPr>
              <a:pPr>
                <a:defRPr/>
              </a:pPr>
              <a:t>67</a:t>
            </a:fld>
            <a:endParaRPr lang="en-GB">
              <a:solidFill>
                <a:prstClr val="black"/>
              </a:solidFill>
              <a:latin typeface="Calibri"/>
            </a:endParaRPr>
          </a:p>
        </p:txBody>
      </p:sp>
      <p:sp>
        <p:nvSpPr>
          <p:cNvPr id="52226"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ma14="http://schemas.microsoft.com/office/mac/drawingml/2011/main" xmlns="" val="1"/>
            </a:ext>
          </a:extLst>
        </p:spPr>
      </p:sp>
      <p:sp>
        <p:nvSpPr>
          <p:cNvPr id="52227" name="Rectangle 3"/>
          <p:cNvSpPr>
            <a:spLocks noGrp="1" noChangeArrowheads="1"/>
          </p:cNvSpPr>
          <p:nvPr>
            <p:ph type="body" idx="1"/>
          </p:nvPr>
        </p:nvSpPr>
        <p:spPr>
          <a:xfrm>
            <a:off x="914400" y="4343400"/>
            <a:ext cx="5029200" cy="4114800"/>
          </a:xfrm>
        </p:spPr>
        <p:txBody>
          <a:bodyPr/>
          <a:lstStyle/>
          <a:p>
            <a:pPr eaLnBrk="1" hangingPunct="1">
              <a:defRPr/>
            </a:pPr>
            <a:endParaRPr lang="en-US">
              <a:cs typeface="+mn-cs"/>
            </a:endParaRPr>
          </a:p>
        </p:txBody>
      </p:sp>
    </p:spTree>
    <p:extLst>
      <p:ext uri="{BB962C8B-B14F-4D97-AF65-F5344CB8AC3E}">
        <p14:creationId xmlns:p14="http://schemas.microsoft.com/office/powerpoint/2010/main" val="18629310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3D6AFC-6E9D-9949-9246-95FB2EE74EFC}" type="slidenum">
              <a:rPr lang="en-GB">
                <a:solidFill>
                  <a:prstClr val="black"/>
                </a:solidFill>
                <a:latin typeface="Calibri"/>
              </a:rPr>
              <a:pPr>
                <a:defRPr/>
              </a:pPr>
              <a:t>68</a:t>
            </a:fld>
            <a:endParaRPr lang="en-GB">
              <a:solidFill>
                <a:prstClr val="black"/>
              </a:solidFill>
              <a:latin typeface="Calibri"/>
            </a:endParaRPr>
          </a:p>
        </p:txBody>
      </p:sp>
      <p:sp>
        <p:nvSpPr>
          <p:cNvPr id="263170" name="Rectangle 2"/>
          <p:cNvSpPr>
            <a:spLocks noGrp="1" noRot="1" noChangeAspect="1" noChangeArrowheads="1" noTextEdit="1"/>
          </p:cNvSpPr>
          <p:nvPr>
            <p:ph type="sldImg"/>
          </p:nvPr>
        </p:nvSpPr>
        <p:spPr>
          <a:xfrm>
            <a:off x="381000" y="685800"/>
            <a:ext cx="6096000" cy="3429000"/>
          </a:xfrm>
          <a:ln/>
          <a:extLst>
            <a:ext uri="{FAA26D3D-D897-4be2-8F04-BA451C77F1D7}">
              <ma14:placeholderFlag xmlns:ma14="http://schemas.microsoft.com/office/mac/drawingml/2011/main" xmlns="" val="1"/>
            </a:ext>
          </a:extLst>
        </p:spPr>
      </p:sp>
      <p:sp>
        <p:nvSpPr>
          <p:cNvPr id="263171" name="Rectangle 3"/>
          <p:cNvSpPr>
            <a:spLocks noGrp="1" noChangeArrowheads="1"/>
          </p:cNvSpPr>
          <p:nvPr>
            <p:ph type="body" idx="1"/>
          </p:nvPr>
        </p:nvSpPr>
        <p:spPr>
          <a:xfrm>
            <a:off x="914400" y="4343400"/>
            <a:ext cx="5029200" cy="4114800"/>
          </a:xfrm>
        </p:spPr>
        <p:txBody>
          <a:bodyPr/>
          <a:lstStyle/>
          <a:p>
            <a:pPr eaLnBrk="1" hangingPunct="1">
              <a:defRPr/>
            </a:pPr>
            <a:endParaRPr lang="en-US">
              <a:cs typeface="+mn-cs"/>
            </a:endParaRPr>
          </a:p>
        </p:txBody>
      </p:sp>
    </p:spTree>
    <p:extLst>
      <p:ext uri="{BB962C8B-B14F-4D97-AF65-F5344CB8AC3E}">
        <p14:creationId xmlns:p14="http://schemas.microsoft.com/office/powerpoint/2010/main" val="39106409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74</a:t>
            </a:fld>
            <a:endParaRPr lang="en-US"/>
          </a:p>
        </p:txBody>
      </p:sp>
    </p:spTree>
    <p:extLst>
      <p:ext uri="{BB962C8B-B14F-4D97-AF65-F5344CB8AC3E}">
        <p14:creationId xmlns:p14="http://schemas.microsoft.com/office/powerpoint/2010/main" val="20412086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r>
              <a:rPr lang="nl-NL" dirty="0"/>
              <a:t>Referentie toevoegen</a:t>
            </a:r>
          </a:p>
        </p:txBody>
      </p:sp>
      <p:sp>
        <p:nvSpPr>
          <p:cNvPr id="4" name="Tijdelijke aanduiding voor dianummer 3"/>
          <p:cNvSpPr>
            <a:spLocks noGrp="1"/>
          </p:cNvSpPr>
          <p:nvPr>
            <p:ph type="sldNum" sz="quarter" idx="10"/>
          </p:nvPr>
        </p:nvSpPr>
        <p:spPr/>
        <p:txBody>
          <a:bodyPr/>
          <a:lstStyle/>
          <a:p>
            <a:fld id="{CA5D3BF3-D352-46FC-8343-31F56E6730EA}" type="slidenum">
              <a:rPr lang="tr-TR" smtClean="0">
                <a:solidFill>
                  <a:prstClr val="black"/>
                </a:solidFill>
                <a:latin typeface="Calibri"/>
              </a:rPr>
              <a:pPr/>
              <a:t>96</a:t>
            </a:fld>
            <a:endParaRPr lang="tr-TR">
              <a:solidFill>
                <a:prstClr val="black"/>
              </a:solidFill>
              <a:latin typeface="Calibri"/>
            </a:endParaRPr>
          </a:p>
        </p:txBody>
      </p:sp>
    </p:spTree>
    <p:extLst>
      <p:ext uri="{BB962C8B-B14F-4D97-AF65-F5344CB8AC3E}">
        <p14:creationId xmlns:p14="http://schemas.microsoft.com/office/powerpoint/2010/main" val="13993853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100</a:t>
            </a:fld>
            <a:endParaRPr lang="en-US"/>
          </a:p>
        </p:txBody>
      </p:sp>
    </p:spTree>
    <p:extLst>
      <p:ext uri="{BB962C8B-B14F-4D97-AF65-F5344CB8AC3E}">
        <p14:creationId xmlns:p14="http://schemas.microsoft.com/office/powerpoint/2010/main" val="41159474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103</a:t>
            </a:fld>
            <a:endParaRPr lang="en-US"/>
          </a:p>
        </p:txBody>
      </p:sp>
    </p:spTree>
    <p:extLst>
      <p:ext uri="{BB962C8B-B14F-4D97-AF65-F5344CB8AC3E}">
        <p14:creationId xmlns:p14="http://schemas.microsoft.com/office/powerpoint/2010/main" val="3041992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Patients with FH and ASCVD, or another major risk factor, are classified as very-high-risk, and those without known ASCVD and without other risk factors as high-risk. Recommended treatment goals are defined accordingly.</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7166828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107</a:t>
            </a:fld>
            <a:endParaRPr lang="en-US"/>
          </a:p>
        </p:txBody>
      </p:sp>
    </p:spTree>
    <p:extLst>
      <p:ext uri="{BB962C8B-B14F-4D97-AF65-F5344CB8AC3E}">
        <p14:creationId xmlns:p14="http://schemas.microsoft.com/office/powerpoint/2010/main" val="3316435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9BD28FE3-15F1-49BF-B310-AC86D09F4576}" type="slidenum">
              <a:rPr lang="en-US" smtClean="0"/>
              <a:t>108</a:t>
            </a:fld>
            <a:endParaRPr lang="en-US"/>
          </a:p>
        </p:txBody>
      </p:sp>
    </p:spTree>
    <p:extLst>
      <p:ext uri="{BB962C8B-B14F-4D97-AF65-F5344CB8AC3E}">
        <p14:creationId xmlns:p14="http://schemas.microsoft.com/office/powerpoint/2010/main" val="33138759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85373FD-71D4-49D1-BE6B-01D533EBB7DE}" type="slidenum">
              <a:rPr lang="fr-FR" smtClean="0"/>
              <a:t>114</a:t>
            </a:fld>
            <a:endParaRPr lang="fr-FR"/>
          </a:p>
        </p:txBody>
      </p:sp>
    </p:spTree>
    <p:extLst>
      <p:ext uri="{BB962C8B-B14F-4D97-AF65-F5344CB8AC3E}">
        <p14:creationId xmlns:p14="http://schemas.microsoft.com/office/powerpoint/2010/main" val="1145644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10</a:t>
            </a:fld>
            <a:endParaRPr lang="en-US" dirty="0"/>
          </a:p>
        </p:txBody>
      </p:sp>
    </p:spTree>
    <p:extLst>
      <p:ext uri="{BB962C8B-B14F-4D97-AF65-F5344CB8AC3E}">
        <p14:creationId xmlns:p14="http://schemas.microsoft.com/office/powerpoint/2010/main" val="2701339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413075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New recommendations</a:t>
            </a:r>
            <a:endParaRPr lang="en-US" dirty="0"/>
          </a:p>
        </p:txBody>
      </p:sp>
      <p:sp>
        <p:nvSpPr>
          <p:cNvPr id="4" name="Slide Number Placeholder 3"/>
          <p:cNvSpPr>
            <a:spLocks noGrp="1"/>
          </p:cNvSpPr>
          <p:nvPr>
            <p:ph type="sldNum" sz="quarter" idx="10"/>
          </p:nvPr>
        </p:nvSpPr>
        <p:spPr/>
        <p:txBody>
          <a:bodyPr/>
          <a:lstStyle/>
          <a:p>
            <a:fld id="{E2499F02-F1A1-754B-94C5-1B7D224748D3}" type="slidenum">
              <a:rPr lang="en-US" smtClean="0"/>
              <a:t>12</a:t>
            </a:fld>
            <a:endParaRPr lang="en-US" dirty="0"/>
          </a:p>
        </p:txBody>
      </p:sp>
    </p:spTree>
    <p:extLst>
      <p:ext uri="{BB962C8B-B14F-4D97-AF65-F5344CB8AC3E}">
        <p14:creationId xmlns:p14="http://schemas.microsoft.com/office/powerpoint/2010/main" val="23672194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Absolute LDL-C reduction dictates RRR and defines ARR</a:t>
            </a:r>
          </a:p>
          <a:p>
            <a:endParaRPr lang="en-US" dirty="0"/>
          </a:p>
        </p:txBody>
      </p:sp>
      <p:sp>
        <p:nvSpPr>
          <p:cNvPr id="4" name="Slide Number Placeholder 3"/>
          <p:cNvSpPr>
            <a:spLocks noGrp="1"/>
          </p:cNvSpPr>
          <p:nvPr>
            <p:ph type="sldNum" sz="quarter" idx="5"/>
          </p:nvPr>
        </p:nvSpPr>
        <p:spPr/>
        <p:txBody>
          <a:bodyPr/>
          <a:lstStyle/>
          <a:p>
            <a:fld id="{E2499F02-F1A1-754B-94C5-1B7D224748D3}"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782559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dirty="0"/>
              <a:t>Back up documentation </a:t>
            </a:r>
            <a:endParaRPr lang="en-US" dirty="0"/>
          </a:p>
        </p:txBody>
      </p:sp>
      <p:sp>
        <p:nvSpPr>
          <p:cNvPr id="4" name="Slide Number Placeholder 3"/>
          <p:cNvSpPr>
            <a:spLocks noGrp="1"/>
          </p:cNvSpPr>
          <p:nvPr>
            <p:ph type="sldNum" sz="quarter" idx="5"/>
          </p:nvPr>
        </p:nvSpPr>
        <p:spPr/>
        <p:txBody>
          <a:bodyPr/>
          <a:lstStyle/>
          <a:p>
            <a:pPr>
              <a:defRPr/>
            </a:pPr>
            <a:fld id="{31D8B664-9BED-4777-A719-60ED83CC1DAC}" type="slidenum">
              <a:rPr lang="en-US" kern="0" smtClean="0">
                <a:solidFill>
                  <a:sysClr val="windowText" lastClr="000000"/>
                </a:solidFill>
              </a:rPr>
              <a:pPr>
                <a:defRPr/>
              </a:pPr>
              <a:t>14</a:t>
            </a:fld>
            <a:endParaRPr lang="en-US" kern="0">
              <a:solidFill>
                <a:sysClr val="windowText" lastClr="000000"/>
              </a:solidFill>
            </a:endParaRPr>
          </a:p>
        </p:txBody>
      </p:sp>
    </p:spTree>
    <p:extLst>
      <p:ext uri="{BB962C8B-B14F-4D97-AF65-F5344CB8AC3E}">
        <p14:creationId xmlns:p14="http://schemas.microsoft.com/office/powerpoint/2010/main" val="972901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31_1_">
    <p:spTree>
      <p:nvGrpSpPr>
        <p:cNvPr id="1" name=""/>
        <p:cNvGrpSpPr/>
        <p:nvPr/>
      </p:nvGrpSpPr>
      <p:grpSpPr>
        <a:xfrm>
          <a:off x="0" y="0"/>
          <a:ext cx="0" cy="0"/>
          <a:chOff x="0" y="0"/>
          <a:chExt cx="0" cy="0"/>
        </a:xfrm>
      </p:grpSpPr>
      <p:sp>
        <p:nvSpPr>
          <p:cNvPr id="571" name="Text Placeholder 570"/>
          <p:cNvSpPr>
            <a:spLocks noGrp="1"/>
          </p:cNvSpPr>
          <p:nvPr>
            <p:ph type="body" idx="10"/>
          </p:nvPr>
        </p:nvSpPr>
        <p:spPr>
          <a:xfrm>
            <a:off x="702733" y="287778"/>
            <a:ext cx="9482667" cy="916918"/>
          </a:xfrm>
          <a:prstGeom prst="rect">
            <a:avLst/>
          </a:prstGeom>
          <a:noFill/>
          <a:ln w="0" cmpd="sng">
            <a:noFill/>
            <a:prstDash val="solid"/>
          </a:ln>
        </p:spPr>
        <p:txBody>
          <a:bodyPr vert="horz" lIns="0" tIns="323850" rIns="0" bIns="0" anchor="t"/>
          <a:lstStyle>
            <a:lvl1pPr marL="0" marR="0" indent="0" algn="l">
              <a:lnSpc>
                <a:spcPts val="3067"/>
              </a:lnSpc>
              <a:spcBef>
                <a:spcPts val="0"/>
              </a:spcBef>
              <a:spcAft>
                <a:spcPts val="1433"/>
              </a:spcAft>
              <a:defRPr/>
            </a:lvl1pPr>
          </a:lstStyle>
          <a:p>
            <a:pPr marL="0" marR="0" indent="0" algn="l">
              <a:lnSpc>
                <a:spcPts val="2300"/>
              </a:lnSpc>
              <a:spcAft>
                <a:spcPts val="0"/>
              </a:spcAft>
            </a:pPr>
            <a:r>
              <a:rPr lang="en-US" sz="3132" b="1" spc="-53">
                <a:solidFill>
                  <a:srgbClr val="000000"/>
                </a:solidFill>
                <a:latin typeface="Calibri" panose="02020603050405020304" pitchFamily="2"/>
              </a:rPr>
              <a:t>Recommendations for lipid-lowering therapy </a:t>
            </a:r>
          </a:p>
          <a:p>
            <a:pPr marL="0" marR="0" indent="0" algn="l">
              <a:lnSpc>
                <a:spcPts val="2300"/>
              </a:lnSpc>
              <a:spcBef>
                <a:spcPts val="0"/>
              </a:spcBef>
              <a:spcAft>
                <a:spcPts val="1075"/>
              </a:spcAft>
            </a:pPr>
            <a:r>
              <a:rPr lang="en-US" sz="3132" b="1" spc="-80">
                <a:solidFill>
                  <a:srgbClr val="000000"/>
                </a:solidFill>
                <a:latin typeface="Calibri" panose="02020603050405020304" pitchFamily="2"/>
              </a:rPr>
              <a:t>in very-high-risk patients with acute coronary syndromes (1) </a:t>
            </a:r>
          </a:p>
        </p:txBody>
      </p:sp>
      <p:sp>
        <p:nvSpPr>
          <p:cNvPr id="572" name="Text Placeholder 571"/>
          <p:cNvSpPr>
            <a:spLocks noGrp="1"/>
          </p:cNvSpPr>
          <p:nvPr>
            <p:ph type="body" idx="10"/>
          </p:nvPr>
        </p:nvSpPr>
        <p:spPr>
          <a:xfrm>
            <a:off x="680720" y="1674191"/>
            <a:ext cx="8209280" cy="300082"/>
          </a:xfrm>
          <a:prstGeom prst="rect">
            <a:avLst/>
          </a:prstGeom>
          <a:solidFill>
            <a:srgbClr val="C7C8CA"/>
          </a:solidFill>
          <a:ln w="0" cmpd="sng">
            <a:noFill/>
            <a:prstDash val="solid"/>
          </a:ln>
        </p:spPr>
        <p:txBody>
          <a:bodyPr vert="horz" lIns="0" tIns="68580" rIns="0" bIns="0" anchor="t"/>
          <a:lstStyle>
            <a:lvl1pPr marL="182875" marR="0" indent="0" algn="l">
              <a:lnSpc>
                <a:spcPts val="2400"/>
              </a:lnSpc>
              <a:spcAft>
                <a:spcPts val="320"/>
              </a:spcAft>
              <a:defRPr/>
            </a:lvl1pPr>
          </a:lstStyle>
          <a:p>
            <a:pPr marL="137160" marR="0" indent="0" algn="l">
              <a:lnSpc>
                <a:spcPts val="1800"/>
              </a:lnSpc>
              <a:spcAft>
                <a:spcPts val="240"/>
              </a:spcAft>
            </a:pPr>
            <a:r>
              <a:rPr lang="en-US" sz="2133" b="1" spc="-47">
                <a:solidFill>
                  <a:srgbClr val="000000"/>
                </a:solidFill>
                <a:latin typeface="Calibri" panose="02020603050405020304" pitchFamily="2"/>
              </a:rPr>
              <a:t>Recommendations </a:t>
            </a:r>
          </a:p>
        </p:txBody>
      </p:sp>
      <p:sp>
        <p:nvSpPr>
          <p:cNvPr id="573" name="Text Placeholder 572"/>
          <p:cNvSpPr>
            <a:spLocks noGrp="1"/>
          </p:cNvSpPr>
          <p:nvPr>
            <p:ph type="body" idx="10"/>
          </p:nvPr>
        </p:nvSpPr>
        <p:spPr>
          <a:xfrm>
            <a:off x="680720" y="2149025"/>
            <a:ext cx="8209280" cy="818814"/>
          </a:xfrm>
          <a:prstGeom prst="rect">
            <a:avLst/>
          </a:prstGeom>
          <a:solidFill>
            <a:srgbClr val="E6E7E8"/>
          </a:solidFill>
          <a:ln w="0" cmpd="sng">
            <a:noFill/>
            <a:prstDash val="solid"/>
          </a:ln>
        </p:spPr>
        <p:txBody>
          <a:bodyPr vert="horz" lIns="0" tIns="10795" rIns="0" bIns="0" anchor="t"/>
          <a:lstStyle>
            <a:lvl1pPr marL="182875" marR="426709" indent="0" algn="l">
              <a:lnSpc>
                <a:spcPts val="2800"/>
              </a:lnSpc>
              <a:spcAft>
                <a:spcPts val="480"/>
              </a:spcAft>
              <a:defRPr/>
            </a:lvl1pPr>
          </a:lstStyle>
          <a:p>
            <a:pPr marL="137160" marR="320040" indent="0" algn="l">
              <a:lnSpc>
                <a:spcPts val="2100"/>
              </a:lnSpc>
              <a:spcAft>
                <a:spcPts val="360"/>
              </a:spcAft>
            </a:pPr>
            <a:r>
              <a:rPr lang="en-US" sz="2133" spc="0">
                <a:solidFill>
                  <a:srgbClr val="000000"/>
                </a:solidFill>
                <a:latin typeface="Calibri" panose="02020603050405020304" pitchFamily="2"/>
              </a:rPr>
              <a:t>In all ACS patients without any contra-indication or definite history of intolerance, it is recommended to initiate or continue high dose statin as early as possible, regardless of initial LDL-C values. </a:t>
            </a:r>
          </a:p>
        </p:txBody>
      </p:sp>
      <p:sp>
        <p:nvSpPr>
          <p:cNvPr id="574" name="Text Placeholder 573"/>
          <p:cNvSpPr>
            <a:spLocks noGrp="1"/>
          </p:cNvSpPr>
          <p:nvPr>
            <p:ph type="body" idx="10"/>
          </p:nvPr>
        </p:nvSpPr>
        <p:spPr>
          <a:xfrm>
            <a:off x="8904393" y="1674191"/>
            <a:ext cx="1158240" cy="281487"/>
          </a:xfrm>
          <a:prstGeom prst="rect">
            <a:avLst/>
          </a:prstGeom>
          <a:solidFill>
            <a:srgbClr val="C7C8CA"/>
          </a:solidFill>
          <a:ln w="0" cmpd="sng">
            <a:noFill/>
            <a:prstDash val="solid"/>
          </a:ln>
        </p:spPr>
        <p:txBody>
          <a:bodyPr vert="horz" lIns="0" tIns="50165" rIns="0" bIns="0" anchor="t"/>
          <a:lstStyle>
            <a:lvl1pPr marL="0" marR="0" indent="0" algn="ctr">
              <a:lnSpc>
                <a:spcPts val="2400"/>
              </a:lnSpc>
              <a:spcAft>
                <a:spcPts val="513"/>
              </a:spcAft>
              <a:defRPr/>
            </a:lvl1pPr>
          </a:lstStyle>
          <a:p>
            <a:pPr marL="0" marR="0" indent="0" algn="ctr">
              <a:lnSpc>
                <a:spcPts val="1800"/>
              </a:lnSpc>
              <a:spcAft>
                <a:spcPts val="385"/>
              </a:spcAft>
            </a:pPr>
            <a:r>
              <a:rPr lang="en-US" sz="2133" b="1" spc="73">
                <a:solidFill>
                  <a:srgbClr val="000000"/>
                </a:solidFill>
                <a:latin typeface="Calibri" panose="02020603050405020304" pitchFamily="2"/>
              </a:rPr>
              <a:t>Class </a:t>
            </a:r>
          </a:p>
        </p:txBody>
      </p:sp>
      <p:sp>
        <p:nvSpPr>
          <p:cNvPr id="575" name="Text Placeholder 574"/>
          <p:cNvSpPr>
            <a:spLocks noGrp="1"/>
          </p:cNvSpPr>
          <p:nvPr>
            <p:ph type="body" idx="10"/>
          </p:nvPr>
        </p:nvSpPr>
        <p:spPr>
          <a:xfrm>
            <a:off x="10099040" y="1674191"/>
            <a:ext cx="1117600" cy="281487"/>
          </a:xfrm>
          <a:prstGeom prst="rect">
            <a:avLst/>
          </a:prstGeom>
          <a:solidFill>
            <a:srgbClr val="C7C8CA"/>
          </a:solidFill>
          <a:ln w="0" cmpd="sng">
            <a:noFill/>
            <a:prstDash val="solid"/>
          </a:ln>
        </p:spPr>
        <p:txBody>
          <a:bodyPr vert="horz" lIns="0" tIns="50165" rIns="0" bIns="0" anchor="t"/>
          <a:lstStyle>
            <a:lvl1pPr marL="0" marR="0" indent="0" algn="ctr">
              <a:lnSpc>
                <a:spcPts val="2400"/>
              </a:lnSpc>
              <a:spcAft>
                <a:spcPts val="513"/>
              </a:spcAft>
              <a:defRPr/>
            </a:lvl1pPr>
          </a:lstStyle>
          <a:p>
            <a:pPr marL="0" marR="0" indent="0" algn="ctr">
              <a:lnSpc>
                <a:spcPts val="1800"/>
              </a:lnSpc>
              <a:spcAft>
                <a:spcPts val="385"/>
              </a:spcAft>
            </a:pPr>
            <a:r>
              <a:rPr lang="en-US" sz="2133" b="1" spc="60">
                <a:solidFill>
                  <a:srgbClr val="000000"/>
                </a:solidFill>
                <a:latin typeface="Calibri" panose="02020603050405020304" pitchFamily="2"/>
              </a:rPr>
              <a:t>Level </a:t>
            </a:r>
          </a:p>
        </p:txBody>
      </p:sp>
      <p:sp>
        <p:nvSpPr>
          <p:cNvPr id="576" name="Text Placeholder 575"/>
          <p:cNvSpPr>
            <a:spLocks noGrp="1"/>
          </p:cNvSpPr>
          <p:nvPr>
            <p:ph type="body" idx="10"/>
          </p:nvPr>
        </p:nvSpPr>
        <p:spPr>
          <a:xfrm>
            <a:off x="8904393" y="2149024"/>
            <a:ext cx="1158240" cy="561692"/>
          </a:xfrm>
          <a:prstGeom prst="rect">
            <a:avLst/>
          </a:prstGeom>
          <a:solidFill>
            <a:srgbClr val="58BF8E"/>
          </a:solidFill>
          <a:ln w="0" cmpd="sng">
            <a:noFill/>
            <a:prstDash val="solid"/>
          </a:ln>
        </p:spPr>
        <p:txBody>
          <a:bodyPr vert="horz" lIns="0" tIns="327660" rIns="0" bIns="0" anchor="t"/>
          <a:lstStyle>
            <a:lvl1pPr marL="0" marR="0" indent="0" algn="ctr">
              <a:lnSpc>
                <a:spcPts val="2400"/>
              </a:lnSpc>
              <a:spcAft>
                <a:spcPts val="3173"/>
              </a:spcAft>
              <a:defRPr/>
            </a:lvl1pPr>
          </a:lstStyle>
          <a:p>
            <a:pPr marL="0" marR="0" indent="0" algn="ctr">
              <a:lnSpc>
                <a:spcPts val="1800"/>
              </a:lnSpc>
              <a:spcAft>
                <a:spcPts val="2380"/>
              </a:spcAft>
            </a:pPr>
            <a:r>
              <a:rPr lang="en-US" sz="2133" b="1" spc="0">
                <a:solidFill>
                  <a:srgbClr val="000000"/>
                </a:solidFill>
                <a:latin typeface="Calibri" panose="02020603050405020304" pitchFamily="2"/>
              </a:rPr>
              <a:t>I </a:t>
            </a:r>
          </a:p>
        </p:txBody>
      </p:sp>
      <p:sp>
        <p:nvSpPr>
          <p:cNvPr id="577" name="Text Placeholder 576"/>
          <p:cNvSpPr>
            <a:spLocks noGrp="1"/>
          </p:cNvSpPr>
          <p:nvPr>
            <p:ph type="body" idx="10"/>
          </p:nvPr>
        </p:nvSpPr>
        <p:spPr>
          <a:xfrm>
            <a:off x="10099040" y="2149024"/>
            <a:ext cx="1117600" cy="561692"/>
          </a:xfrm>
          <a:prstGeom prst="rect">
            <a:avLst/>
          </a:prstGeom>
          <a:solidFill>
            <a:srgbClr val="108FA3"/>
          </a:solidFill>
          <a:ln w="0" cmpd="sng">
            <a:noFill/>
            <a:prstDash val="solid"/>
          </a:ln>
        </p:spPr>
        <p:txBody>
          <a:bodyPr vert="horz" lIns="0" tIns="327660" rIns="0" bIns="0" anchor="t"/>
          <a:lstStyle>
            <a:lvl1pPr marL="0" marR="0" indent="0" algn="ctr">
              <a:lnSpc>
                <a:spcPts val="2400"/>
              </a:lnSpc>
              <a:spcAft>
                <a:spcPts val="3173"/>
              </a:spcAft>
              <a:defRPr/>
            </a:lvl1pPr>
          </a:lstStyle>
          <a:p>
            <a:pPr marL="0" marR="0" indent="0" algn="ctr">
              <a:lnSpc>
                <a:spcPts val="1800"/>
              </a:lnSpc>
              <a:spcAft>
                <a:spcPts val="2380"/>
              </a:spcAft>
            </a:pPr>
            <a:r>
              <a:rPr lang="en-US" sz="2133" b="1" spc="0">
                <a:solidFill>
                  <a:srgbClr val="000000"/>
                </a:solidFill>
                <a:latin typeface="Calibri" panose="02020603050405020304" pitchFamily="2"/>
              </a:rPr>
              <a:t>A </a:t>
            </a:r>
          </a:p>
        </p:txBody>
      </p:sp>
      <p:sp>
        <p:nvSpPr>
          <p:cNvPr id="578" name="Text Placeholder 577"/>
          <p:cNvSpPr>
            <a:spLocks noGrp="1"/>
          </p:cNvSpPr>
          <p:nvPr>
            <p:ph type="body" idx="10"/>
          </p:nvPr>
        </p:nvSpPr>
        <p:spPr>
          <a:xfrm>
            <a:off x="8904393" y="3339916"/>
            <a:ext cx="1158240" cy="696986"/>
          </a:xfrm>
          <a:prstGeom prst="rect">
            <a:avLst/>
          </a:prstGeom>
          <a:solidFill>
            <a:srgbClr val="FFCF00"/>
          </a:solidFill>
          <a:ln w="0" cmpd="sng">
            <a:noFill/>
            <a:prstDash val="solid"/>
          </a:ln>
        </p:spPr>
        <p:txBody>
          <a:bodyPr vert="horz" lIns="0" tIns="461645" rIns="0" bIns="0" anchor="t"/>
          <a:lstStyle>
            <a:lvl1pPr marL="0" marR="0" indent="0" algn="ctr">
              <a:lnSpc>
                <a:spcPts val="2400"/>
              </a:lnSpc>
              <a:spcAft>
                <a:spcPts val="4573"/>
              </a:spcAft>
              <a:defRPr/>
            </a:lvl1pPr>
          </a:lstStyle>
          <a:p>
            <a:pPr marL="0" marR="0" indent="0" algn="ctr">
              <a:lnSpc>
                <a:spcPts val="1800"/>
              </a:lnSpc>
              <a:spcAft>
                <a:spcPts val="3430"/>
              </a:spcAft>
            </a:pPr>
            <a:r>
              <a:rPr lang="en-US" sz="2133" b="1" spc="133">
                <a:solidFill>
                  <a:srgbClr val="000000"/>
                </a:solidFill>
                <a:latin typeface="Calibri" panose="02020603050405020304" pitchFamily="2"/>
              </a:rPr>
              <a:t>IIa </a:t>
            </a:r>
          </a:p>
        </p:txBody>
      </p:sp>
      <p:sp>
        <p:nvSpPr>
          <p:cNvPr id="579" name="Text Placeholder 578"/>
          <p:cNvSpPr>
            <a:spLocks noGrp="1"/>
          </p:cNvSpPr>
          <p:nvPr>
            <p:ph type="body" idx="10"/>
          </p:nvPr>
        </p:nvSpPr>
        <p:spPr>
          <a:xfrm>
            <a:off x="10099040" y="3339916"/>
            <a:ext cx="1117600" cy="696986"/>
          </a:xfrm>
          <a:prstGeom prst="rect">
            <a:avLst/>
          </a:prstGeom>
          <a:solidFill>
            <a:srgbClr val="BDD3DB"/>
          </a:solidFill>
          <a:ln w="0" cmpd="sng">
            <a:noFill/>
            <a:prstDash val="solid"/>
          </a:ln>
        </p:spPr>
        <p:txBody>
          <a:bodyPr vert="horz" lIns="0" tIns="461645" rIns="0" bIns="0" anchor="t"/>
          <a:lstStyle>
            <a:lvl1pPr marL="0" marR="0" indent="0" algn="ctr">
              <a:lnSpc>
                <a:spcPts val="2400"/>
              </a:lnSpc>
              <a:spcAft>
                <a:spcPts val="4573"/>
              </a:spcAft>
              <a:defRPr/>
            </a:lvl1pPr>
          </a:lstStyle>
          <a:p>
            <a:pPr marL="0" marR="0" indent="0" algn="ctr">
              <a:lnSpc>
                <a:spcPts val="1800"/>
              </a:lnSpc>
              <a:spcAft>
                <a:spcPts val="3430"/>
              </a:spcAft>
            </a:pPr>
            <a:r>
              <a:rPr lang="en-US" sz="2133" b="1" spc="0">
                <a:solidFill>
                  <a:srgbClr val="000000"/>
                </a:solidFill>
                <a:latin typeface="Calibri" panose="02020603050405020304" pitchFamily="2"/>
              </a:rPr>
              <a:t>C </a:t>
            </a:r>
          </a:p>
        </p:txBody>
      </p:sp>
      <p:sp>
        <p:nvSpPr>
          <p:cNvPr id="580" name="Text Placeholder 579"/>
          <p:cNvSpPr>
            <a:spLocks noGrp="1"/>
          </p:cNvSpPr>
          <p:nvPr>
            <p:ph type="body" idx="10"/>
          </p:nvPr>
        </p:nvSpPr>
        <p:spPr>
          <a:xfrm>
            <a:off x="8904393" y="4883759"/>
            <a:ext cx="1158240" cy="426399"/>
          </a:xfrm>
          <a:prstGeom prst="rect">
            <a:avLst/>
          </a:prstGeom>
          <a:solidFill>
            <a:srgbClr val="58BF8E"/>
          </a:solidFill>
          <a:ln w="0" cmpd="sng">
            <a:noFill/>
            <a:prstDash val="solid"/>
          </a:ln>
        </p:spPr>
        <p:txBody>
          <a:bodyPr vert="horz" lIns="0" tIns="193675" rIns="0" bIns="0" anchor="t"/>
          <a:lstStyle>
            <a:lvl1pPr marL="0" marR="0" indent="0" algn="ctr">
              <a:lnSpc>
                <a:spcPts val="2400"/>
              </a:lnSpc>
              <a:spcAft>
                <a:spcPts val="1760"/>
              </a:spcAft>
              <a:defRPr/>
            </a:lvl1pPr>
          </a:lstStyle>
          <a:p>
            <a:pPr marL="0" marR="0" indent="0" algn="ctr">
              <a:lnSpc>
                <a:spcPts val="1800"/>
              </a:lnSpc>
              <a:spcAft>
                <a:spcPts val="1320"/>
              </a:spcAft>
            </a:pPr>
            <a:r>
              <a:rPr lang="en-US" sz="2133" b="1" spc="0">
                <a:solidFill>
                  <a:srgbClr val="000000"/>
                </a:solidFill>
                <a:latin typeface="Calibri" panose="02020603050405020304" pitchFamily="2"/>
              </a:rPr>
              <a:t>I </a:t>
            </a:r>
          </a:p>
        </p:txBody>
      </p:sp>
      <p:sp>
        <p:nvSpPr>
          <p:cNvPr id="581" name="Text Placeholder 580"/>
          <p:cNvSpPr>
            <a:spLocks noGrp="1"/>
          </p:cNvSpPr>
          <p:nvPr>
            <p:ph type="body" idx="10"/>
          </p:nvPr>
        </p:nvSpPr>
        <p:spPr>
          <a:xfrm>
            <a:off x="10099040" y="4883759"/>
            <a:ext cx="1117600" cy="426399"/>
          </a:xfrm>
          <a:prstGeom prst="rect">
            <a:avLst/>
          </a:prstGeom>
          <a:solidFill>
            <a:srgbClr val="82B2C1"/>
          </a:solidFill>
          <a:ln w="0" cmpd="sng">
            <a:noFill/>
            <a:prstDash val="solid"/>
          </a:ln>
        </p:spPr>
        <p:txBody>
          <a:bodyPr vert="horz" lIns="0" tIns="193675" rIns="0" bIns="0" anchor="t"/>
          <a:lstStyle>
            <a:lvl1pPr marL="0" marR="0" indent="0" algn="ctr">
              <a:lnSpc>
                <a:spcPts val="2400"/>
              </a:lnSpc>
              <a:spcAft>
                <a:spcPts val="1760"/>
              </a:spcAft>
              <a:defRPr/>
            </a:lvl1pPr>
          </a:lstStyle>
          <a:p>
            <a:pPr marL="0" marR="0" indent="0" algn="ctr">
              <a:lnSpc>
                <a:spcPts val="1800"/>
              </a:lnSpc>
              <a:spcAft>
                <a:spcPts val="1320"/>
              </a:spcAft>
            </a:pPr>
            <a:r>
              <a:rPr lang="en-US" sz="2133" b="1" spc="0">
                <a:solidFill>
                  <a:srgbClr val="000000"/>
                </a:solidFill>
                <a:latin typeface="Calibri" panose="02020603050405020304" pitchFamily="2"/>
              </a:rPr>
              <a:t>B </a:t>
            </a:r>
          </a:p>
        </p:txBody>
      </p:sp>
      <p:sp>
        <p:nvSpPr>
          <p:cNvPr id="582" name="Text Placeholder 581"/>
          <p:cNvSpPr>
            <a:spLocks noGrp="1"/>
          </p:cNvSpPr>
          <p:nvPr>
            <p:ph type="body" idx="10"/>
          </p:nvPr>
        </p:nvSpPr>
        <p:spPr>
          <a:xfrm>
            <a:off x="680720" y="3339917"/>
            <a:ext cx="8209280" cy="1088760"/>
          </a:xfrm>
          <a:prstGeom prst="rect">
            <a:avLst/>
          </a:prstGeom>
          <a:solidFill>
            <a:srgbClr val="E6E7E8"/>
          </a:solidFill>
          <a:ln w="0" cmpd="sng">
            <a:noFill/>
            <a:prstDash val="solid"/>
          </a:ln>
        </p:spPr>
        <p:txBody>
          <a:bodyPr vert="horz" lIns="0" tIns="11430" rIns="0" bIns="0" anchor="t"/>
          <a:lstStyle>
            <a:lvl1pPr marL="182875" marR="304792" indent="0" algn="l">
              <a:lnSpc>
                <a:spcPts val="2800"/>
              </a:lnSpc>
              <a:spcAft>
                <a:spcPts val="507"/>
              </a:spcAft>
              <a:defRPr/>
            </a:lvl1pPr>
          </a:lstStyle>
          <a:p>
            <a:pPr marL="137160" marR="228600" indent="0" algn="l">
              <a:lnSpc>
                <a:spcPts val="2100"/>
              </a:lnSpc>
              <a:spcAft>
                <a:spcPts val="380"/>
              </a:spcAft>
            </a:pPr>
            <a:r>
              <a:rPr lang="en-US" sz="2133" spc="-53">
                <a:solidFill>
                  <a:srgbClr val="000000"/>
                </a:solidFill>
                <a:latin typeface="Calibri" panose="02020603050405020304" pitchFamily="2"/>
              </a:rPr>
              <a:t>Lipid levels should be re-evaluated 4–6 weeks after ACS to determine whether a reduction of at least 50% from baseline and goal levels of LDL-C &lt;1.4 mmol/L (&lt;55 mg/dL) have been achieved. Safety issues need to be assessed at this time and statin treatment doses adapted accordingly. </a:t>
            </a:r>
          </a:p>
        </p:txBody>
      </p:sp>
      <p:sp>
        <p:nvSpPr>
          <p:cNvPr id="583" name="Text Placeholder 582"/>
          <p:cNvSpPr>
            <a:spLocks noGrp="1"/>
          </p:cNvSpPr>
          <p:nvPr>
            <p:ph type="body" idx="10"/>
          </p:nvPr>
        </p:nvSpPr>
        <p:spPr>
          <a:xfrm>
            <a:off x="680720" y="4883759"/>
            <a:ext cx="8209280" cy="550151"/>
          </a:xfrm>
          <a:prstGeom prst="rect">
            <a:avLst/>
          </a:prstGeom>
          <a:solidFill>
            <a:srgbClr val="E6E7E8"/>
          </a:solidFill>
          <a:ln w="0" cmpd="sng">
            <a:noFill/>
            <a:prstDash val="solid"/>
          </a:ln>
        </p:spPr>
        <p:txBody>
          <a:bodyPr vert="horz" lIns="0" tIns="11430" rIns="0" bIns="0" anchor="t"/>
          <a:lstStyle>
            <a:lvl1pPr marL="182875" marR="914377" indent="0" algn="just">
              <a:lnSpc>
                <a:spcPts val="2800"/>
              </a:lnSpc>
              <a:spcAft>
                <a:spcPts val="493"/>
              </a:spcAft>
              <a:defRPr/>
            </a:lvl1pPr>
          </a:lstStyle>
          <a:p>
            <a:pPr marL="137160" marR="685800" indent="0" algn="just">
              <a:lnSpc>
                <a:spcPts val="2100"/>
              </a:lnSpc>
              <a:spcAft>
                <a:spcPts val="370"/>
              </a:spcAft>
            </a:pPr>
            <a:r>
              <a:rPr lang="en-US" sz="2133" spc="-53">
                <a:solidFill>
                  <a:srgbClr val="000000"/>
                </a:solidFill>
                <a:latin typeface="Calibri" panose="02020603050405020304" pitchFamily="2"/>
              </a:rPr>
              <a:t>If the LDL-C goal is not achieved after 4–6 weeks with the maximally tolerated statin dose, combination with ezetimibe is recommended. </a:t>
            </a:r>
          </a:p>
        </p:txBody>
      </p:sp>
      <p:sp>
        <p:nvSpPr>
          <p:cNvPr id="584" name="Text Placeholder 583"/>
          <p:cNvSpPr>
            <a:spLocks noGrp="1"/>
          </p:cNvSpPr>
          <p:nvPr>
            <p:ph type="body" idx="10"/>
          </p:nvPr>
        </p:nvSpPr>
        <p:spPr>
          <a:xfrm>
            <a:off x="849207" y="6065341"/>
            <a:ext cx="2020147" cy="378309"/>
          </a:xfrm>
          <a:prstGeom prst="rect">
            <a:avLst/>
          </a:prstGeom>
          <a:noFill/>
          <a:ln w="0" cmpd="sng">
            <a:noFill/>
            <a:prstDash val="solid"/>
          </a:ln>
        </p:spPr>
        <p:txBody>
          <a:bodyPr vert="horz" lIns="0" tIns="247650" rIns="0" bIns="0" anchor="t"/>
          <a:lstStyle>
            <a:lvl1pPr marL="0" marR="0" indent="0" algn="l">
              <a:lnSpc>
                <a:spcPts val="1333"/>
              </a:lnSpc>
              <a:spcAft>
                <a:spcPts val="2173"/>
              </a:spcAft>
              <a:defRPr/>
            </a:lvl1pPr>
          </a:lstStyle>
          <a:p>
            <a:pPr marL="0" marR="0" indent="0" algn="l">
              <a:lnSpc>
                <a:spcPts val="1000"/>
              </a:lnSpc>
              <a:spcAft>
                <a:spcPts val="1630"/>
              </a:spcAft>
            </a:pPr>
            <a:r>
              <a:rPr lang="en-US" sz="1400" b="1" u="sng" spc="-73">
                <a:solidFill>
                  <a:srgbClr val="0000FF"/>
                </a:solidFill>
                <a:latin typeface="Calibri" panose="02020603050405020304" pitchFamily="2"/>
              </a:rPr>
              <a:t>www.escardio.org/guidelines</a:t>
            </a:r>
            <a:r>
              <a:rPr lang="en-US" sz="133" b="1" spc="-73">
                <a:solidFill>
                  <a:srgbClr val="AE1022"/>
                </a:solidFill>
                <a:latin typeface="Calibri" panose="02020603050405020304" pitchFamily="2"/>
              </a:rPr>
              <a:t> </a:t>
            </a:r>
          </a:p>
        </p:txBody>
      </p:sp>
      <p:sp>
        <p:nvSpPr>
          <p:cNvPr id="587" name="Text Placeholder 586"/>
          <p:cNvSpPr>
            <a:spLocks noGrp="1"/>
          </p:cNvSpPr>
          <p:nvPr>
            <p:ph type="body" idx="10"/>
          </p:nvPr>
        </p:nvSpPr>
        <p:spPr>
          <a:xfrm>
            <a:off x="5311987" y="6305721"/>
            <a:ext cx="6067213" cy="384721"/>
          </a:xfrm>
          <a:prstGeom prst="rect">
            <a:avLst/>
          </a:prstGeom>
          <a:noFill/>
          <a:ln w="0" cmpd="sng">
            <a:noFill/>
            <a:prstDash val="solid"/>
          </a:ln>
        </p:spPr>
        <p:txBody>
          <a:bodyPr vert="horz" lIns="0" tIns="0" rIns="0" bIns="0" anchor="t"/>
          <a:lstStyle>
            <a:lvl1pPr marL="670543" marR="121917" indent="0" algn="l">
              <a:lnSpc>
                <a:spcPts val="1333"/>
              </a:lnSpc>
              <a:spcAft>
                <a:spcPts val="1660"/>
              </a:spcAft>
              <a:defRPr/>
            </a:lvl1pPr>
          </a:lstStyle>
          <a:p>
            <a:pPr marL="502920" marR="91440" indent="0" algn="l">
              <a:lnSpc>
                <a:spcPts val="1000"/>
              </a:lnSpc>
              <a:spcAft>
                <a:spcPts val="124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588" name="Text Placeholder 587"/>
          <p:cNvSpPr>
            <a:spLocks noGrp="1"/>
          </p:cNvSpPr>
          <p:nvPr>
            <p:ph type="body" idx="10"/>
          </p:nvPr>
        </p:nvSpPr>
        <p:spPr>
          <a:xfrm>
            <a:off x="11270828" y="5236710"/>
            <a:ext cx="109645" cy="325020"/>
          </a:xfrm>
          <a:prstGeom prst="rect">
            <a:avLst/>
          </a:prstGeom>
          <a:noFill/>
          <a:ln w="0" cmpd="sng">
            <a:noFill/>
            <a:prstDash val="solid"/>
          </a:ln>
        </p:spPr>
        <p:txBody>
          <a:bodyPr vert="vert270" lIns="0" tIns="0" rIns="3238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29505608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32_1_">
    <p:spTree>
      <p:nvGrpSpPr>
        <p:cNvPr id="1" name=""/>
        <p:cNvGrpSpPr/>
        <p:nvPr/>
      </p:nvGrpSpPr>
      <p:grpSpPr>
        <a:xfrm>
          <a:off x="0" y="0"/>
          <a:ext cx="0" cy="0"/>
          <a:chOff x="0" y="0"/>
          <a:chExt cx="0" cy="0"/>
        </a:xfrm>
      </p:grpSpPr>
      <p:sp>
        <p:nvSpPr>
          <p:cNvPr id="598" name="Text Placeholder 597"/>
          <p:cNvSpPr>
            <a:spLocks noGrp="1"/>
          </p:cNvSpPr>
          <p:nvPr>
            <p:ph type="body" idx="10"/>
          </p:nvPr>
        </p:nvSpPr>
        <p:spPr>
          <a:xfrm>
            <a:off x="397933" y="287780"/>
            <a:ext cx="9482667" cy="830356"/>
          </a:xfrm>
          <a:prstGeom prst="rect">
            <a:avLst/>
          </a:prstGeom>
          <a:noFill/>
          <a:ln w="0" cmpd="sng">
            <a:noFill/>
            <a:prstDash val="solid"/>
          </a:ln>
        </p:spPr>
        <p:txBody>
          <a:bodyPr vert="horz" lIns="0" tIns="238125" rIns="0" bIns="0" anchor="t"/>
          <a:lstStyle>
            <a:lvl1pPr marL="182875" marR="0" indent="0" algn="l">
              <a:lnSpc>
                <a:spcPts val="3067"/>
              </a:lnSpc>
              <a:spcBef>
                <a:spcPts val="0"/>
              </a:spcBef>
              <a:spcAft>
                <a:spcPts val="227"/>
              </a:spcAft>
              <a:defRPr/>
            </a:lvl1pPr>
          </a:lstStyle>
          <a:p>
            <a:pPr marL="137160" marR="0" indent="0" algn="l">
              <a:lnSpc>
                <a:spcPts val="2300"/>
              </a:lnSpc>
              <a:spcAft>
                <a:spcPts val="0"/>
              </a:spcAft>
            </a:pPr>
            <a:r>
              <a:rPr lang="en-US" sz="3132" b="1" spc="-60">
                <a:solidFill>
                  <a:srgbClr val="000000"/>
                </a:solidFill>
                <a:latin typeface="Calibri" panose="02020603050405020304" pitchFamily="2"/>
              </a:rPr>
              <a:t>Recommendations for lipid-lowering therapy in </a:t>
            </a:r>
          </a:p>
          <a:p>
            <a:pPr marL="137160" marR="0" indent="0" algn="l">
              <a:lnSpc>
                <a:spcPts val="2300"/>
              </a:lnSpc>
              <a:spcBef>
                <a:spcPts val="0"/>
              </a:spcBef>
              <a:spcAft>
                <a:spcPts val="170"/>
              </a:spcAft>
            </a:pPr>
            <a:r>
              <a:rPr lang="en-US" sz="3132" b="1" spc="-53">
                <a:solidFill>
                  <a:srgbClr val="000000"/>
                </a:solidFill>
                <a:latin typeface="Calibri" panose="02020603050405020304" pitchFamily="2"/>
              </a:rPr>
              <a:t>very-high-risk patients with acute coronary syndromes (2) </a:t>
            </a:r>
          </a:p>
        </p:txBody>
      </p:sp>
      <p:sp>
        <p:nvSpPr>
          <p:cNvPr id="599" name="Text Placeholder 598"/>
          <p:cNvSpPr>
            <a:spLocks noGrp="1"/>
          </p:cNvSpPr>
          <p:nvPr>
            <p:ph type="body" idx="10"/>
          </p:nvPr>
        </p:nvSpPr>
        <p:spPr>
          <a:xfrm>
            <a:off x="575733" y="1661495"/>
            <a:ext cx="8209280" cy="300082"/>
          </a:xfrm>
          <a:prstGeom prst="rect">
            <a:avLst/>
          </a:prstGeom>
          <a:solidFill>
            <a:srgbClr val="C7C8CA"/>
          </a:solidFill>
          <a:ln w="0" cmpd="sng">
            <a:noFill/>
            <a:prstDash val="solid"/>
          </a:ln>
        </p:spPr>
        <p:txBody>
          <a:bodyPr vert="horz" lIns="0" tIns="68580" rIns="0" bIns="0" anchor="t"/>
          <a:lstStyle>
            <a:lvl1pPr marL="182875" marR="0" indent="0" algn="l">
              <a:lnSpc>
                <a:spcPts val="2400"/>
              </a:lnSpc>
              <a:spcAft>
                <a:spcPts val="320"/>
              </a:spcAft>
              <a:defRPr/>
            </a:lvl1pPr>
          </a:lstStyle>
          <a:p>
            <a:pPr marL="137160" marR="0" indent="0" algn="l">
              <a:lnSpc>
                <a:spcPts val="1800"/>
              </a:lnSpc>
              <a:spcAft>
                <a:spcPts val="240"/>
              </a:spcAft>
            </a:pPr>
            <a:r>
              <a:rPr lang="en-US" sz="2133" b="1" spc="-47">
                <a:solidFill>
                  <a:srgbClr val="000000"/>
                </a:solidFill>
                <a:latin typeface="Calibri" panose="02020603050405020304" pitchFamily="2"/>
              </a:rPr>
              <a:t>Recommendations </a:t>
            </a:r>
          </a:p>
        </p:txBody>
      </p:sp>
      <p:sp>
        <p:nvSpPr>
          <p:cNvPr id="600" name="Text Placeholder 599"/>
          <p:cNvSpPr>
            <a:spLocks noGrp="1"/>
          </p:cNvSpPr>
          <p:nvPr>
            <p:ph type="body" idx="10"/>
          </p:nvPr>
        </p:nvSpPr>
        <p:spPr>
          <a:xfrm>
            <a:off x="575733" y="2141406"/>
            <a:ext cx="8209280" cy="814967"/>
          </a:xfrm>
          <a:prstGeom prst="rect">
            <a:avLst/>
          </a:prstGeom>
          <a:solidFill>
            <a:srgbClr val="E6E7E8"/>
          </a:solidFill>
          <a:ln w="0" cmpd="sng">
            <a:noFill/>
            <a:prstDash val="solid"/>
          </a:ln>
        </p:spPr>
        <p:txBody>
          <a:bodyPr vert="horz" lIns="0" tIns="6985" rIns="0" bIns="0" anchor="t"/>
          <a:lstStyle>
            <a:lvl1pPr marL="182875" marR="1036294" indent="0" algn="l">
              <a:lnSpc>
                <a:spcPts val="2800"/>
              </a:lnSpc>
              <a:spcAft>
                <a:spcPts val="580"/>
              </a:spcAft>
              <a:defRPr/>
            </a:lvl1pPr>
          </a:lstStyle>
          <a:p>
            <a:pPr marL="137160" marR="777240" indent="0" algn="l">
              <a:lnSpc>
                <a:spcPts val="2100"/>
              </a:lnSpc>
              <a:spcAft>
                <a:spcPts val="435"/>
              </a:spcAft>
            </a:pPr>
            <a:r>
              <a:rPr lang="en-US" sz="2133" spc="-47">
                <a:solidFill>
                  <a:srgbClr val="000000"/>
                </a:solidFill>
                <a:latin typeface="Calibri" panose="02020603050405020304" pitchFamily="2"/>
              </a:rPr>
              <a:t>If the LDL-C goal is not achieved after 4–6 weeks despite maximal tolerated statin therapy and ezetimibe, adding a PCSK9 inhibitor is recommended. </a:t>
            </a:r>
          </a:p>
        </p:txBody>
      </p:sp>
      <p:sp>
        <p:nvSpPr>
          <p:cNvPr id="601" name="Text Placeholder 600"/>
          <p:cNvSpPr>
            <a:spLocks noGrp="1"/>
          </p:cNvSpPr>
          <p:nvPr>
            <p:ph type="body" idx="10"/>
          </p:nvPr>
        </p:nvSpPr>
        <p:spPr>
          <a:xfrm>
            <a:off x="575733" y="3327221"/>
            <a:ext cx="8209280" cy="550151"/>
          </a:xfrm>
          <a:prstGeom prst="rect">
            <a:avLst/>
          </a:prstGeom>
          <a:solidFill>
            <a:srgbClr val="E6E7E8"/>
          </a:solidFill>
          <a:ln w="0" cmpd="sng">
            <a:noFill/>
            <a:prstDash val="solid"/>
          </a:ln>
        </p:spPr>
        <p:txBody>
          <a:bodyPr vert="horz" lIns="0" tIns="11430" rIns="0" bIns="0" anchor="t"/>
          <a:lstStyle>
            <a:lvl1pPr marL="182875" marR="731502" indent="0" algn="l">
              <a:lnSpc>
                <a:spcPts val="2800"/>
              </a:lnSpc>
              <a:spcAft>
                <a:spcPts val="547"/>
              </a:spcAft>
              <a:defRPr/>
            </a:lvl1pPr>
          </a:lstStyle>
          <a:p>
            <a:pPr marL="137160" marR="548640" indent="0" algn="l">
              <a:lnSpc>
                <a:spcPts val="2100"/>
              </a:lnSpc>
              <a:spcAft>
                <a:spcPts val="410"/>
              </a:spcAft>
            </a:pPr>
            <a:r>
              <a:rPr lang="en-US" sz="2133" spc="-47">
                <a:solidFill>
                  <a:srgbClr val="000000"/>
                </a:solidFill>
                <a:latin typeface="Calibri" panose="02020603050405020304" pitchFamily="2"/>
              </a:rPr>
              <a:t>In patients with confirmed statin intolerance or in patients in whom a statin is contra-indicated, ezetimibe should be considered. </a:t>
            </a:r>
          </a:p>
        </p:txBody>
      </p:sp>
      <p:sp>
        <p:nvSpPr>
          <p:cNvPr id="602" name="Text Placeholder 601"/>
          <p:cNvSpPr>
            <a:spLocks noGrp="1"/>
          </p:cNvSpPr>
          <p:nvPr>
            <p:ph type="body" idx="10"/>
          </p:nvPr>
        </p:nvSpPr>
        <p:spPr>
          <a:xfrm>
            <a:off x="575733" y="4160083"/>
            <a:ext cx="8209280" cy="1089401"/>
          </a:xfrm>
          <a:prstGeom prst="rect">
            <a:avLst/>
          </a:prstGeom>
          <a:solidFill>
            <a:srgbClr val="E6E7E8"/>
          </a:solidFill>
          <a:ln w="0" cmpd="sng">
            <a:noFill/>
            <a:prstDash val="solid"/>
          </a:ln>
        </p:spPr>
        <p:txBody>
          <a:bodyPr vert="horz" lIns="0" tIns="12065" rIns="0" bIns="0" anchor="t"/>
          <a:lstStyle>
            <a:lvl1pPr marL="182875" marR="487668" indent="0" algn="l">
              <a:lnSpc>
                <a:spcPts val="2800"/>
              </a:lnSpc>
              <a:spcAft>
                <a:spcPts val="573"/>
              </a:spcAft>
              <a:defRPr/>
            </a:lvl1pPr>
          </a:lstStyle>
          <a:p>
            <a:pPr marL="137160" marR="365760" indent="0" algn="l">
              <a:lnSpc>
                <a:spcPts val="2100"/>
              </a:lnSpc>
              <a:spcAft>
                <a:spcPts val="430"/>
              </a:spcAft>
            </a:pPr>
            <a:r>
              <a:rPr lang="en-US" sz="2133" spc="-20">
                <a:solidFill>
                  <a:srgbClr val="000000"/>
                </a:solidFill>
                <a:latin typeface="Calibri" panose="02020603050405020304" pitchFamily="2"/>
              </a:rPr>
              <a:t>For patients who present with an ACS and whose LDL-C levels are not at goal despite already taking a maximally tolerated statin dose and ezetimibe, adding a PCSK9 inhibitor early after the event (if possible, during hospitalization for the ACS event) should be considered. </a:t>
            </a:r>
          </a:p>
        </p:txBody>
      </p:sp>
      <p:sp>
        <p:nvSpPr>
          <p:cNvPr id="603" name="Text Placeholder 602"/>
          <p:cNvSpPr>
            <a:spLocks noGrp="1"/>
          </p:cNvSpPr>
          <p:nvPr>
            <p:ph type="body" idx="10"/>
          </p:nvPr>
        </p:nvSpPr>
        <p:spPr>
          <a:xfrm>
            <a:off x="849207" y="6065341"/>
            <a:ext cx="2020147" cy="378309"/>
          </a:xfrm>
          <a:prstGeom prst="rect">
            <a:avLst/>
          </a:prstGeom>
          <a:noFill/>
          <a:ln w="0" cmpd="sng">
            <a:noFill/>
            <a:prstDash val="solid"/>
          </a:ln>
        </p:spPr>
        <p:txBody>
          <a:bodyPr vert="horz" lIns="0" tIns="247650" rIns="0" bIns="0" anchor="t"/>
          <a:lstStyle>
            <a:lvl1pPr marL="0" marR="0" indent="0" algn="l">
              <a:lnSpc>
                <a:spcPts val="1333"/>
              </a:lnSpc>
              <a:spcAft>
                <a:spcPts val="2173"/>
              </a:spcAft>
              <a:defRPr/>
            </a:lvl1pPr>
          </a:lstStyle>
          <a:p>
            <a:pPr marL="0" marR="0" indent="0" algn="l">
              <a:lnSpc>
                <a:spcPts val="1000"/>
              </a:lnSpc>
              <a:spcAft>
                <a:spcPts val="1630"/>
              </a:spcAft>
            </a:pPr>
            <a:r>
              <a:rPr lang="en-US" sz="1400" b="1" u="sng" spc="-73">
                <a:solidFill>
                  <a:srgbClr val="0000FF"/>
                </a:solidFill>
                <a:latin typeface="Calibri" panose="02020603050405020304" pitchFamily="2"/>
              </a:rPr>
              <a:t>www.escardio.org/guidelines</a:t>
            </a:r>
            <a:r>
              <a:rPr lang="en-US" sz="133" b="1" spc="-73">
                <a:solidFill>
                  <a:srgbClr val="AE1022"/>
                </a:solidFill>
                <a:latin typeface="Calibri" panose="02020603050405020304" pitchFamily="2"/>
              </a:rPr>
              <a:t> </a:t>
            </a:r>
          </a:p>
        </p:txBody>
      </p:sp>
      <p:sp>
        <p:nvSpPr>
          <p:cNvPr id="606" name="Text Placeholder 605"/>
          <p:cNvSpPr>
            <a:spLocks noGrp="1"/>
          </p:cNvSpPr>
          <p:nvPr>
            <p:ph type="body" idx="10"/>
          </p:nvPr>
        </p:nvSpPr>
        <p:spPr>
          <a:xfrm>
            <a:off x="5311987" y="6305721"/>
            <a:ext cx="6067213" cy="384721"/>
          </a:xfrm>
          <a:prstGeom prst="rect">
            <a:avLst/>
          </a:prstGeom>
          <a:noFill/>
          <a:ln w="0" cmpd="sng">
            <a:noFill/>
            <a:prstDash val="solid"/>
          </a:ln>
        </p:spPr>
        <p:txBody>
          <a:bodyPr vert="horz" lIns="0" tIns="0" rIns="0" bIns="0" anchor="t"/>
          <a:lstStyle>
            <a:lvl1pPr marL="670543" marR="121917" indent="0" algn="l">
              <a:lnSpc>
                <a:spcPts val="1333"/>
              </a:lnSpc>
              <a:spcAft>
                <a:spcPts val="1660"/>
              </a:spcAft>
              <a:defRPr/>
            </a:lvl1pPr>
          </a:lstStyle>
          <a:p>
            <a:pPr marL="502920" marR="91440" indent="0" algn="l">
              <a:lnSpc>
                <a:spcPts val="1000"/>
              </a:lnSpc>
              <a:spcAft>
                <a:spcPts val="124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607" name="Text Placeholder 606"/>
          <p:cNvSpPr>
            <a:spLocks noGrp="1"/>
          </p:cNvSpPr>
          <p:nvPr>
            <p:ph type="body" idx="10"/>
          </p:nvPr>
        </p:nvSpPr>
        <p:spPr>
          <a:xfrm>
            <a:off x="11270828" y="4879527"/>
            <a:ext cx="109645" cy="325020"/>
          </a:xfrm>
          <a:prstGeom prst="rect">
            <a:avLst/>
          </a:prstGeom>
          <a:noFill/>
          <a:ln w="0" cmpd="sng">
            <a:noFill/>
            <a:prstDash val="solid"/>
          </a:ln>
        </p:spPr>
        <p:txBody>
          <a:bodyPr vert="vert270" lIns="0" tIns="0" rIns="3238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
        <p:nvSpPr>
          <p:cNvPr id="608" name="Text Placeholder 607"/>
          <p:cNvSpPr>
            <a:spLocks noGrp="1"/>
          </p:cNvSpPr>
          <p:nvPr>
            <p:ph type="body" idx="10"/>
          </p:nvPr>
        </p:nvSpPr>
        <p:spPr>
          <a:xfrm>
            <a:off x="8798560" y="1661495"/>
            <a:ext cx="1158240" cy="282129"/>
          </a:xfrm>
          <a:prstGeom prst="rect">
            <a:avLst/>
          </a:prstGeom>
          <a:solidFill>
            <a:srgbClr val="C7C8CA"/>
          </a:solidFill>
          <a:ln w="0" cmpd="sng">
            <a:noFill/>
            <a:prstDash val="solid"/>
          </a:ln>
        </p:spPr>
        <p:txBody>
          <a:bodyPr vert="horz" lIns="0" tIns="50800" rIns="0" bIns="0" anchor="t"/>
          <a:lstStyle>
            <a:lvl1pPr marL="0" marR="0" indent="0" algn="ctr">
              <a:lnSpc>
                <a:spcPts val="2400"/>
              </a:lnSpc>
              <a:spcAft>
                <a:spcPts val="507"/>
              </a:spcAft>
              <a:defRPr/>
            </a:lvl1pPr>
          </a:lstStyle>
          <a:p>
            <a:pPr marL="0" marR="0" indent="0" algn="ctr">
              <a:lnSpc>
                <a:spcPts val="1800"/>
              </a:lnSpc>
              <a:spcAft>
                <a:spcPts val="380"/>
              </a:spcAft>
            </a:pPr>
            <a:r>
              <a:rPr lang="en-US" sz="2133" b="1" spc="73">
                <a:solidFill>
                  <a:srgbClr val="000000"/>
                </a:solidFill>
                <a:latin typeface="Calibri" panose="02020603050405020304" pitchFamily="2"/>
              </a:rPr>
              <a:t>Class </a:t>
            </a:r>
          </a:p>
        </p:txBody>
      </p:sp>
      <p:sp>
        <p:nvSpPr>
          <p:cNvPr id="609" name="Text Placeholder 608"/>
          <p:cNvSpPr>
            <a:spLocks noGrp="1"/>
          </p:cNvSpPr>
          <p:nvPr>
            <p:ph type="body" idx="10"/>
          </p:nvPr>
        </p:nvSpPr>
        <p:spPr>
          <a:xfrm>
            <a:off x="9993207" y="1661495"/>
            <a:ext cx="1117600" cy="282129"/>
          </a:xfrm>
          <a:prstGeom prst="rect">
            <a:avLst/>
          </a:prstGeom>
          <a:solidFill>
            <a:srgbClr val="C7C8CA"/>
          </a:solidFill>
          <a:ln w="0" cmpd="sng">
            <a:noFill/>
            <a:prstDash val="solid"/>
          </a:ln>
        </p:spPr>
        <p:txBody>
          <a:bodyPr vert="horz" lIns="0" tIns="50800" rIns="0" bIns="0" anchor="t"/>
          <a:lstStyle>
            <a:lvl1pPr marL="0" marR="0" indent="0" algn="ctr">
              <a:lnSpc>
                <a:spcPts val="2400"/>
              </a:lnSpc>
              <a:spcAft>
                <a:spcPts val="507"/>
              </a:spcAft>
              <a:defRPr/>
            </a:lvl1pPr>
          </a:lstStyle>
          <a:p>
            <a:pPr marL="0" marR="0" indent="0" algn="ctr">
              <a:lnSpc>
                <a:spcPts val="1800"/>
              </a:lnSpc>
              <a:spcAft>
                <a:spcPts val="380"/>
              </a:spcAft>
            </a:pPr>
            <a:r>
              <a:rPr lang="en-US" sz="2133" b="1" spc="60">
                <a:solidFill>
                  <a:srgbClr val="000000"/>
                </a:solidFill>
                <a:latin typeface="Calibri" panose="02020603050405020304" pitchFamily="2"/>
              </a:rPr>
              <a:t>Level </a:t>
            </a:r>
          </a:p>
        </p:txBody>
      </p:sp>
      <p:sp>
        <p:nvSpPr>
          <p:cNvPr id="610" name="Text Placeholder 609"/>
          <p:cNvSpPr>
            <a:spLocks noGrp="1"/>
          </p:cNvSpPr>
          <p:nvPr>
            <p:ph type="body" idx="10"/>
          </p:nvPr>
        </p:nvSpPr>
        <p:spPr>
          <a:xfrm>
            <a:off x="8798560" y="2141405"/>
            <a:ext cx="1158240" cy="561692"/>
          </a:xfrm>
          <a:prstGeom prst="rect">
            <a:avLst/>
          </a:prstGeom>
          <a:solidFill>
            <a:srgbClr val="58BF8E"/>
          </a:solidFill>
          <a:ln w="0" cmpd="sng">
            <a:noFill/>
            <a:prstDash val="solid"/>
          </a:ln>
        </p:spPr>
        <p:txBody>
          <a:bodyPr vert="horz" lIns="0" tIns="327660" rIns="0" bIns="0" anchor="t"/>
          <a:lstStyle>
            <a:lvl1pPr marL="0" marR="0" indent="0" algn="ctr">
              <a:lnSpc>
                <a:spcPts val="2400"/>
              </a:lnSpc>
              <a:spcAft>
                <a:spcPts val="3233"/>
              </a:spcAft>
              <a:defRPr/>
            </a:lvl1pPr>
          </a:lstStyle>
          <a:p>
            <a:pPr marL="0" marR="0" indent="0" algn="ctr">
              <a:lnSpc>
                <a:spcPts val="1800"/>
              </a:lnSpc>
              <a:spcAft>
                <a:spcPts val="2425"/>
              </a:spcAft>
            </a:pPr>
            <a:r>
              <a:rPr lang="en-US" sz="2133" b="1" spc="0">
                <a:solidFill>
                  <a:srgbClr val="000000"/>
                </a:solidFill>
                <a:latin typeface="Calibri" panose="02020603050405020304" pitchFamily="2"/>
              </a:rPr>
              <a:t>I </a:t>
            </a:r>
          </a:p>
        </p:txBody>
      </p:sp>
      <p:sp>
        <p:nvSpPr>
          <p:cNvPr id="611" name="Text Placeholder 610"/>
          <p:cNvSpPr>
            <a:spLocks noGrp="1"/>
          </p:cNvSpPr>
          <p:nvPr>
            <p:ph type="body" idx="10"/>
          </p:nvPr>
        </p:nvSpPr>
        <p:spPr>
          <a:xfrm>
            <a:off x="9993207" y="2141405"/>
            <a:ext cx="1117600" cy="561692"/>
          </a:xfrm>
          <a:prstGeom prst="rect">
            <a:avLst/>
          </a:prstGeom>
          <a:solidFill>
            <a:srgbClr val="82B2C1"/>
          </a:solidFill>
          <a:ln w="0" cmpd="sng">
            <a:noFill/>
            <a:prstDash val="solid"/>
          </a:ln>
        </p:spPr>
        <p:txBody>
          <a:bodyPr vert="horz" lIns="0" tIns="327660" rIns="0" bIns="0" anchor="t"/>
          <a:lstStyle>
            <a:lvl1pPr marL="0" marR="0" indent="0" algn="ctr">
              <a:lnSpc>
                <a:spcPts val="2400"/>
              </a:lnSpc>
              <a:spcAft>
                <a:spcPts val="3233"/>
              </a:spcAft>
              <a:defRPr/>
            </a:lvl1pPr>
          </a:lstStyle>
          <a:p>
            <a:pPr marL="0" marR="0" indent="0" algn="ctr">
              <a:lnSpc>
                <a:spcPts val="1800"/>
              </a:lnSpc>
              <a:spcAft>
                <a:spcPts val="2425"/>
              </a:spcAft>
            </a:pPr>
            <a:r>
              <a:rPr lang="en-US" sz="2133" b="1" spc="0">
                <a:solidFill>
                  <a:srgbClr val="000000"/>
                </a:solidFill>
                <a:latin typeface="Calibri" panose="02020603050405020304" pitchFamily="2"/>
              </a:rPr>
              <a:t>B </a:t>
            </a:r>
          </a:p>
        </p:txBody>
      </p:sp>
      <p:sp>
        <p:nvSpPr>
          <p:cNvPr id="612" name="Text Placeholder 611"/>
          <p:cNvSpPr>
            <a:spLocks noGrp="1"/>
          </p:cNvSpPr>
          <p:nvPr>
            <p:ph type="body" idx="10"/>
          </p:nvPr>
        </p:nvSpPr>
        <p:spPr>
          <a:xfrm>
            <a:off x="8798560" y="3327221"/>
            <a:ext cx="1158240" cy="429605"/>
          </a:xfrm>
          <a:prstGeom prst="rect">
            <a:avLst/>
          </a:prstGeom>
          <a:solidFill>
            <a:srgbClr val="FFCF00"/>
          </a:solidFill>
          <a:ln w="0" cmpd="sng">
            <a:noFill/>
            <a:prstDash val="solid"/>
          </a:ln>
        </p:spPr>
        <p:txBody>
          <a:bodyPr vert="horz" lIns="0" tIns="196850" rIns="0" bIns="0" anchor="t"/>
          <a:lstStyle>
            <a:lvl1pPr marL="0" marR="0" indent="0" algn="ctr">
              <a:lnSpc>
                <a:spcPts val="2400"/>
              </a:lnSpc>
              <a:spcAft>
                <a:spcPts val="1793"/>
              </a:spcAft>
              <a:defRPr/>
            </a:lvl1pPr>
          </a:lstStyle>
          <a:p>
            <a:pPr marL="0" marR="0" indent="0" algn="ctr">
              <a:lnSpc>
                <a:spcPts val="1800"/>
              </a:lnSpc>
              <a:spcAft>
                <a:spcPts val="1345"/>
              </a:spcAft>
            </a:pPr>
            <a:r>
              <a:rPr lang="en-US" sz="2133" b="1" spc="133">
                <a:solidFill>
                  <a:srgbClr val="000000"/>
                </a:solidFill>
                <a:latin typeface="Calibri" panose="02020603050405020304" pitchFamily="2"/>
              </a:rPr>
              <a:t>IIa </a:t>
            </a:r>
          </a:p>
        </p:txBody>
      </p:sp>
      <p:sp>
        <p:nvSpPr>
          <p:cNvPr id="613" name="Text Placeholder 612"/>
          <p:cNvSpPr>
            <a:spLocks noGrp="1"/>
          </p:cNvSpPr>
          <p:nvPr>
            <p:ph type="body" idx="10"/>
          </p:nvPr>
        </p:nvSpPr>
        <p:spPr>
          <a:xfrm>
            <a:off x="9993207" y="3327221"/>
            <a:ext cx="1117600" cy="429605"/>
          </a:xfrm>
          <a:prstGeom prst="rect">
            <a:avLst/>
          </a:prstGeom>
          <a:solidFill>
            <a:srgbClr val="BDD3DB"/>
          </a:solidFill>
          <a:ln w="0" cmpd="sng">
            <a:noFill/>
            <a:prstDash val="solid"/>
          </a:ln>
        </p:spPr>
        <p:txBody>
          <a:bodyPr vert="horz" lIns="0" tIns="196850" rIns="0" bIns="0" anchor="t"/>
          <a:lstStyle>
            <a:lvl1pPr marL="0" marR="0" indent="0" algn="ctr">
              <a:lnSpc>
                <a:spcPts val="2400"/>
              </a:lnSpc>
              <a:spcAft>
                <a:spcPts val="1793"/>
              </a:spcAft>
              <a:defRPr/>
            </a:lvl1pPr>
          </a:lstStyle>
          <a:p>
            <a:pPr marL="0" marR="0" indent="0" algn="ctr">
              <a:lnSpc>
                <a:spcPts val="1800"/>
              </a:lnSpc>
              <a:spcAft>
                <a:spcPts val="1345"/>
              </a:spcAft>
            </a:pPr>
            <a:r>
              <a:rPr lang="en-US" sz="2133" b="1" spc="0">
                <a:solidFill>
                  <a:srgbClr val="000000"/>
                </a:solidFill>
                <a:latin typeface="Calibri" panose="02020603050405020304" pitchFamily="2"/>
              </a:rPr>
              <a:t>C </a:t>
            </a:r>
          </a:p>
        </p:txBody>
      </p:sp>
      <p:sp>
        <p:nvSpPr>
          <p:cNvPr id="614" name="Text Placeholder 613"/>
          <p:cNvSpPr>
            <a:spLocks noGrp="1"/>
          </p:cNvSpPr>
          <p:nvPr>
            <p:ph type="body" idx="10"/>
          </p:nvPr>
        </p:nvSpPr>
        <p:spPr>
          <a:xfrm>
            <a:off x="8798560" y="4160084"/>
            <a:ext cx="1158240" cy="697627"/>
          </a:xfrm>
          <a:prstGeom prst="rect">
            <a:avLst/>
          </a:prstGeom>
          <a:solidFill>
            <a:srgbClr val="FFCF00"/>
          </a:solidFill>
          <a:ln w="0" cmpd="sng">
            <a:noFill/>
            <a:prstDash val="solid"/>
          </a:ln>
        </p:spPr>
        <p:txBody>
          <a:bodyPr vert="horz" lIns="0" tIns="462280" rIns="0" bIns="0" anchor="t"/>
          <a:lstStyle>
            <a:lvl1pPr marL="0" marR="0" indent="0" algn="ctr">
              <a:lnSpc>
                <a:spcPts val="2400"/>
              </a:lnSpc>
              <a:spcAft>
                <a:spcPts val="4640"/>
              </a:spcAft>
              <a:defRPr/>
            </a:lvl1pPr>
          </a:lstStyle>
          <a:p>
            <a:pPr marL="0" marR="0" indent="0" algn="ctr">
              <a:lnSpc>
                <a:spcPts val="1800"/>
              </a:lnSpc>
              <a:spcAft>
                <a:spcPts val="3480"/>
              </a:spcAft>
            </a:pPr>
            <a:r>
              <a:rPr lang="en-US" sz="2133" b="1" spc="133">
                <a:solidFill>
                  <a:srgbClr val="000000"/>
                </a:solidFill>
                <a:latin typeface="Calibri" panose="02020603050405020304" pitchFamily="2"/>
              </a:rPr>
              <a:t>IIa </a:t>
            </a:r>
          </a:p>
        </p:txBody>
      </p:sp>
      <p:sp>
        <p:nvSpPr>
          <p:cNvPr id="615" name="Text Placeholder 614"/>
          <p:cNvSpPr>
            <a:spLocks noGrp="1"/>
          </p:cNvSpPr>
          <p:nvPr>
            <p:ph type="body" idx="10"/>
          </p:nvPr>
        </p:nvSpPr>
        <p:spPr>
          <a:xfrm>
            <a:off x="9993207" y="4160083"/>
            <a:ext cx="1117600" cy="671979"/>
          </a:xfrm>
          <a:prstGeom prst="rect">
            <a:avLst/>
          </a:prstGeom>
          <a:solidFill>
            <a:srgbClr val="BDD3DB"/>
          </a:solidFill>
          <a:ln w="0" cmpd="sng">
            <a:noFill/>
            <a:prstDash val="solid"/>
          </a:ln>
        </p:spPr>
        <p:txBody>
          <a:bodyPr vert="horz" lIns="0" tIns="462280" rIns="0" bIns="0" anchor="t"/>
          <a:lstStyle>
            <a:lvl1pPr marL="0" marR="0" indent="0" algn="ctr">
              <a:lnSpc>
                <a:spcPts val="2133"/>
              </a:lnSpc>
              <a:spcAft>
                <a:spcPts val="4833"/>
              </a:spcAft>
              <a:defRPr/>
            </a:lvl1pPr>
          </a:lstStyle>
          <a:p>
            <a:pPr marL="0" marR="0" indent="0" algn="ctr">
              <a:lnSpc>
                <a:spcPts val="1600"/>
              </a:lnSpc>
              <a:spcAft>
                <a:spcPts val="3625"/>
              </a:spcAft>
            </a:pPr>
            <a:r>
              <a:rPr lang="en-US" sz="2133" spc="0">
                <a:solidFill>
                  <a:srgbClr val="000000"/>
                </a:solidFill>
                <a:latin typeface="Calibri" panose="02020603050405020304" pitchFamily="2"/>
              </a:rPr>
              <a:t>C </a:t>
            </a:r>
          </a:p>
        </p:txBody>
      </p:sp>
    </p:spTree>
    <p:extLst>
      <p:ext uri="{BB962C8B-B14F-4D97-AF65-F5344CB8AC3E}">
        <p14:creationId xmlns:p14="http://schemas.microsoft.com/office/powerpoint/2010/main" val="1740594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7_1_">
    <p:spTree>
      <p:nvGrpSpPr>
        <p:cNvPr id="1" name=""/>
        <p:cNvGrpSpPr/>
        <p:nvPr/>
      </p:nvGrpSpPr>
      <p:grpSpPr>
        <a:xfrm>
          <a:off x="0" y="0"/>
          <a:ext cx="0" cy="0"/>
          <a:chOff x="0" y="0"/>
          <a:chExt cx="0" cy="0"/>
        </a:xfrm>
      </p:grpSpPr>
      <p:sp>
        <p:nvSpPr>
          <p:cNvPr id="174" name="Text Placeholder 173"/>
          <p:cNvSpPr>
            <a:spLocks noGrp="1"/>
          </p:cNvSpPr>
          <p:nvPr>
            <p:ph type="body" idx="10"/>
          </p:nvPr>
        </p:nvSpPr>
        <p:spPr>
          <a:xfrm>
            <a:off x="792482" y="6371740"/>
            <a:ext cx="2076873" cy="146194"/>
          </a:xfrm>
          <a:prstGeom prst="rect">
            <a:avLst/>
          </a:prstGeom>
          <a:noFill/>
          <a:ln w="0" cmpd="sng">
            <a:noFill/>
            <a:prstDash val="solid"/>
          </a:ln>
        </p:spPr>
        <p:txBody>
          <a:bodyPr vert="horz" lIns="0" tIns="17780" rIns="0" bIns="0" anchor="t"/>
          <a:lstStyle>
            <a:lvl1pPr marL="0" marR="0" indent="0" algn="l">
              <a:lnSpc>
                <a:spcPts val="1333"/>
              </a:lnSpc>
              <a:spcAft>
                <a:spcPts val="0"/>
              </a:spcAft>
              <a:defRPr/>
            </a:lvl1pPr>
          </a:lstStyle>
          <a:p>
            <a:pPr marL="0" marR="0" indent="0" algn="l">
              <a:lnSpc>
                <a:spcPts val="1000"/>
              </a:lnSpc>
              <a:spcAft>
                <a:spcPts val="0"/>
              </a:spcAft>
            </a:pPr>
            <a:r>
              <a:rPr lang="en-US" sz="1400" b="1" u="sng" spc="-53">
                <a:solidFill>
                  <a:srgbClr val="0000FF"/>
                </a:solidFill>
                <a:latin typeface="Calibri" panose="02020603050405020304" pitchFamily="2"/>
              </a:rPr>
              <a:t>www.escardio.org/guidelines</a:t>
            </a:r>
            <a:r>
              <a:rPr lang="en-US" sz="133" b="1" spc="-53">
                <a:solidFill>
                  <a:srgbClr val="AD1022"/>
                </a:solidFill>
                <a:latin typeface="Calibri" panose="02020603050405020304" pitchFamily="2"/>
              </a:rPr>
              <a:t> </a:t>
            </a:r>
          </a:p>
        </p:txBody>
      </p:sp>
      <p:sp>
        <p:nvSpPr>
          <p:cNvPr id="175" name="Text Placeholder 174"/>
          <p:cNvSpPr>
            <a:spLocks noGrp="1"/>
          </p:cNvSpPr>
          <p:nvPr>
            <p:ph type="body" idx="10"/>
          </p:nvPr>
        </p:nvSpPr>
        <p:spPr>
          <a:xfrm>
            <a:off x="5311987" y="6270171"/>
            <a:ext cx="5904653" cy="423193"/>
          </a:xfrm>
          <a:prstGeom prst="rect">
            <a:avLst/>
          </a:prstGeom>
          <a:noFill/>
          <a:ln w="0" cmpd="sng">
            <a:noFill/>
            <a:prstDash val="solid"/>
          </a:ln>
        </p:spPr>
        <p:txBody>
          <a:bodyPr vert="horz" lIns="0" tIns="0" rIns="0" bIns="0" anchor="t"/>
          <a:lstStyle>
            <a:lvl1pPr marL="670543" marR="0" indent="0" algn="l">
              <a:lnSpc>
                <a:spcPts val="1467"/>
              </a:lnSpc>
              <a:spcAft>
                <a:spcPts val="33"/>
              </a:spcAft>
              <a:defRPr/>
            </a:lvl1pPr>
          </a:lstStyle>
          <a:p>
            <a:pPr marL="502920" marR="0" indent="0" algn="l">
              <a:lnSpc>
                <a:spcPts val="1100"/>
              </a:lnSpc>
              <a:spcAft>
                <a:spcPts val="2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176" name="Text Placeholder 175"/>
          <p:cNvSpPr>
            <a:spLocks noGrp="1"/>
          </p:cNvSpPr>
          <p:nvPr>
            <p:ph type="body" idx="10"/>
          </p:nvPr>
        </p:nvSpPr>
        <p:spPr>
          <a:xfrm>
            <a:off x="11274214" y="4172779"/>
            <a:ext cx="107081" cy="325020"/>
          </a:xfrm>
          <a:prstGeom prst="rect">
            <a:avLst/>
          </a:prstGeom>
          <a:noFill/>
          <a:ln w="0" cmpd="sng">
            <a:noFill/>
            <a:prstDash val="solid"/>
          </a:ln>
        </p:spPr>
        <p:txBody>
          <a:bodyPr vert="vert270" lIns="0" tIns="0" rIns="2984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3982905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CDE07C6B-A152-4D01-8DB4-ADBF9186DF4B}"/>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701178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D0486159-908A-499D-A4FD-0F73EB706D03}"/>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012895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09E7583D-990F-4227-8BB7-10BCC31F16C8}"/>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533177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8E83C87E-9D42-4B12-ABB3-9A43A45261F1}"/>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300810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B3411F79-EB16-4077-93EB-D1F7D3DA748A}"/>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060593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D7A3B966-C283-4F9C-A476-409E6B7F58B4}"/>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9875206"/>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40C420F9-810D-4F90-BEA1-9ADC961F2CF7}"/>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6844737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36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0EBB25EC-568B-4A57-BDE2-4D85C0E79559}"/>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418388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E370F6AE-1844-44C0-965E-2054678BDAF3}"/>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22433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48C9187C-B089-4677-AD39-90D0CA52990F}"/>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357866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4F7AD08B-D542-4E52-9A77-F2F2DC45B871}"/>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732082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74960534-301B-4AF1-A45B-0250E38FF3ED}"/>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477310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8FF73896-225D-4636-A60F-DA0DE279CC6C}"/>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660749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F09D833F-E5C8-4194-B6B3-39BE468D6D98}"/>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1982950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8CE5855A-1E27-4922-B578-213EE5CB30F0}"/>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2041316"/>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C4FE47C2-6E4E-4B13-A5D8-08E4AE79EE89}"/>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127638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2DD8F3F9-EFF8-4051-92CB-3F5603A0AE95}"/>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754486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2391409"/>
            <a:ext cx="4334890" cy="4466587"/>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12192000" cy="6857998"/>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7745856" y="5569584"/>
            <a:ext cx="0" cy="215265"/>
          </a:xfrm>
          <a:custGeom>
            <a:avLst/>
            <a:gdLst/>
            <a:ahLst/>
            <a:cxnLst/>
            <a:rect l="l" t="t" r="r" b="b"/>
            <a:pathLst>
              <a:path h="215264">
                <a:moveTo>
                  <a:pt x="0" y="0"/>
                </a:moveTo>
                <a:lnTo>
                  <a:pt x="0" y="215150"/>
                </a:lnTo>
              </a:path>
            </a:pathLst>
          </a:custGeom>
          <a:ln w="6350">
            <a:solidFill>
              <a:srgbClr val="000000"/>
            </a:solidFill>
          </a:ln>
        </p:spPr>
        <p:txBody>
          <a:bodyPr wrap="square" lIns="0" tIns="0" rIns="0" bIns="0" rtlCol="0"/>
          <a:lstStyle/>
          <a:p>
            <a:endParaRPr/>
          </a:p>
        </p:txBody>
      </p:sp>
      <p:sp>
        <p:nvSpPr>
          <p:cNvPr id="19" name="bk object 19"/>
          <p:cNvSpPr/>
          <p:nvPr/>
        </p:nvSpPr>
        <p:spPr>
          <a:xfrm>
            <a:off x="4766436" y="5569584"/>
            <a:ext cx="0" cy="215265"/>
          </a:xfrm>
          <a:custGeom>
            <a:avLst/>
            <a:gdLst/>
            <a:ahLst/>
            <a:cxnLst/>
            <a:rect l="l" t="t" r="r" b="b"/>
            <a:pathLst>
              <a:path h="215264">
                <a:moveTo>
                  <a:pt x="0" y="0"/>
                </a:moveTo>
                <a:lnTo>
                  <a:pt x="0" y="215150"/>
                </a:lnTo>
              </a:path>
            </a:pathLst>
          </a:custGeom>
          <a:ln w="6350">
            <a:solidFill>
              <a:srgbClr val="00000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7" name="Holder 7"/>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rgbClr val="152C4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solidFill>
                  <a:srgbClr val="FFFFFF"/>
                </a:solidFill>
              </a:rPr>
              <a:pPr/>
              <a:t>‹#›</a:t>
            </a:fld>
            <a:endParaRPr lang="en-US">
              <a:solidFill>
                <a:srgbClr val="FFFFFF"/>
              </a:solidFill>
            </a:endParaRPr>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80615789-580B-402E-8530-39B044633F39}"/>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455896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rgbClr val="152C4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solidFill>
                  <a:srgbClr val="FFFFFF"/>
                </a:solidFill>
              </a:rPr>
              <a:pPr/>
              <a:t>‹#›</a:t>
            </a:fld>
            <a:endParaRPr lang="en-US">
              <a:solidFill>
                <a:srgbClr val="FFFFFF"/>
              </a:solidFill>
            </a:endParaRPr>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C8302057-F0A2-4A56-A07B-A8F39083CA3B}"/>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461201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54DE3C6A-BCC8-411D-8E70-B50DFB9ECDE2}"/>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3379571"/>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24AE001A-7334-4F7A-B516-92BF86F642E0}"/>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702501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975842B8-67E4-4C90-9DFA-BC1B90DB5F40}"/>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4076690"/>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003CB3FC-896A-4280-8A9E-15749E4F0F51}"/>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92247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A72CCCEA-24F5-4D4C-BAC8-CB12C3A9D848}"/>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235704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4019" y="288001"/>
            <a:ext cx="11017639" cy="792163"/>
          </a:xfrm>
        </p:spPr>
        <p:txBody>
          <a:bodyPr>
            <a:normAutofit/>
          </a:bodyPr>
          <a:lstStyle>
            <a:lvl1pPr>
              <a:defRPr sz="2933">
                <a:latin typeface="+mj-lt"/>
              </a:defRPr>
            </a:lvl1pPr>
          </a:lstStyle>
          <a:p>
            <a:r>
              <a:rPr lang="en-US"/>
              <a:t>Slide title here</a:t>
            </a:r>
            <a:br>
              <a:rPr lang="en-US"/>
            </a:br>
            <a:r>
              <a:rPr lang="en-US"/>
              <a:t>with space for two lines of text</a:t>
            </a:r>
            <a:endParaRPr lang="en-GB"/>
          </a:p>
        </p:txBody>
      </p:sp>
      <p:sp>
        <p:nvSpPr>
          <p:cNvPr id="3" name="Content Placeholder 2"/>
          <p:cNvSpPr>
            <a:spLocks noGrp="1"/>
          </p:cNvSpPr>
          <p:nvPr>
            <p:ph idx="1" hasCustomPrompt="1"/>
          </p:nvPr>
        </p:nvSpPr>
        <p:spPr>
          <a:xfrm>
            <a:off x="624000" y="1602001"/>
            <a:ext cx="11004856" cy="4176731"/>
          </a:xfrm>
        </p:spPr>
        <p:txBody>
          <a:bodyPr>
            <a:noAutofit/>
          </a:bodyPr>
          <a:lstStyle>
            <a:lvl1pPr marL="366175" indent="-366175">
              <a:spcBef>
                <a:spcPts val="800"/>
              </a:spcBef>
              <a:spcAft>
                <a:spcPts val="0"/>
              </a:spcAft>
              <a:buFont typeface="Arial" panose="020B0604020202020204" pitchFamily="34" charset="0"/>
              <a:buChar char="•"/>
              <a:defRPr>
                <a:latin typeface="+mn-lt"/>
              </a:defRPr>
            </a:lvl1pPr>
            <a:lvl2pPr marL="709066" marR="0"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latin typeface="+mn-lt"/>
              </a:defRPr>
            </a:lvl2pPr>
            <a:lvl3pPr>
              <a:spcBef>
                <a:spcPts val="800"/>
              </a:spcBef>
              <a:spcAft>
                <a:spcPts val="0"/>
              </a:spcAft>
              <a:defRPr>
                <a:latin typeface="+mn-lt"/>
              </a:defRPr>
            </a:lvl3pPr>
            <a:lvl4pPr>
              <a:spcBef>
                <a:spcPts val="800"/>
              </a:spcBef>
              <a:spcAft>
                <a:spcPts val="0"/>
              </a:spcAft>
              <a:defRPr>
                <a:latin typeface="+mn-lt"/>
              </a:defRPr>
            </a:lvl4pPr>
            <a:lvl5pPr>
              <a:spcBef>
                <a:spcPts val="800"/>
              </a:spcBef>
              <a:spcAft>
                <a:spcPts val="0"/>
              </a:spcAft>
              <a:defRPr>
                <a:latin typeface="+mn-lt"/>
              </a:defRPr>
            </a:lvl5pPr>
          </a:lstStyle>
          <a:p>
            <a:pPr lvl="0"/>
            <a:r>
              <a:rPr lang="en-US"/>
              <a:t>Bullet point one, lorem ipsum dolor sit amet</a:t>
            </a:r>
          </a:p>
          <a:p>
            <a:pPr lvl="0"/>
            <a:r>
              <a:rPr lang="en-US"/>
              <a:t>Bullet point two, lorem ipsum dolor sit amet</a:t>
            </a:r>
          </a:p>
          <a:p>
            <a:pPr lvl="1">
              <a:spcBef>
                <a:spcPts val="800"/>
              </a:spcBef>
            </a:pPr>
            <a:r>
              <a:rPr lang="en-GB" altLang="fr-FR">
                <a:latin typeface="Verdana" pitchFamily="34" charset="0"/>
                <a:cs typeface="Verdana" pitchFamily="34" charset="0"/>
              </a:rPr>
              <a:t>Sub-bullet point one, lorem ipsum dolor sit amet</a:t>
            </a:r>
          </a:p>
          <a:p>
            <a:pPr marL="709066" marR="0" lvl="1"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pPr>
            <a:r>
              <a:rPr lang="en-GB" altLang="fr-FR">
                <a:latin typeface="Verdana" pitchFamily="34" charset="0"/>
                <a:cs typeface="Verdana" pitchFamily="34" charset="0"/>
              </a:rPr>
              <a:t>Sub-bullet point one, lorem ipsum dolor sit amet</a:t>
            </a:r>
          </a:p>
          <a:p>
            <a:pPr lvl="0">
              <a:spcBef>
                <a:spcPts val="800"/>
              </a:spcBef>
            </a:pPr>
            <a:endParaRPr lang="en-GB" altLang="fr-FR">
              <a:latin typeface="Verdana" pitchFamily="34" charset="0"/>
              <a:cs typeface="Verdana" pitchFamily="34" charset="0"/>
            </a:endParaRPr>
          </a:p>
          <a:p>
            <a:pPr lvl="0"/>
            <a:r>
              <a:rPr lang="en-US"/>
              <a:t>Bullet point one, lorem ipsum dolor sit amet</a:t>
            </a:r>
          </a:p>
          <a:p>
            <a:pPr lvl="0"/>
            <a:r>
              <a:rPr lang="en-US"/>
              <a:t>Bullet point two, lorem ipsum dolor sit amet</a:t>
            </a:r>
          </a:p>
          <a:p>
            <a:pPr lvl="1">
              <a:spcBef>
                <a:spcPts val="800"/>
              </a:spcBef>
            </a:pPr>
            <a:r>
              <a:rPr lang="en-GB" altLang="fr-FR">
                <a:latin typeface="Verdana" pitchFamily="34" charset="0"/>
                <a:cs typeface="Verdana" pitchFamily="34" charset="0"/>
              </a:rPr>
              <a:t>Sub-bullet point one, lorem ipsum dolor sit amet</a:t>
            </a:r>
          </a:p>
          <a:p>
            <a:pPr marL="709066" marR="0" lvl="1"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pPr>
            <a:r>
              <a:rPr lang="en-GB" altLang="fr-FR">
                <a:latin typeface="Verdana" pitchFamily="34" charset="0"/>
                <a:cs typeface="Verdana" pitchFamily="34" charset="0"/>
              </a:rPr>
              <a:t>Sub-bullet point one, lorem ipsum dolor sit amet</a:t>
            </a:r>
          </a:p>
          <a:p>
            <a:pPr lvl="0">
              <a:spcBef>
                <a:spcPts val="800"/>
              </a:spcBef>
            </a:pPr>
            <a:endParaRPr lang="en-GB" altLang="fr-FR">
              <a:latin typeface="Verdana" pitchFamily="34" charset="0"/>
              <a:cs typeface="Verdana" pitchFamily="34" charset="0"/>
            </a:endParaRPr>
          </a:p>
        </p:txBody>
      </p:sp>
      <p:sp>
        <p:nvSpPr>
          <p:cNvPr id="6" name="Slide Number Placeholder 5"/>
          <p:cNvSpPr>
            <a:spLocks noGrp="1"/>
          </p:cNvSpPr>
          <p:nvPr>
            <p:ph type="sldNum" sz="quarter" idx="12"/>
          </p:nvPr>
        </p:nvSpPr>
        <p:spPr>
          <a:xfrm>
            <a:off x="535431" y="6546026"/>
            <a:ext cx="114934" cy="415498"/>
          </a:xfrm>
        </p:spPr>
        <p:txBody>
          <a:bodyPr/>
          <a:lstStyle/>
          <a:p>
            <a:fld id="{9B053499-6FEA-47F6-B45F-E78ED2B25251}" type="slidenum">
              <a:rPr lang="en-GB" smtClean="0">
                <a:solidFill>
                  <a:srgbClr val="FFFFFF"/>
                </a:solidFill>
                <a:latin typeface="Verdana"/>
              </a:rPr>
              <a:pPr/>
              <a:t>‹#›</a:t>
            </a:fld>
            <a:endParaRPr lang="en-GB">
              <a:solidFill>
                <a:srgbClr val="FFFFFF"/>
              </a:solidFill>
              <a:latin typeface="Verdana"/>
            </a:endParaRPr>
          </a:p>
        </p:txBody>
      </p:sp>
    </p:spTree>
    <p:extLst>
      <p:ext uri="{BB962C8B-B14F-4D97-AF65-F5344CB8AC3E}">
        <p14:creationId xmlns:p14="http://schemas.microsoft.com/office/powerpoint/2010/main" val="400355154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14135077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3600" b="1"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3197584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5" name="Holder 5"/>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2391409"/>
            <a:ext cx="4334890" cy="4466587"/>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12192000" cy="6857998"/>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7745856" y="5569584"/>
            <a:ext cx="0" cy="215265"/>
          </a:xfrm>
          <a:custGeom>
            <a:avLst/>
            <a:gdLst/>
            <a:ahLst/>
            <a:cxnLst/>
            <a:rect l="l" t="t" r="r" b="b"/>
            <a:pathLst>
              <a:path h="215264">
                <a:moveTo>
                  <a:pt x="0" y="0"/>
                </a:moveTo>
                <a:lnTo>
                  <a:pt x="0" y="215150"/>
                </a:lnTo>
              </a:path>
            </a:pathLst>
          </a:custGeom>
          <a:ln w="6350">
            <a:solidFill>
              <a:srgbClr val="000000"/>
            </a:solidFill>
          </a:ln>
        </p:spPr>
        <p:txBody>
          <a:bodyPr wrap="square" lIns="0" tIns="0" rIns="0" bIns="0" rtlCol="0"/>
          <a:lstStyle/>
          <a:p>
            <a:endParaRPr/>
          </a:p>
        </p:txBody>
      </p:sp>
      <p:sp>
        <p:nvSpPr>
          <p:cNvPr id="19" name="bk object 19"/>
          <p:cNvSpPr/>
          <p:nvPr/>
        </p:nvSpPr>
        <p:spPr>
          <a:xfrm>
            <a:off x="4766436" y="5569584"/>
            <a:ext cx="0" cy="215265"/>
          </a:xfrm>
          <a:custGeom>
            <a:avLst/>
            <a:gdLst/>
            <a:ahLst/>
            <a:cxnLst/>
            <a:rect l="l" t="t" r="r" b="b"/>
            <a:pathLst>
              <a:path h="215264">
                <a:moveTo>
                  <a:pt x="0" y="0"/>
                </a:moveTo>
                <a:lnTo>
                  <a:pt x="0" y="215150"/>
                </a:lnTo>
              </a:path>
            </a:pathLst>
          </a:custGeom>
          <a:ln w="6350">
            <a:solidFill>
              <a:srgbClr val="000000"/>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7" name="Holder 7"/>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32877284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5" name="Holder 5"/>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41959152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4" name="Holder 4"/>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extLst>
      <p:ext uri="{BB962C8B-B14F-4D97-AF65-F5344CB8AC3E}">
        <p14:creationId xmlns:p14="http://schemas.microsoft.com/office/powerpoint/2010/main" val="21008304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Titre et contenu">
  <p:cSld name="1_Titre et contenu">
    <p:spTree>
      <p:nvGrpSpPr>
        <p:cNvPr id="1" name="Shape 32"/>
        <p:cNvGrpSpPr/>
        <p:nvPr/>
      </p:nvGrpSpPr>
      <p:grpSpPr>
        <a:xfrm>
          <a:off x="0" y="0"/>
          <a:ext cx="0" cy="0"/>
          <a:chOff x="0" y="0"/>
          <a:chExt cx="0" cy="0"/>
        </a:xfrm>
      </p:grpSpPr>
      <p:sp>
        <p:nvSpPr>
          <p:cNvPr id="6" name="Espace réservé du numéro de diapositive 1">
            <a:extLst>
              <a:ext uri="{FF2B5EF4-FFF2-40B4-BE49-F238E27FC236}">
                <a16:creationId xmlns:a16="http://schemas.microsoft.com/office/drawing/2014/main" id="{A73E610F-1EC2-4C3D-95A3-BEAA926D6B3A}"/>
              </a:ext>
            </a:extLst>
          </p:cNvPr>
          <p:cNvSpPr>
            <a:spLocks noGrp="1"/>
          </p:cNvSpPr>
          <p:nvPr>
            <p:ph type="sldNum" sz="quarter" idx="10"/>
          </p:nvPr>
        </p:nvSpPr>
        <p:spPr>
          <a:xfrm>
            <a:off x="11376588" y="6371140"/>
            <a:ext cx="730248" cy="338554"/>
          </a:xfrm>
          <a:prstGeom prst="rect">
            <a:avLst/>
          </a:prstGeom>
        </p:spPr>
        <p:txBody>
          <a:bodyPr vert="horz" lIns="91440" tIns="45720" rIns="91440" bIns="45720" rtlCol="0" anchor="ctr"/>
          <a:lstStyle>
            <a:lvl1pPr algn="r">
              <a:defRPr sz="1600">
                <a:solidFill>
                  <a:schemeClr val="tx1">
                    <a:tint val="75000"/>
                  </a:schemeClr>
                </a:solidFill>
              </a:defRPr>
            </a:lvl1pPr>
          </a:lstStyle>
          <a:p>
            <a:fld id="{E1737086-9EE6-42EA-800B-D69F571C2B06}" type="slidenum">
              <a:rPr lang="fr-FR" smtClean="0">
                <a:solidFill>
                  <a:srgbClr val="000000">
                    <a:tint val="75000"/>
                  </a:srgbClr>
                </a:solidFill>
              </a:rPr>
              <a:pPr/>
              <a:t>‹#›</a:t>
            </a:fld>
            <a:endParaRPr lang="fr-FR" dirty="0">
              <a:solidFill>
                <a:srgbClr val="000000">
                  <a:tint val="75000"/>
                </a:srgbClr>
              </a:solidFill>
            </a:endParaRPr>
          </a:p>
        </p:txBody>
      </p:sp>
    </p:spTree>
    <p:extLst>
      <p:ext uri="{BB962C8B-B14F-4D97-AF65-F5344CB8AC3E}">
        <p14:creationId xmlns:p14="http://schemas.microsoft.com/office/powerpoint/2010/main" val="2361011190"/>
      </p:ext>
    </p:extLst>
  </p:cSld>
  <p:clrMapOvr>
    <a:masterClrMapping/>
  </p:clrMapOvr>
  <p:transition>
    <p:fade/>
  </p:transition>
  <p:extLst>
    <p:ext uri="{DCECCB84-F9BA-43D5-87BE-67443E8EF086}">
      <p15:sldGuideLst xmlns:p15="http://schemas.microsoft.com/office/powerpoint/2012/main">
        <p15:guide id="1" pos="5329">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40_1_">
    <p:spTree>
      <p:nvGrpSpPr>
        <p:cNvPr id="1" name=""/>
        <p:cNvGrpSpPr/>
        <p:nvPr/>
      </p:nvGrpSpPr>
      <p:grpSpPr>
        <a:xfrm>
          <a:off x="0" y="0"/>
          <a:ext cx="0" cy="0"/>
          <a:chOff x="0" y="0"/>
          <a:chExt cx="0" cy="0"/>
        </a:xfrm>
      </p:grpSpPr>
      <p:sp>
        <p:nvSpPr>
          <p:cNvPr id="125" name="Text Placeholder 124"/>
          <p:cNvSpPr>
            <a:spLocks noGrp="1"/>
          </p:cNvSpPr>
          <p:nvPr>
            <p:ph type="body" idx="10"/>
          </p:nvPr>
        </p:nvSpPr>
        <p:spPr>
          <a:xfrm>
            <a:off x="695115" y="343641"/>
            <a:ext cx="7363460" cy="605935"/>
          </a:xfrm>
          <a:prstGeom prst="rect">
            <a:avLst/>
          </a:prstGeom>
          <a:noFill/>
          <a:ln w="0" cmpd="sng">
            <a:noFill/>
            <a:prstDash val="solid"/>
          </a:ln>
        </p:spPr>
        <p:txBody>
          <a:bodyPr vert="horz" lIns="0" tIns="28575" rIns="0" bIns="0" anchor="t"/>
          <a:lstStyle>
            <a:lvl1pPr marL="0" marR="0" indent="0" algn="l">
              <a:lnSpc>
                <a:spcPts val="2933"/>
              </a:lnSpc>
              <a:spcBef>
                <a:spcPts val="0"/>
              </a:spcBef>
              <a:spcAft>
                <a:spcPts val="0"/>
              </a:spcAft>
              <a:defRPr/>
            </a:lvl1pPr>
          </a:lstStyle>
          <a:p>
            <a:pPr marL="0" marR="0" indent="0" algn="l">
              <a:lnSpc>
                <a:spcPts val="2300"/>
              </a:lnSpc>
              <a:spcAft>
                <a:spcPts val="0"/>
              </a:spcAft>
            </a:pPr>
            <a:r>
              <a:rPr lang="en-US" sz="3132" b="1" spc="-80">
                <a:solidFill>
                  <a:srgbClr val="000000"/>
                </a:solidFill>
                <a:latin typeface="Calibri" panose="02020603050405020304" pitchFamily="2"/>
              </a:rPr>
              <a:t>Evidence for efficacy of LDL-lowering therapies </a:t>
            </a:r>
          </a:p>
          <a:p>
            <a:pPr marL="0" marR="0" indent="0" algn="l">
              <a:lnSpc>
                <a:spcPts val="2200"/>
              </a:lnSpc>
              <a:spcBef>
                <a:spcPts val="0"/>
              </a:spcBef>
              <a:spcAft>
                <a:spcPts val="0"/>
              </a:spcAft>
            </a:pPr>
            <a:r>
              <a:rPr lang="en-US" sz="3132" b="1" spc="-60">
                <a:solidFill>
                  <a:srgbClr val="000000"/>
                </a:solidFill>
                <a:latin typeface="Calibri" panose="02020603050405020304" pitchFamily="2"/>
              </a:rPr>
              <a:t>down to below 1.4 mmol/L (55 mg/dL) </a:t>
            </a:r>
          </a:p>
        </p:txBody>
      </p:sp>
      <p:sp>
        <p:nvSpPr>
          <p:cNvPr id="129" name="Text Placeholder 128"/>
          <p:cNvSpPr>
            <a:spLocks noGrp="1"/>
          </p:cNvSpPr>
          <p:nvPr>
            <p:ph type="body" idx="10"/>
          </p:nvPr>
        </p:nvSpPr>
        <p:spPr>
          <a:xfrm>
            <a:off x="1329269" y="5997629"/>
            <a:ext cx="8684260" cy="166712"/>
          </a:xfrm>
          <a:prstGeom prst="rect">
            <a:avLst/>
          </a:prstGeom>
          <a:noFill/>
          <a:ln w="0" cmpd="sng">
            <a:noFill/>
            <a:prstDash val="solid"/>
          </a:ln>
        </p:spPr>
        <p:txBody>
          <a:bodyPr vert="horz" lIns="0" tIns="25400" rIns="0" bIns="0" anchor="t"/>
          <a:lstStyle>
            <a:lvl1pPr marL="0" marR="0" indent="0" algn="l">
              <a:lnSpc>
                <a:spcPts val="1467"/>
              </a:lnSpc>
              <a:spcAft>
                <a:spcPts val="213"/>
              </a:spcAft>
              <a:defRPr/>
            </a:lvl1pPr>
          </a:lstStyle>
          <a:p>
            <a:pPr marL="0" marR="0" indent="0" algn="l">
              <a:lnSpc>
                <a:spcPts val="1100"/>
              </a:lnSpc>
              <a:spcAft>
                <a:spcPts val="160"/>
              </a:spcAft>
            </a:pPr>
            <a:r>
              <a:rPr lang="en-US" sz="1133" u="sng" spc="-20" baseline="30000">
                <a:solidFill>
                  <a:srgbClr val="000000"/>
                </a:solidFill>
                <a:latin typeface="Calibri" panose="02020603050405020304" pitchFamily="2"/>
              </a:rPr>
              <a:t>1.</a:t>
            </a:r>
            <a:r>
              <a:rPr lang="en-US" sz="1467" u="sng" spc="-20">
                <a:solidFill>
                  <a:srgbClr val="000000"/>
                </a:solidFill>
                <a:latin typeface="Calibri" panose="02020603050405020304" pitchFamily="2"/>
              </a:rPr>
              <a:t>Lancet 2010; 376: 1670-81; </a:t>
            </a:r>
            <a:r>
              <a:rPr lang="en-US" sz="1467" spc="-20" baseline="30000">
                <a:solidFill>
                  <a:srgbClr val="000000"/>
                </a:solidFill>
                <a:latin typeface="Calibri" panose="02020603050405020304" pitchFamily="2"/>
              </a:rPr>
              <a:t>2.</a:t>
            </a:r>
            <a:r>
              <a:rPr lang="en-US" sz="1467" u="sng" spc="-20">
                <a:solidFill>
                  <a:srgbClr val="000000"/>
                </a:solidFill>
                <a:latin typeface="Calibri" panose="02020603050405020304" pitchFamily="2"/>
              </a:rPr>
              <a:t> NEJM 2015; 372: 2387-97; </a:t>
            </a:r>
            <a:r>
              <a:rPr lang="en-US" sz="1467" spc="-20" baseline="30000">
                <a:solidFill>
                  <a:srgbClr val="000000"/>
                </a:solidFill>
                <a:latin typeface="Calibri" panose="02020603050405020304" pitchFamily="2"/>
              </a:rPr>
              <a:t>3.</a:t>
            </a:r>
            <a:r>
              <a:rPr lang="en-US" sz="1467" u="sng" spc="-20">
                <a:solidFill>
                  <a:srgbClr val="000000"/>
                </a:solidFill>
                <a:latin typeface="Calibri" panose="02020603050405020304" pitchFamily="2"/>
              </a:rPr>
              <a:t> NEJM 2017; 376: 1713-22; </a:t>
            </a:r>
            <a:r>
              <a:rPr lang="en-US" sz="1467" spc="-20" baseline="30000">
                <a:solidFill>
                  <a:srgbClr val="000000"/>
                </a:solidFill>
                <a:latin typeface="Calibri" panose="02020603050405020304" pitchFamily="2"/>
              </a:rPr>
              <a:t>4.</a:t>
            </a:r>
            <a:r>
              <a:rPr lang="en-US" sz="1467" u="sng" spc="-20">
                <a:solidFill>
                  <a:srgbClr val="000000"/>
                </a:solidFill>
                <a:latin typeface="Calibri" panose="02020603050405020304" pitchFamily="2"/>
              </a:rPr>
              <a:t> NEJM 2018; 379: 2097-107 </a:t>
            </a:r>
          </a:p>
        </p:txBody>
      </p:sp>
      <p:sp>
        <p:nvSpPr>
          <p:cNvPr id="130" name="Text Placeholder 129"/>
          <p:cNvSpPr>
            <a:spLocks noGrp="1"/>
          </p:cNvSpPr>
          <p:nvPr>
            <p:ph type="body" idx="10"/>
          </p:nvPr>
        </p:nvSpPr>
        <p:spPr>
          <a:xfrm>
            <a:off x="792482" y="6270171"/>
            <a:ext cx="10663767" cy="270587"/>
          </a:xfrm>
          <a:prstGeom prst="rect">
            <a:avLst/>
          </a:prstGeom>
          <a:noFill/>
          <a:ln w="0" cmpd="sng">
            <a:noFill/>
            <a:prstDash val="solid"/>
          </a:ln>
        </p:spPr>
        <p:txBody>
          <a:bodyPr vert="horz" lIns="0" tIns="13970" rIns="0" bIns="0" anchor="t"/>
          <a:lstStyle>
            <a:lvl1pPr marL="0" marR="0" indent="0" algn="l">
              <a:lnSpc>
                <a:spcPts val="1600"/>
              </a:lnSpc>
              <a:spcBef>
                <a:spcPts val="0"/>
              </a:spcBef>
              <a:spcAft>
                <a:spcPts val="313"/>
              </a:spcAft>
              <a:tabLst>
                <a:tab pos="10667733" algn="r"/>
              </a:tabLst>
              <a:defRPr/>
            </a:lvl1pPr>
          </a:lstStyle>
          <a:p>
            <a:pPr marL="0" marR="137160" indent="0" algn="r">
              <a:lnSpc>
                <a:spcPts val="800"/>
              </a:lnSpc>
              <a:spcAft>
                <a:spcPts val="0"/>
              </a:spcAft>
            </a:pPr>
            <a:r>
              <a:rPr lang="en-US" sz="1267" spc="-13">
                <a:solidFill>
                  <a:srgbClr val="000000"/>
                </a:solidFill>
                <a:latin typeface="Calibri" panose="02020603050405020304" pitchFamily="2"/>
              </a:rPr>
              <a:t>2019 ESC/EAS Guidelines for the management of dyslipidaemias: lipid modification to reduce </a:t>
            </a:r>
          </a:p>
          <a:p>
            <a:pPr marL="0" marR="0" indent="0" algn="l">
              <a:lnSpc>
                <a:spcPts val="1200"/>
              </a:lnSpc>
              <a:spcBef>
                <a:spcPts val="0"/>
              </a:spcBef>
              <a:spcAft>
                <a:spcPts val="235"/>
              </a:spcAft>
              <a:tabLst>
                <a:tab pos="8001000" algn="r"/>
              </a:tabLst>
            </a:pPr>
            <a:r>
              <a:rPr lang="en-US" sz="1400" b="1" u="sng" spc="0">
                <a:solidFill>
                  <a:srgbClr val="0000FF"/>
                </a:solidFill>
                <a:latin typeface="Calibri" panose="02020603050405020304" pitchFamily="2"/>
              </a:rPr>
              <a:t>www.escardio.org/guidelines</a:t>
            </a:r>
            <a:r>
              <a:rPr lang="en-US" sz="133" spc="0">
                <a:solidFill>
                  <a:srgbClr val="000000"/>
                </a:solidFill>
                <a:latin typeface="Calibri" panose="02020603050405020304" pitchFamily="2"/>
              </a:rPr>
              <a:t> </a:t>
            </a:r>
            <a:r>
              <a:rPr lang="en-US" sz="1267" spc="0">
                <a:solidFill>
                  <a:srgbClr val="000000"/>
                </a:solidFill>
                <a:latin typeface="Calibri" panose="02020603050405020304" pitchFamily="2"/>
              </a:rPr>
              <a:t>cardiovascular risk (European Heart Journal 2019 -doi: 10.1093/eurheartj/ehz455) </a:t>
            </a:r>
            <a:r>
              <a:rPr lang="en-US" sz="1533" spc="0">
                <a:solidFill>
                  <a:srgbClr val="000000"/>
                </a:solidFill>
                <a:latin typeface="Arial" panose="02020603050405020304" pitchFamily="2"/>
              </a:rPr>
              <a:t>8 </a:t>
            </a:r>
          </a:p>
        </p:txBody>
      </p:sp>
      <p:sp>
        <p:nvSpPr>
          <p:cNvPr id="131" name="Text Placeholder 130"/>
          <p:cNvSpPr>
            <a:spLocks noGrp="1"/>
          </p:cNvSpPr>
          <p:nvPr>
            <p:ph type="body" idx="10"/>
          </p:nvPr>
        </p:nvSpPr>
        <p:spPr>
          <a:xfrm>
            <a:off x="8464974" y="1362713"/>
            <a:ext cx="2760133" cy="200696"/>
          </a:xfrm>
          <a:prstGeom prst="rect">
            <a:avLst/>
          </a:prstGeom>
          <a:noFill/>
          <a:ln w="0" cmpd="sng">
            <a:noFill/>
            <a:prstDash val="solid"/>
          </a:ln>
        </p:spPr>
        <p:txBody>
          <a:bodyPr vert="horz" lIns="0" tIns="20955" rIns="0" bIns="0" anchor="t"/>
          <a:lstStyle>
            <a:lvl1pPr marL="0" marR="0" indent="0" algn="l">
              <a:lnSpc>
                <a:spcPts val="1867"/>
              </a:lnSpc>
              <a:spcAft>
                <a:spcPts val="0"/>
              </a:spcAft>
              <a:tabLst>
                <a:tab pos="2743131" algn="r"/>
              </a:tabLst>
              <a:defRPr/>
            </a:lvl1pPr>
          </a:lstStyle>
          <a:p>
            <a:pPr marL="0" marR="0" indent="0" algn="l">
              <a:lnSpc>
                <a:spcPts val="1400"/>
              </a:lnSpc>
              <a:spcAft>
                <a:spcPts val="0"/>
              </a:spcAft>
              <a:tabLst>
                <a:tab pos="2057400" algn="r"/>
              </a:tabLst>
            </a:pPr>
            <a:r>
              <a:rPr lang="en-US" sz="1867" b="1" spc="0">
                <a:solidFill>
                  <a:srgbClr val="000000"/>
                </a:solidFill>
                <a:latin typeface="Calibri" panose="02020603050405020304" pitchFamily="2"/>
              </a:rPr>
              <a:t>Outcome RR (95% CI) </a:t>
            </a:r>
          </a:p>
        </p:txBody>
      </p:sp>
      <p:sp>
        <p:nvSpPr>
          <p:cNvPr id="132" name="Text Placeholder 131"/>
          <p:cNvSpPr>
            <a:spLocks noGrp="1"/>
          </p:cNvSpPr>
          <p:nvPr>
            <p:ph type="body" idx="10"/>
          </p:nvPr>
        </p:nvSpPr>
        <p:spPr>
          <a:xfrm>
            <a:off x="8136467" y="2330153"/>
            <a:ext cx="155617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7">
                <a:solidFill>
                  <a:srgbClr val="000000"/>
                </a:solidFill>
                <a:latin typeface="Calibri" panose="02020603050405020304" pitchFamily="2"/>
              </a:rPr>
              <a:t>MI, CHD death, </a:t>
            </a:r>
            <a:br/>
            <a:r>
              <a:rPr lang="en-US" sz="1933" spc="-47">
                <a:solidFill>
                  <a:srgbClr val="000000"/>
                </a:solidFill>
                <a:latin typeface="Calibri" panose="02020603050405020304" pitchFamily="2"/>
              </a:rPr>
              <a:t>stroke, coronary </a:t>
            </a:r>
            <a:br/>
            <a:r>
              <a:rPr lang="en-US" sz="1933" spc="-47">
                <a:solidFill>
                  <a:srgbClr val="000000"/>
                </a:solidFill>
                <a:latin typeface="Calibri" panose="02020603050405020304" pitchFamily="2"/>
              </a:rPr>
              <a:t>revasc. </a:t>
            </a:r>
          </a:p>
        </p:txBody>
      </p:sp>
      <p:sp>
        <p:nvSpPr>
          <p:cNvPr id="133" name="Text Placeholder 132"/>
          <p:cNvSpPr>
            <a:spLocks noGrp="1"/>
          </p:cNvSpPr>
          <p:nvPr>
            <p:ph type="body" idx="10"/>
          </p:nvPr>
        </p:nvSpPr>
        <p:spPr>
          <a:xfrm>
            <a:off x="8156787" y="3305213"/>
            <a:ext cx="151553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0">
                <a:solidFill>
                  <a:srgbClr val="000000"/>
                </a:solidFill>
                <a:latin typeface="Calibri" panose="02020603050405020304" pitchFamily="2"/>
              </a:rPr>
              <a:t>CV death, MI, </a:t>
            </a:r>
            <a:br/>
            <a:r>
              <a:rPr lang="en-US" sz="1933" spc="-40">
                <a:solidFill>
                  <a:srgbClr val="000000"/>
                </a:solidFill>
                <a:latin typeface="Calibri" panose="02020603050405020304" pitchFamily="2"/>
              </a:rPr>
              <a:t>stroke, UA, </a:t>
            </a:r>
            <a:br/>
            <a:r>
              <a:rPr lang="en-US" sz="1933" spc="-40">
                <a:solidFill>
                  <a:srgbClr val="000000"/>
                </a:solidFill>
                <a:latin typeface="Calibri" panose="02020603050405020304" pitchFamily="2"/>
              </a:rPr>
              <a:t>coronary revasc </a:t>
            </a:r>
          </a:p>
        </p:txBody>
      </p:sp>
      <p:sp>
        <p:nvSpPr>
          <p:cNvPr id="134" name="Text Placeholder 133"/>
          <p:cNvSpPr>
            <a:spLocks noGrp="1"/>
          </p:cNvSpPr>
          <p:nvPr>
            <p:ph type="body" idx="10"/>
          </p:nvPr>
        </p:nvSpPr>
        <p:spPr>
          <a:xfrm>
            <a:off x="8156787" y="4280272"/>
            <a:ext cx="151553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0">
                <a:solidFill>
                  <a:srgbClr val="000000"/>
                </a:solidFill>
                <a:latin typeface="Calibri" panose="02020603050405020304" pitchFamily="2"/>
              </a:rPr>
              <a:t>CV death, MI, </a:t>
            </a:r>
            <a:br/>
            <a:r>
              <a:rPr lang="en-US" sz="1933" spc="-40">
                <a:solidFill>
                  <a:srgbClr val="000000"/>
                </a:solidFill>
                <a:latin typeface="Calibri" panose="02020603050405020304" pitchFamily="2"/>
              </a:rPr>
              <a:t>stroke, UA, </a:t>
            </a:r>
            <a:br/>
            <a:r>
              <a:rPr lang="en-US" sz="1933" spc="-40">
                <a:solidFill>
                  <a:srgbClr val="000000"/>
                </a:solidFill>
                <a:latin typeface="Calibri" panose="02020603050405020304" pitchFamily="2"/>
              </a:rPr>
              <a:t>coronary revasc </a:t>
            </a:r>
          </a:p>
        </p:txBody>
      </p:sp>
      <p:sp>
        <p:nvSpPr>
          <p:cNvPr id="135" name="Text Placeholder 134"/>
          <p:cNvSpPr>
            <a:spLocks noGrp="1"/>
          </p:cNvSpPr>
          <p:nvPr>
            <p:ph type="body" idx="10"/>
          </p:nvPr>
        </p:nvSpPr>
        <p:spPr>
          <a:xfrm>
            <a:off x="8188962" y="5255331"/>
            <a:ext cx="1438487" cy="615553"/>
          </a:xfrm>
          <a:prstGeom prst="rect">
            <a:avLst/>
          </a:prstGeom>
          <a:noFill/>
          <a:ln w="0" cmpd="sng">
            <a:noFill/>
            <a:prstDash val="solid"/>
          </a:ln>
        </p:spPr>
        <p:txBody>
          <a:bodyPr vert="horz" lIns="0" tIns="0" rIns="0" bIns="0" anchor="t"/>
          <a:lstStyle>
            <a:lvl1pPr marL="243834" marR="0" indent="0" algn="l">
              <a:lnSpc>
                <a:spcPts val="2133"/>
              </a:lnSpc>
              <a:spcAft>
                <a:spcPts val="0"/>
              </a:spcAft>
              <a:defRPr/>
            </a:lvl1pPr>
          </a:lstStyle>
          <a:p>
            <a:pPr marL="182880" marR="0" indent="0" algn="l">
              <a:lnSpc>
                <a:spcPts val="1600"/>
              </a:lnSpc>
              <a:spcAft>
                <a:spcPts val="0"/>
              </a:spcAft>
            </a:pPr>
            <a:r>
              <a:rPr lang="en-US" sz="1933" spc="-53">
                <a:solidFill>
                  <a:srgbClr val="000000"/>
                </a:solidFill>
                <a:latin typeface="Calibri" panose="02020603050405020304" pitchFamily="2"/>
              </a:rPr>
              <a:t>MI, CHD death, stroke, UA </a:t>
            </a:r>
          </a:p>
        </p:txBody>
      </p:sp>
      <p:sp>
        <p:nvSpPr>
          <p:cNvPr id="136" name="Text Placeholder 135"/>
          <p:cNvSpPr>
            <a:spLocks noGrp="1"/>
          </p:cNvSpPr>
          <p:nvPr>
            <p:ph type="body" idx="10"/>
          </p:nvPr>
        </p:nvSpPr>
        <p:spPr>
          <a:xfrm>
            <a:off x="10115129" y="2330156"/>
            <a:ext cx="1507913" cy="410369"/>
          </a:xfrm>
          <a:prstGeom prst="rect">
            <a:avLst/>
          </a:prstGeom>
          <a:noFill/>
          <a:ln w="0" cmpd="sng">
            <a:noFill/>
            <a:prstDash val="solid"/>
          </a:ln>
        </p:spPr>
        <p:txBody>
          <a:bodyPr vert="horz" lIns="0" tIns="0" rIns="0" bIns="0" anchor="t"/>
          <a:lstStyle>
            <a:lvl1pPr marL="0" marR="0" indent="0" algn="l">
              <a:lnSpc>
                <a:spcPts val="2133"/>
              </a:lnSpc>
              <a:spcAft>
                <a:spcPts val="0"/>
              </a:spcAft>
              <a:defRPr/>
            </a:lvl1pPr>
          </a:lstStyle>
          <a:p>
            <a:pPr marL="0" marR="0" indent="0" algn="l">
              <a:lnSpc>
                <a:spcPts val="1600"/>
              </a:lnSpc>
              <a:spcAft>
                <a:spcPts val="0"/>
              </a:spcAft>
            </a:pPr>
            <a:r>
              <a:rPr lang="en-US" sz="1933" spc="-47">
                <a:solidFill>
                  <a:srgbClr val="000000"/>
                </a:solidFill>
                <a:latin typeface="Calibri" panose="02020603050405020304" pitchFamily="2"/>
              </a:rPr>
              <a:t>0.71 (0.56-0.91) [per mmol/L] </a:t>
            </a:r>
          </a:p>
        </p:txBody>
      </p:sp>
      <p:sp>
        <p:nvSpPr>
          <p:cNvPr id="137" name="Text Placeholder 136"/>
          <p:cNvSpPr>
            <a:spLocks noGrp="1"/>
          </p:cNvSpPr>
          <p:nvPr>
            <p:ph type="body" idx="10"/>
          </p:nvPr>
        </p:nvSpPr>
        <p:spPr>
          <a:xfrm>
            <a:off x="10115129" y="3305214"/>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0.94 (0.89-0.99) </a:t>
            </a:r>
          </a:p>
        </p:txBody>
      </p:sp>
      <p:sp>
        <p:nvSpPr>
          <p:cNvPr id="138" name="Text Placeholder 137"/>
          <p:cNvSpPr>
            <a:spLocks noGrp="1"/>
          </p:cNvSpPr>
          <p:nvPr>
            <p:ph type="body" idx="10"/>
          </p:nvPr>
        </p:nvSpPr>
        <p:spPr>
          <a:xfrm>
            <a:off x="10115129" y="4280273"/>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0.85 (0.79-0.92) </a:t>
            </a:r>
          </a:p>
        </p:txBody>
      </p:sp>
      <p:sp>
        <p:nvSpPr>
          <p:cNvPr id="139" name="Text Placeholder 138"/>
          <p:cNvSpPr>
            <a:spLocks noGrp="1"/>
          </p:cNvSpPr>
          <p:nvPr>
            <p:ph type="body" idx="10"/>
          </p:nvPr>
        </p:nvSpPr>
        <p:spPr>
          <a:xfrm>
            <a:off x="10115129" y="5255332"/>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0.85 (0.78-0.93) </a:t>
            </a:r>
          </a:p>
        </p:txBody>
      </p:sp>
    </p:spTree>
    <p:extLst>
      <p:ext uri="{BB962C8B-B14F-4D97-AF65-F5344CB8AC3E}">
        <p14:creationId xmlns:p14="http://schemas.microsoft.com/office/powerpoint/2010/main" val="8120593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28_1_">
    <p:spTree>
      <p:nvGrpSpPr>
        <p:cNvPr id="1" name=""/>
        <p:cNvGrpSpPr/>
        <p:nvPr/>
      </p:nvGrpSpPr>
      <p:grpSpPr>
        <a:xfrm>
          <a:off x="0" y="0"/>
          <a:ext cx="0" cy="0"/>
          <a:chOff x="0" y="0"/>
          <a:chExt cx="0" cy="0"/>
        </a:xfrm>
      </p:grpSpPr>
      <p:sp>
        <p:nvSpPr>
          <p:cNvPr id="142" name="Text Placeholder 141"/>
          <p:cNvSpPr>
            <a:spLocks noGrp="1"/>
          </p:cNvSpPr>
          <p:nvPr>
            <p:ph type="body" idx="10"/>
          </p:nvPr>
        </p:nvSpPr>
        <p:spPr>
          <a:xfrm>
            <a:off x="1292014" y="1859554"/>
            <a:ext cx="9607973" cy="20455"/>
          </a:xfrm>
          <a:prstGeom prst="rect">
            <a:avLst/>
          </a:prstGeom>
          <a:noFill/>
          <a:ln w="0" cmpd="sng">
            <a:noFill/>
            <a:prstDash val="solid"/>
          </a:ln>
        </p:spPr>
        <p:txBody>
          <a:bodyPr vert="horz" lIns="0" tIns="0" rIns="0" bIns="0" anchor="t"/>
          <a:lstStyle/>
          <a:p>
            <a:pPr algn="l"/>
            <a:r>
              <a:rPr lang="en-US" sz="133"/>
              <a:t> </a:t>
            </a:r>
          </a:p>
        </p:txBody>
      </p:sp>
      <p:sp>
        <p:nvSpPr>
          <p:cNvPr id="147" name="Text Placeholder 146"/>
          <p:cNvSpPr>
            <a:spLocks noGrp="1"/>
          </p:cNvSpPr>
          <p:nvPr>
            <p:ph type="body" idx="10"/>
          </p:nvPr>
        </p:nvSpPr>
        <p:spPr>
          <a:xfrm>
            <a:off x="524089" y="287778"/>
            <a:ext cx="7766473" cy="20455"/>
          </a:xfrm>
          <a:prstGeom prst="rect">
            <a:avLst/>
          </a:prstGeom>
          <a:noFill/>
          <a:ln w="0" cmpd="sng">
            <a:noFill/>
            <a:prstDash val="solid"/>
          </a:ln>
        </p:spPr>
        <p:txBody>
          <a:bodyPr vert="horz" lIns="0" tIns="0" rIns="0" bIns="0" anchor="t"/>
          <a:lstStyle/>
          <a:p>
            <a:pPr algn="l"/>
            <a:r>
              <a:rPr lang="en-US" sz="133"/>
              <a:t> </a:t>
            </a:r>
          </a:p>
        </p:txBody>
      </p:sp>
      <p:sp>
        <p:nvSpPr>
          <p:cNvPr id="148" name="Text Placeholder 147"/>
          <p:cNvSpPr>
            <a:spLocks noGrp="1"/>
          </p:cNvSpPr>
          <p:nvPr>
            <p:ph type="body" idx="10"/>
          </p:nvPr>
        </p:nvSpPr>
        <p:spPr>
          <a:xfrm>
            <a:off x="524087" y="1108792"/>
            <a:ext cx="10078720" cy="567463"/>
          </a:xfrm>
          <a:prstGeom prst="rect">
            <a:avLst/>
          </a:prstGeom>
          <a:noFill/>
          <a:ln w="0" cmpd="sng">
            <a:noFill/>
            <a:prstDash val="solid"/>
          </a:ln>
        </p:spPr>
        <p:txBody>
          <a:bodyPr vert="horz" lIns="0" tIns="3175" rIns="0" bIns="0" anchor="t"/>
          <a:lstStyle>
            <a:lvl1pPr marL="3230799" marR="365751" indent="0" algn="l">
              <a:lnSpc>
                <a:spcPts val="2933"/>
              </a:lnSpc>
              <a:spcAft>
                <a:spcPts val="600"/>
              </a:spcAft>
              <a:defRPr/>
            </a:lvl1pPr>
          </a:lstStyle>
          <a:p>
            <a:pPr marL="2423160" marR="274320" indent="0" algn="l">
              <a:lnSpc>
                <a:spcPts val="2200"/>
              </a:lnSpc>
              <a:spcAft>
                <a:spcPts val="450"/>
              </a:spcAft>
            </a:pPr>
            <a:r>
              <a:rPr lang="en-US" sz="2332" b="1" spc="0">
                <a:solidFill>
                  <a:srgbClr val="000000"/>
                </a:solidFill>
                <a:latin typeface="Arial" panose="02020603050405020304" pitchFamily="2"/>
              </a:rPr>
              <a:t>Recommended treatment goals for LDL-lowering therapy: main changes from 2016 to 2019 </a:t>
            </a:r>
          </a:p>
        </p:txBody>
      </p:sp>
      <p:sp>
        <p:nvSpPr>
          <p:cNvPr id="151" name="Text Placeholder 150"/>
          <p:cNvSpPr>
            <a:spLocks noGrp="1"/>
          </p:cNvSpPr>
          <p:nvPr>
            <p:ph type="body" idx="10"/>
          </p:nvPr>
        </p:nvSpPr>
        <p:spPr>
          <a:xfrm>
            <a:off x="849209" y="6305721"/>
            <a:ext cx="11342793" cy="243656"/>
          </a:xfrm>
          <a:prstGeom prst="rect">
            <a:avLst/>
          </a:prstGeom>
          <a:noFill/>
          <a:ln w="0" cmpd="sng">
            <a:noFill/>
            <a:prstDash val="solid"/>
          </a:ln>
        </p:spPr>
        <p:txBody>
          <a:bodyPr vert="horz" lIns="0" tIns="0" rIns="0" bIns="0" anchor="t"/>
          <a:lstStyle>
            <a:lvl1pPr marL="0" marR="0" indent="0" algn="l">
              <a:lnSpc>
                <a:spcPts val="1600"/>
              </a:lnSpc>
              <a:spcBef>
                <a:spcPts val="0"/>
              </a:spcBef>
              <a:spcAft>
                <a:spcPts val="1640"/>
              </a:spcAft>
              <a:tabLst>
                <a:tab pos="5120512" algn="l"/>
                <a:tab pos="10972526" algn="l"/>
              </a:tabLst>
              <a:defRPr/>
            </a:lvl1pPr>
          </a:lstStyle>
          <a:p>
            <a:pPr marL="3337560" marR="0" indent="0" algn="l">
              <a:lnSpc>
                <a:spcPts val="700"/>
              </a:lnSpc>
              <a:spcAft>
                <a:spcPts val="0"/>
              </a:spcAft>
            </a:pPr>
            <a:r>
              <a:rPr lang="en-US" sz="1267" spc="-13">
                <a:solidFill>
                  <a:srgbClr val="000000"/>
                </a:solidFill>
                <a:latin typeface="Calibri" panose="02020603050405020304" pitchFamily="2"/>
              </a:rPr>
              <a:t>2019 ESC/EAS Guidelines for the management of dyslipidaemias: lipid modification to reduce </a:t>
            </a:r>
          </a:p>
          <a:p>
            <a:pPr marL="0" marR="0" indent="0" algn="l">
              <a:lnSpc>
                <a:spcPts val="1200"/>
              </a:lnSpc>
              <a:spcBef>
                <a:spcPts val="0"/>
              </a:spcBef>
              <a:spcAft>
                <a:spcPts val="1230"/>
              </a:spcAft>
              <a:tabLst>
                <a:tab pos="3840480" algn="l"/>
                <a:tab pos="8229600" algn="l"/>
              </a:tabLst>
            </a:pPr>
            <a:r>
              <a:rPr lang="en-US" sz="1400" b="1" u="sng" spc="0">
                <a:solidFill>
                  <a:srgbClr val="0000FF"/>
                </a:solidFill>
                <a:latin typeface="Calibri" panose="02020603050405020304" pitchFamily="2"/>
              </a:rPr>
              <a:t>www.escardio.org/guidelines</a:t>
            </a:r>
            <a:r>
              <a:rPr lang="en-US" sz="133" spc="0">
                <a:solidFill>
                  <a:srgbClr val="000000"/>
                </a:solidFill>
                <a:latin typeface="Calibri" panose="02020603050405020304" pitchFamily="2"/>
              </a:rPr>
              <a:t> </a:t>
            </a:r>
            <a:r>
              <a:rPr lang="en-US" sz="1267" spc="0">
                <a:solidFill>
                  <a:srgbClr val="000000"/>
                </a:solidFill>
                <a:latin typeface="Calibri" panose="02020603050405020304" pitchFamily="2"/>
              </a:rPr>
              <a:t>cardiovascular risk (European Heart Journal 2019 -doi: 10.1093/eurheartj/ehz455)</a:t>
            </a:r>
            <a:r>
              <a:rPr lang="en-US" sz="133" spc="0">
                <a:solidFill>
                  <a:srgbClr val="888888"/>
                </a:solidFill>
                <a:latin typeface="Arial" panose="02020603050405020304" pitchFamily="2"/>
              </a:rPr>
              <a:t> </a:t>
            </a:r>
            <a:r>
              <a:rPr lang="en-US" sz="1600" spc="0">
                <a:solidFill>
                  <a:srgbClr val="888888"/>
                </a:solidFill>
                <a:latin typeface="Arial" panose="02020603050405020304" pitchFamily="2"/>
              </a:rPr>
              <a:t>9 </a:t>
            </a:r>
          </a:p>
        </p:txBody>
      </p:sp>
      <p:sp>
        <p:nvSpPr>
          <p:cNvPr id="152" name="Text Placeholder 151"/>
          <p:cNvSpPr>
            <a:spLocks noGrp="1"/>
          </p:cNvSpPr>
          <p:nvPr>
            <p:ph type="body" idx="10"/>
          </p:nvPr>
        </p:nvSpPr>
        <p:spPr>
          <a:xfrm>
            <a:off x="1434255" y="1990747"/>
            <a:ext cx="1760220" cy="205184"/>
          </a:xfrm>
          <a:prstGeom prst="rect">
            <a:avLst/>
          </a:prstGeom>
          <a:noFill/>
          <a:ln w="0" cmpd="sng">
            <a:noFill/>
            <a:prstDash val="solid"/>
          </a:ln>
        </p:spPr>
        <p:txBody>
          <a:bodyPr vert="horz" lIns="0" tIns="0" rIns="0" bIns="0" anchor="t"/>
          <a:lstStyle>
            <a:lvl1pPr marL="0" marR="0" indent="0" algn="l">
              <a:lnSpc>
                <a:spcPts val="2133"/>
              </a:lnSpc>
              <a:spcAft>
                <a:spcPts val="793"/>
              </a:spcAft>
              <a:defRPr/>
            </a:lvl1pPr>
          </a:lstStyle>
          <a:p>
            <a:pPr marL="0" marR="0" indent="0" algn="l">
              <a:lnSpc>
                <a:spcPts val="1600"/>
              </a:lnSpc>
              <a:spcAft>
                <a:spcPts val="595"/>
              </a:spcAft>
            </a:pPr>
            <a:r>
              <a:rPr lang="en-US" sz="2133" b="1" spc="-67">
                <a:solidFill>
                  <a:srgbClr val="000000"/>
                </a:solidFill>
                <a:latin typeface="Arial" panose="02020603050405020304" pitchFamily="2"/>
              </a:rPr>
              <a:t>Risk category </a:t>
            </a:r>
          </a:p>
        </p:txBody>
      </p:sp>
      <p:sp>
        <p:nvSpPr>
          <p:cNvPr id="153" name="Text Placeholder 152"/>
          <p:cNvSpPr>
            <a:spLocks noGrp="1"/>
          </p:cNvSpPr>
          <p:nvPr>
            <p:ph type="body" idx="10"/>
          </p:nvPr>
        </p:nvSpPr>
        <p:spPr>
          <a:xfrm>
            <a:off x="3381587" y="1990747"/>
            <a:ext cx="7518400" cy="205184"/>
          </a:xfrm>
          <a:prstGeom prst="rect">
            <a:avLst/>
          </a:prstGeom>
          <a:noFill/>
          <a:ln w="0" cmpd="sng">
            <a:noFill/>
            <a:prstDash val="solid"/>
          </a:ln>
        </p:spPr>
        <p:txBody>
          <a:bodyPr vert="horz" lIns="0" tIns="0" rIns="0" bIns="0" anchor="t"/>
          <a:lstStyle>
            <a:lvl1pPr marL="0" marR="0" indent="0" algn="ctr">
              <a:lnSpc>
                <a:spcPts val="2133"/>
              </a:lnSpc>
              <a:spcAft>
                <a:spcPts val="793"/>
              </a:spcAft>
              <a:defRPr/>
            </a:lvl1pPr>
          </a:lstStyle>
          <a:p>
            <a:pPr marL="0" marR="0" indent="0" algn="ctr">
              <a:lnSpc>
                <a:spcPts val="1600"/>
              </a:lnSpc>
              <a:spcAft>
                <a:spcPts val="595"/>
              </a:spcAft>
            </a:pPr>
            <a:r>
              <a:rPr lang="en-US" sz="2133" b="1" spc="0">
                <a:solidFill>
                  <a:srgbClr val="000000"/>
                </a:solidFill>
                <a:latin typeface="Arial" panose="02020603050405020304" pitchFamily="2"/>
              </a:rPr>
              <a:t>LDL goals (starting with untreated LDL-C) </a:t>
            </a:r>
          </a:p>
        </p:txBody>
      </p:sp>
      <p:sp>
        <p:nvSpPr>
          <p:cNvPr id="154" name="Text Placeholder 153"/>
          <p:cNvSpPr>
            <a:spLocks noGrp="1"/>
          </p:cNvSpPr>
          <p:nvPr>
            <p:ph type="body" idx="10"/>
          </p:nvPr>
        </p:nvSpPr>
        <p:spPr>
          <a:xfrm>
            <a:off x="1292014" y="2374169"/>
            <a:ext cx="9607973" cy="282129"/>
          </a:xfrm>
          <a:prstGeom prst="rect">
            <a:avLst/>
          </a:prstGeom>
          <a:noFill/>
          <a:ln w="0" cmpd="sng">
            <a:noFill/>
            <a:prstDash val="solid"/>
          </a:ln>
        </p:spPr>
        <p:txBody>
          <a:bodyPr vert="horz" lIns="0" tIns="50800" rIns="0" bIns="0" anchor="t"/>
          <a:lstStyle>
            <a:lvl1pPr marL="3657509" marR="0" indent="0" algn="l">
              <a:lnSpc>
                <a:spcPts val="2400"/>
              </a:lnSpc>
              <a:spcAft>
                <a:spcPts val="1340"/>
              </a:spcAft>
              <a:tabLst>
                <a:tab pos="7375976" algn="l"/>
              </a:tabLst>
              <a:defRPr/>
            </a:lvl1pPr>
          </a:lstStyle>
          <a:p>
            <a:pPr marL="2743200" marR="0" indent="0" algn="l">
              <a:lnSpc>
                <a:spcPts val="1800"/>
              </a:lnSpc>
              <a:spcAft>
                <a:spcPts val="1005"/>
              </a:spcAft>
              <a:tabLst>
                <a:tab pos="5532120" algn="l"/>
              </a:tabLst>
            </a:pPr>
            <a:r>
              <a:rPr lang="en-US" sz="2133" b="1" spc="0">
                <a:solidFill>
                  <a:srgbClr val="000000"/>
                </a:solidFill>
                <a:latin typeface="Arial" panose="02020603050405020304" pitchFamily="2"/>
              </a:rPr>
              <a:t>2016 2019 </a:t>
            </a:r>
          </a:p>
        </p:txBody>
      </p:sp>
      <p:sp>
        <p:nvSpPr>
          <p:cNvPr id="155" name="Text Placeholder 154"/>
          <p:cNvSpPr>
            <a:spLocks noGrp="1"/>
          </p:cNvSpPr>
          <p:nvPr>
            <p:ph type="body" idx="10"/>
          </p:nvPr>
        </p:nvSpPr>
        <p:spPr>
          <a:xfrm>
            <a:off x="3652520" y="2935334"/>
            <a:ext cx="3200400" cy="2757165"/>
          </a:xfrm>
          <a:prstGeom prst="rect">
            <a:avLst/>
          </a:prstGeom>
          <a:noFill/>
          <a:ln w="0" cmpd="sng">
            <a:noFill/>
            <a:prstDash val="solid"/>
          </a:ln>
        </p:spPr>
        <p:txBody>
          <a:bodyPr vert="horz" lIns="0" tIns="0" rIns="0" bIns="0" anchor="t"/>
          <a:lstStyle>
            <a:lvl1pPr marL="0" marR="0" indent="0" algn="ctr">
              <a:lnSpc>
                <a:spcPts val="3733"/>
              </a:lnSpc>
              <a:spcBef>
                <a:spcPts val="0"/>
              </a:spcBef>
              <a:spcAft>
                <a:spcPts val="0"/>
              </a:spcAft>
              <a:defRPr/>
            </a:lvl1pPr>
          </a:lstStyle>
          <a:p>
            <a:pPr marL="0" marR="0" indent="0" algn="ctr">
              <a:lnSpc>
                <a:spcPts val="1900"/>
              </a:lnSpc>
              <a:spcAft>
                <a:spcPts val="0"/>
              </a:spcAft>
            </a:pPr>
            <a:r>
              <a:rPr lang="en-US" sz="2133" spc="-173">
                <a:solidFill>
                  <a:srgbClr val="000000"/>
                </a:solidFill>
                <a:latin typeface="Arial" panose="02020603050405020304" pitchFamily="2"/>
              </a:rPr>
              <a:t>&lt;1.8 mmol/L (70 mg/dL) </a:t>
            </a:r>
            <a:br/>
            <a:r>
              <a:rPr lang="en-US" sz="2133" spc="-173">
                <a:solidFill>
                  <a:srgbClr val="000000"/>
                </a:solidFill>
                <a:latin typeface="Arial" panose="02020603050405020304" pitchFamily="2"/>
              </a:rPr>
              <a:t>or &gt;50% </a:t>
            </a:r>
            <a:r>
              <a:rPr lang="en-US" sz="3532" spc="-173">
                <a:solidFill>
                  <a:srgbClr val="000000"/>
                </a:solidFill>
                <a:latin typeface="Verdana" panose="02020603050405020304" pitchFamily="2"/>
              </a:rPr>
              <a:t>.1. </a:t>
            </a:r>
            <a:r>
              <a:rPr lang="en-US" sz="2133" spc="-173">
                <a:solidFill>
                  <a:srgbClr val="000000"/>
                </a:solidFill>
                <a:latin typeface="Arial" panose="02020603050405020304" pitchFamily="2"/>
              </a:rPr>
              <a:t>if LDL-C 1.8-3.5 </a:t>
            </a:r>
            <a:br/>
            <a:r>
              <a:rPr lang="en-US" sz="2133" spc="-173">
                <a:solidFill>
                  <a:srgbClr val="000000"/>
                </a:solidFill>
                <a:latin typeface="Arial" panose="02020603050405020304" pitchFamily="2"/>
              </a:rPr>
              <a:t>(70 - 135 mg/dL) </a:t>
            </a:r>
          </a:p>
          <a:p>
            <a:pPr marL="0" marR="0" indent="0" algn="ctr">
              <a:lnSpc>
                <a:spcPts val="1900"/>
              </a:lnSpc>
              <a:spcBef>
                <a:spcPts val="720"/>
              </a:spcBef>
              <a:spcAft>
                <a:spcPts val="0"/>
              </a:spcAft>
            </a:pPr>
            <a:r>
              <a:rPr lang="en-US" sz="2133" spc="-173">
                <a:solidFill>
                  <a:srgbClr val="000000"/>
                </a:solidFill>
                <a:latin typeface="Arial" panose="02020603050405020304" pitchFamily="2"/>
              </a:rPr>
              <a:t>&lt;2.6 mmol/L (100mg/dL) </a:t>
            </a:r>
            <a:br/>
            <a:r>
              <a:rPr lang="en-US" sz="2133" spc="-173">
                <a:solidFill>
                  <a:srgbClr val="000000"/>
                </a:solidFill>
                <a:latin typeface="Arial" panose="02020603050405020304" pitchFamily="2"/>
              </a:rPr>
              <a:t>or &gt;50% </a:t>
            </a:r>
            <a:r>
              <a:rPr lang="en-US" sz="3532" spc="-173">
                <a:solidFill>
                  <a:srgbClr val="000000"/>
                </a:solidFill>
                <a:latin typeface="Verdana" panose="02020603050405020304" pitchFamily="2"/>
              </a:rPr>
              <a:t>.1. </a:t>
            </a:r>
            <a:r>
              <a:rPr lang="en-US" sz="2133" spc="-173">
                <a:solidFill>
                  <a:srgbClr val="000000"/>
                </a:solidFill>
                <a:latin typeface="Arial" panose="02020603050405020304" pitchFamily="2"/>
              </a:rPr>
              <a:t>if LDL-C 2.6-5.2 </a:t>
            </a:r>
            <a:br/>
            <a:r>
              <a:rPr lang="en-US" sz="2133" spc="-173">
                <a:solidFill>
                  <a:srgbClr val="000000"/>
                </a:solidFill>
                <a:latin typeface="Arial" panose="02020603050405020304" pitchFamily="2"/>
              </a:rPr>
              <a:t>(100 - 200 mg/dL) </a:t>
            </a:r>
          </a:p>
          <a:p>
            <a:pPr marL="0" marR="0" indent="0" algn="ctr">
              <a:lnSpc>
                <a:spcPts val="2800"/>
              </a:lnSpc>
              <a:spcBef>
                <a:spcPts val="0"/>
              </a:spcBef>
              <a:spcAft>
                <a:spcPts val="0"/>
              </a:spcAft>
            </a:pPr>
            <a:r>
              <a:rPr lang="en-US" sz="2133" spc="0">
                <a:solidFill>
                  <a:srgbClr val="000000"/>
                </a:solidFill>
                <a:latin typeface="Arial" panose="02020603050405020304" pitchFamily="2"/>
              </a:rPr>
              <a:t>&lt;3.0 mmol/L (115 mg/dL) </a:t>
            </a:r>
            <a:br/>
            <a:r>
              <a:rPr lang="en-US" sz="2133" spc="0">
                <a:solidFill>
                  <a:srgbClr val="000000"/>
                </a:solidFill>
                <a:latin typeface="Arial" panose="02020603050405020304" pitchFamily="2"/>
              </a:rPr>
              <a:t>&lt;3.0 mmol/L (115 mg/dL) </a:t>
            </a:r>
          </a:p>
        </p:txBody>
      </p:sp>
      <p:sp>
        <p:nvSpPr>
          <p:cNvPr id="156" name="Text Placeholder 155"/>
          <p:cNvSpPr>
            <a:spLocks noGrp="1"/>
          </p:cNvSpPr>
          <p:nvPr>
            <p:ph type="body" idx="10"/>
          </p:nvPr>
        </p:nvSpPr>
        <p:spPr>
          <a:xfrm>
            <a:off x="7415107" y="2935334"/>
            <a:ext cx="3200400" cy="2643031"/>
          </a:xfrm>
          <a:prstGeom prst="rect">
            <a:avLst/>
          </a:prstGeom>
          <a:noFill/>
          <a:ln w="0" cmpd="sng">
            <a:noFill/>
            <a:prstDash val="solid"/>
          </a:ln>
        </p:spPr>
        <p:txBody>
          <a:bodyPr vert="horz" lIns="0" tIns="1270" rIns="0" bIns="0" anchor="t"/>
          <a:lstStyle>
            <a:lvl1pPr marL="0" marR="0" indent="0" algn="ctr">
              <a:lnSpc>
                <a:spcPts val="3867"/>
              </a:lnSpc>
              <a:spcBef>
                <a:spcPts val="2173"/>
              </a:spcBef>
              <a:spcAft>
                <a:spcPts val="0"/>
              </a:spcAft>
              <a:defRPr/>
            </a:lvl1pPr>
          </a:lstStyle>
          <a:p>
            <a:pPr marL="0" marR="0" indent="0" algn="ctr">
              <a:lnSpc>
                <a:spcPts val="1700"/>
              </a:lnSpc>
              <a:spcAft>
                <a:spcPts val="0"/>
              </a:spcAft>
            </a:pPr>
            <a:r>
              <a:rPr lang="en-US" sz="2133" spc="0">
                <a:solidFill>
                  <a:srgbClr val="000000"/>
                </a:solidFill>
                <a:latin typeface="Arial" panose="02020603050405020304" pitchFamily="2"/>
              </a:rPr>
              <a:t>&lt;1.4 mmol/L (55 mg/dL) </a:t>
            </a:r>
          </a:p>
          <a:p>
            <a:pPr marL="0" marR="0" indent="0" algn="ctr">
              <a:lnSpc>
                <a:spcPts val="2100"/>
              </a:lnSpc>
              <a:spcBef>
                <a:spcPts val="0"/>
              </a:spcBef>
              <a:spcAft>
                <a:spcPts val="0"/>
              </a:spcAft>
            </a:pPr>
            <a:r>
              <a:rPr lang="en-US" sz="2133" spc="-300">
                <a:solidFill>
                  <a:srgbClr val="000000"/>
                </a:solidFill>
                <a:latin typeface="Arial" panose="02020603050405020304" pitchFamily="2"/>
              </a:rPr>
              <a:t>and &gt;50% </a:t>
            </a:r>
            <a:r>
              <a:rPr lang="en-US" sz="3532" spc="-300">
                <a:solidFill>
                  <a:srgbClr val="000000"/>
                </a:solidFill>
                <a:latin typeface="Verdana" panose="02020603050405020304" pitchFamily="2"/>
              </a:rPr>
              <a:t>.1. </a:t>
            </a:r>
          </a:p>
          <a:p>
            <a:pPr marL="0" marR="0" indent="0" algn="ctr">
              <a:lnSpc>
                <a:spcPts val="1700"/>
              </a:lnSpc>
              <a:spcBef>
                <a:spcPts val="2710"/>
              </a:spcBef>
              <a:spcAft>
                <a:spcPts val="0"/>
              </a:spcAft>
            </a:pPr>
            <a:r>
              <a:rPr lang="en-US" sz="2133" spc="0">
                <a:solidFill>
                  <a:srgbClr val="000000"/>
                </a:solidFill>
                <a:latin typeface="Arial" panose="02020603050405020304" pitchFamily="2"/>
              </a:rPr>
              <a:t>&lt;1.8 mmol/L (70 mg/dL) </a:t>
            </a:r>
          </a:p>
          <a:p>
            <a:pPr marL="0" marR="0" indent="0" algn="ctr">
              <a:lnSpc>
                <a:spcPts val="2100"/>
              </a:lnSpc>
              <a:spcBef>
                <a:spcPts val="0"/>
              </a:spcBef>
              <a:spcAft>
                <a:spcPts val="0"/>
              </a:spcAft>
            </a:pPr>
            <a:r>
              <a:rPr lang="en-US" sz="2133" spc="-300">
                <a:solidFill>
                  <a:srgbClr val="000000"/>
                </a:solidFill>
                <a:latin typeface="Arial" panose="02020603050405020304" pitchFamily="2"/>
              </a:rPr>
              <a:t>and &gt;50% </a:t>
            </a:r>
            <a:r>
              <a:rPr lang="en-US" sz="3532" spc="-300">
                <a:solidFill>
                  <a:srgbClr val="000000"/>
                </a:solidFill>
                <a:latin typeface="Verdana" panose="02020603050405020304" pitchFamily="2"/>
              </a:rPr>
              <a:t>.1. </a:t>
            </a:r>
          </a:p>
          <a:p>
            <a:pPr marL="0" marR="0" indent="0" algn="ctr">
              <a:lnSpc>
                <a:spcPts val="2900"/>
              </a:lnSpc>
              <a:spcBef>
                <a:spcPts val="1630"/>
              </a:spcBef>
              <a:spcAft>
                <a:spcPts val="0"/>
              </a:spcAft>
            </a:pPr>
            <a:r>
              <a:rPr lang="en-US" sz="2133" spc="0">
                <a:solidFill>
                  <a:srgbClr val="000000"/>
                </a:solidFill>
                <a:latin typeface="Arial" panose="02020603050405020304" pitchFamily="2"/>
              </a:rPr>
              <a:t>&lt; 2.6 mmol/L (100 mg/dL) </a:t>
            </a:r>
            <a:br/>
            <a:r>
              <a:rPr lang="en-US" sz="2133" spc="0">
                <a:solidFill>
                  <a:srgbClr val="000000"/>
                </a:solidFill>
                <a:latin typeface="Arial" panose="02020603050405020304" pitchFamily="2"/>
              </a:rPr>
              <a:t>&lt;3.0 mmol/L (115 mg/dL) </a:t>
            </a:r>
          </a:p>
        </p:txBody>
      </p:sp>
      <p:sp>
        <p:nvSpPr>
          <p:cNvPr id="157" name="Text Placeholder 156"/>
          <p:cNvSpPr>
            <a:spLocks noGrp="1"/>
          </p:cNvSpPr>
          <p:nvPr>
            <p:ph type="body" idx="10"/>
          </p:nvPr>
        </p:nvSpPr>
        <p:spPr>
          <a:xfrm>
            <a:off x="1292015" y="2935333"/>
            <a:ext cx="1800860" cy="2489143"/>
          </a:xfrm>
          <a:prstGeom prst="rect">
            <a:avLst/>
          </a:prstGeom>
          <a:noFill/>
          <a:ln w="0" cmpd="sng">
            <a:noFill/>
            <a:prstDash val="solid"/>
          </a:ln>
        </p:spPr>
        <p:txBody>
          <a:bodyPr vert="horz" lIns="0" tIns="1270" rIns="0" bIns="0" anchor="t"/>
          <a:lstStyle>
            <a:lvl1pPr marL="121917" marR="0" indent="0" algn="l">
              <a:lnSpc>
                <a:spcPts val="3867"/>
              </a:lnSpc>
              <a:spcBef>
                <a:spcPts val="4733"/>
              </a:spcBef>
              <a:spcAft>
                <a:spcPts val="0"/>
              </a:spcAft>
              <a:defRPr/>
            </a:lvl1pPr>
          </a:lstStyle>
          <a:p>
            <a:pPr marL="91440" marR="0" indent="0" algn="l">
              <a:lnSpc>
                <a:spcPts val="1800"/>
              </a:lnSpc>
              <a:spcAft>
                <a:spcPts val="0"/>
              </a:spcAft>
            </a:pPr>
            <a:r>
              <a:rPr lang="en-US" sz="2133" spc="-47">
                <a:solidFill>
                  <a:srgbClr val="000000"/>
                </a:solidFill>
                <a:latin typeface="Arial" panose="02020603050405020304" pitchFamily="2"/>
              </a:rPr>
              <a:t>Very-high-risk </a:t>
            </a:r>
          </a:p>
          <a:p>
            <a:pPr marL="91440" marR="0" indent="0" algn="l">
              <a:lnSpc>
                <a:spcPts val="1800"/>
              </a:lnSpc>
              <a:spcBef>
                <a:spcPts val="4630"/>
              </a:spcBef>
              <a:spcAft>
                <a:spcPts val="0"/>
              </a:spcAft>
            </a:pPr>
            <a:r>
              <a:rPr lang="en-US" sz="2133" spc="-13">
                <a:solidFill>
                  <a:srgbClr val="000000"/>
                </a:solidFill>
                <a:latin typeface="Arial" panose="02020603050405020304" pitchFamily="2"/>
              </a:rPr>
              <a:t>High-risk </a:t>
            </a:r>
          </a:p>
          <a:p>
            <a:pPr marL="91440" marR="0" indent="0" algn="l">
              <a:lnSpc>
                <a:spcPts val="2900"/>
              </a:lnSpc>
              <a:spcBef>
                <a:spcPts val="3550"/>
              </a:spcBef>
              <a:spcAft>
                <a:spcPts val="0"/>
              </a:spcAft>
            </a:pPr>
            <a:r>
              <a:rPr lang="en-US" sz="2133" spc="0">
                <a:solidFill>
                  <a:srgbClr val="000000"/>
                </a:solidFill>
                <a:latin typeface="Arial" panose="02020603050405020304" pitchFamily="2"/>
              </a:rPr>
              <a:t>Moderate-risk Low-risk </a:t>
            </a:r>
          </a:p>
        </p:txBody>
      </p:sp>
    </p:spTree>
    <p:extLst>
      <p:ext uri="{BB962C8B-B14F-4D97-AF65-F5344CB8AC3E}">
        <p14:creationId xmlns:p14="http://schemas.microsoft.com/office/powerpoint/2010/main" val="34204156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29_1_">
    <p:spTree>
      <p:nvGrpSpPr>
        <p:cNvPr id="1" name=""/>
        <p:cNvGrpSpPr/>
        <p:nvPr/>
      </p:nvGrpSpPr>
      <p:grpSpPr>
        <a:xfrm>
          <a:off x="0" y="0"/>
          <a:ext cx="0" cy="0"/>
          <a:chOff x="0" y="0"/>
          <a:chExt cx="0" cy="0"/>
        </a:xfrm>
      </p:grpSpPr>
      <p:sp>
        <p:nvSpPr>
          <p:cNvPr id="174" name="Text Placeholder 173"/>
          <p:cNvSpPr>
            <a:spLocks noGrp="1"/>
          </p:cNvSpPr>
          <p:nvPr>
            <p:ph type="body" idx="10"/>
          </p:nvPr>
        </p:nvSpPr>
        <p:spPr>
          <a:xfrm>
            <a:off x="792482" y="6371740"/>
            <a:ext cx="2076873" cy="146194"/>
          </a:xfrm>
          <a:prstGeom prst="rect">
            <a:avLst/>
          </a:prstGeom>
          <a:noFill/>
          <a:ln w="0" cmpd="sng">
            <a:noFill/>
            <a:prstDash val="solid"/>
          </a:ln>
        </p:spPr>
        <p:txBody>
          <a:bodyPr vert="horz" lIns="0" tIns="17780" rIns="0" bIns="0" anchor="t"/>
          <a:lstStyle>
            <a:lvl1pPr marL="0" marR="0" indent="0" algn="l">
              <a:lnSpc>
                <a:spcPts val="1333"/>
              </a:lnSpc>
              <a:spcAft>
                <a:spcPts val="0"/>
              </a:spcAft>
              <a:defRPr/>
            </a:lvl1pPr>
          </a:lstStyle>
          <a:p>
            <a:pPr marL="0" marR="0" indent="0" algn="l">
              <a:lnSpc>
                <a:spcPts val="1000"/>
              </a:lnSpc>
              <a:spcAft>
                <a:spcPts val="0"/>
              </a:spcAft>
            </a:pPr>
            <a:r>
              <a:rPr lang="en-US" sz="1400" b="1" u="sng" spc="-53">
                <a:solidFill>
                  <a:srgbClr val="0000FF"/>
                </a:solidFill>
                <a:latin typeface="Calibri" panose="02020603050405020304" pitchFamily="2"/>
              </a:rPr>
              <a:t>www.escardio.org/guidelines</a:t>
            </a:r>
            <a:r>
              <a:rPr lang="en-US" sz="133" b="1" spc="-53">
                <a:solidFill>
                  <a:srgbClr val="AD1022"/>
                </a:solidFill>
                <a:latin typeface="Calibri" panose="02020603050405020304" pitchFamily="2"/>
              </a:rPr>
              <a:t> </a:t>
            </a:r>
          </a:p>
        </p:txBody>
      </p:sp>
      <p:sp>
        <p:nvSpPr>
          <p:cNvPr id="175" name="Text Placeholder 174"/>
          <p:cNvSpPr>
            <a:spLocks noGrp="1"/>
          </p:cNvSpPr>
          <p:nvPr>
            <p:ph type="body" idx="10"/>
          </p:nvPr>
        </p:nvSpPr>
        <p:spPr>
          <a:xfrm>
            <a:off x="5311987" y="6270171"/>
            <a:ext cx="5904653" cy="423193"/>
          </a:xfrm>
          <a:prstGeom prst="rect">
            <a:avLst/>
          </a:prstGeom>
          <a:noFill/>
          <a:ln w="0" cmpd="sng">
            <a:noFill/>
            <a:prstDash val="solid"/>
          </a:ln>
        </p:spPr>
        <p:txBody>
          <a:bodyPr vert="horz" lIns="0" tIns="0" rIns="0" bIns="0" anchor="t"/>
          <a:lstStyle>
            <a:lvl1pPr marL="670543" marR="0" indent="0" algn="l">
              <a:lnSpc>
                <a:spcPts val="1467"/>
              </a:lnSpc>
              <a:spcAft>
                <a:spcPts val="33"/>
              </a:spcAft>
              <a:defRPr/>
            </a:lvl1pPr>
          </a:lstStyle>
          <a:p>
            <a:pPr marL="502920" marR="0" indent="0" algn="l">
              <a:lnSpc>
                <a:spcPts val="1100"/>
              </a:lnSpc>
              <a:spcAft>
                <a:spcPts val="2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176" name="Text Placeholder 175"/>
          <p:cNvSpPr>
            <a:spLocks noGrp="1"/>
          </p:cNvSpPr>
          <p:nvPr>
            <p:ph type="body" idx="10"/>
          </p:nvPr>
        </p:nvSpPr>
        <p:spPr>
          <a:xfrm>
            <a:off x="11274214" y="4172779"/>
            <a:ext cx="107081" cy="325020"/>
          </a:xfrm>
          <a:prstGeom prst="rect">
            <a:avLst/>
          </a:prstGeom>
          <a:noFill/>
          <a:ln w="0" cmpd="sng">
            <a:noFill/>
            <a:prstDash val="solid"/>
          </a:ln>
        </p:spPr>
        <p:txBody>
          <a:bodyPr vert="vert270" lIns="0" tIns="0" rIns="2984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35726704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31_1_">
    <p:spTree>
      <p:nvGrpSpPr>
        <p:cNvPr id="1" name=""/>
        <p:cNvGrpSpPr/>
        <p:nvPr/>
      </p:nvGrpSpPr>
      <p:grpSpPr>
        <a:xfrm>
          <a:off x="0" y="0"/>
          <a:ext cx="0" cy="0"/>
          <a:chOff x="0" y="0"/>
          <a:chExt cx="0" cy="0"/>
        </a:xfrm>
      </p:grpSpPr>
      <p:sp>
        <p:nvSpPr>
          <p:cNvPr id="571" name="Text Placeholder 570"/>
          <p:cNvSpPr>
            <a:spLocks noGrp="1"/>
          </p:cNvSpPr>
          <p:nvPr>
            <p:ph type="body" idx="10"/>
          </p:nvPr>
        </p:nvSpPr>
        <p:spPr>
          <a:xfrm>
            <a:off x="702733" y="287778"/>
            <a:ext cx="9482667" cy="916918"/>
          </a:xfrm>
          <a:prstGeom prst="rect">
            <a:avLst/>
          </a:prstGeom>
          <a:noFill/>
          <a:ln w="0" cmpd="sng">
            <a:noFill/>
            <a:prstDash val="solid"/>
          </a:ln>
        </p:spPr>
        <p:txBody>
          <a:bodyPr vert="horz" lIns="0" tIns="323850" rIns="0" bIns="0" anchor="t"/>
          <a:lstStyle>
            <a:lvl1pPr marL="0" marR="0" indent="0" algn="l">
              <a:lnSpc>
                <a:spcPts val="3067"/>
              </a:lnSpc>
              <a:spcBef>
                <a:spcPts val="0"/>
              </a:spcBef>
              <a:spcAft>
                <a:spcPts val="1433"/>
              </a:spcAft>
              <a:defRPr/>
            </a:lvl1pPr>
          </a:lstStyle>
          <a:p>
            <a:pPr marL="0" marR="0" indent="0" algn="l">
              <a:lnSpc>
                <a:spcPts val="2300"/>
              </a:lnSpc>
              <a:spcAft>
                <a:spcPts val="0"/>
              </a:spcAft>
            </a:pPr>
            <a:r>
              <a:rPr lang="en-US" sz="3132" b="1" spc="-53">
                <a:solidFill>
                  <a:srgbClr val="000000"/>
                </a:solidFill>
                <a:latin typeface="Calibri" panose="02020603050405020304" pitchFamily="2"/>
              </a:rPr>
              <a:t>Recommendations for lipid-lowering therapy </a:t>
            </a:r>
          </a:p>
          <a:p>
            <a:pPr marL="0" marR="0" indent="0" algn="l">
              <a:lnSpc>
                <a:spcPts val="2300"/>
              </a:lnSpc>
              <a:spcBef>
                <a:spcPts val="0"/>
              </a:spcBef>
              <a:spcAft>
                <a:spcPts val="1075"/>
              </a:spcAft>
            </a:pPr>
            <a:r>
              <a:rPr lang="en-US" sz="3132" b="1" spc="-80">
                <a:solidFill>
                  <a:srgbClr val="000000"/>
                </a:solidFill>
                <a:latin typeface="Calibri" panose="02020603050405020304" pitchFamily="2"/>
              </a:rPr>
              <a:t>in very-high-risk patients with acute coronary syndromes (1) </a:t>
            </a:r>
          </a:p>
        </p:txBody>
      </p:sp>
      <p:sp>
        <p:nvSpPr>
          <p:cNvPr id="572" name="Text Placeholder 571"/>
          <p:cNvSpPr>
            <a:spLocks noGrp="1"/>
          </p:cNvSpPr>
          <p:nvPr>
            <p:ph type="body" idx="10"/>
          </p:nvPr>
        </p:nvSpPr>
        <p:spPr>
          <a:xfrm>
            <a:off x="680720" y="1674191"/>
            <a:ext cx="8209280" cy="300082"/>
          </a:xfrm>
          <a:prstGeom prst="rect">
            <a:avLst/>
          </a:prstGeom>
          <a:solidFill>
            <a:srgbClr val="C7C8CA"/>
          </a:solidFill>
          <a:ln w="0" cmpd="sng">
            <a:noFill/>
            <a:prstDash val="solid"/>
          </a:ln>
        </p:spPr>
        <p:txBody>
          <a:bodyPr vert="horz" lIns="0" tIns="68580" rIns="0" bIns="0" anchor="t"/>
          <a:lstStyle>
            <a:lvl1pPr marL="182875" marR="0" indent="0" algn="l">
              <a:lnSpc>
                <a:spcPts val="2400"/>
              </a:lnSpc>
              <a:spcAft>
                <a:spcPts val="320"/>
              </a:spcAft>
              <a:defRPr/>
            </a:lvl1pPr>
          </a:lstStyle>
          <a:p>
            <a:pPr marL="137160" marR="0" indent="0" algn="l">
              <a:lnSpc>
                <a:spcPts val="1800"/>
              </a:lnSpc>
              <a:spcAft>
                <a:spcPts val="240"/>
              </a:spcAft>
            </a:pPr>
            <a:r>
              <a:rPr lang="en-US" sz="2133" b="1" spc="-47">
                <a:solidFill>
                  <a:srgbClr val="000000"/>
                </a:solidFill>
                <a:latin typeface="Calibri" panose="02020603050405020304" pitchFamily="2"/>
              </a:rPr>
              <a:t>Recommendations </a:t>
            </a:r>
          </a:p>
        </p:txBody>
      </p:sp>
      <p:sp>
        <p:nvSpPr>
          <p:cNvPr id="573" name="Text Placeholder 572"/>
          <p:cNvSpPr>
            <a:spLocks noGrp="1"/>
          </p:cNvSpPr>
          <p:nvPr>
            <p:ph type="body" idx="10"/>
          </p:nvPr>
        </p:nvSpPr>
        <p:spPr>
          <a:xfrm>
            <a:off x="680720" y="2149025"/>
            <a:ext cx="8209280" cy="818814"/>
          </a:xfrm>
          <a:prstGeom prst="rect">
            <a:avLst/>
          </a:prstGeom>
          <a:solidFill>
            <a:srgbClr val="E6E7E8"/>
          </a:solidFill>
          <a:ln w="0" cmpd="sng">
            <a:noFill/>
            <a:prstDash val="solid"/>
          </a:ln>
        </p:spPr>
        <p:txBody>
          <a:bodyPr vert="horz" lIns="0" tIns="10795" rIns="0" bIns="0" anchor="t"/>
          <a:lstStyle>
            <a:lvl1pPr marL="182875" marR="426709" indent="0" algn="l">
              <a:lnSpc>
                <a:spcPts val="2800"/>
              </a:lnSpc>
              <a:spcAft>
                <a:spcPts val="480"/>
              </a:spcAft>
              <a:defRPr/>
            </a:lvl1pPr>
          </a:lstStyle>
          <a:p>
            <a:pPr marL="137160" marR="320040" indent="0" algn="l">
              <a:lnSpc>
                <a:spcPts val="2100"/>
              </a:lnSpc>
              <a:spcAft>
                <a:spcPts val="360"/>
              </a:spcAft>
            </a:pPr>
            <a:r>
              <a:rPr lang="en-US" sz="2133" spc="0">
                <a:solidFill>
                  <a:srgbClr val="000000"/>
                </a:solidFill>
                <a:latin typeface="Calibri" panose="02020603050405020304" pitchFamily="2"/>
              </a:rPr>
              <a:t>In all ACS patients without any contra-indication or definite history of intolerance, it is recommended to initiate or continue high dose statin as early as possible, regardless of initial LDL-C values. </a:t>
            </a:r>
          </a:p>
        </p:txBody>
      </p:sp>
      <p:sp>
        <p:nvSpPr>
          <p:cNvPr id="574" name="Text Placeholder 573"/>
          <p:cNvSpPr>
            <a:spLocks noGrp="1"/>
          </p:cNvSpPr>
          <p:nvPr>
            <p:ph type="body" idx="10"/>
          </p:nvPr>
        </p:nvSpPr>
        <p:spPr>
          <a:xfrm>
            <a:off x="8904393" y="1674191"/>
            <a:ext cx="1158240" cy="281487"/>
          </a:xfrm>
          <a:prstGeom prst="rect">
            <a:avLst/>
          </a:prstGeom>
          <a:solidFill>
            <a:srgbClr val="C7C8CA"/>
          </a:solidFill>
          <a:ln w="0" cmpd="sng">
            <a:noFill/>
            <a:prstDash val="solid"/>
          </a:ln>
        </p:spPr>
        <p:txBody>
          <a:bodyPr vert="horz" lIns="0" tIns="50165" rIns="0" bIns="0" anchor="t"/>
          <a:lstStyle>
            <a:lvl1pPr marL="0" marR="0" indent="0" algn="ctr">
              <a:lnSpc>
                <a:spcPts val="2400"/>
              </a:lnSpc>
              <a:spcAft>
                <a:spcPts val="513"/>
              </a:spcAft>
              <a:defRPr/>
            </a:lvl1pPr>
          </a:lstStyle>
          <a:p>
            <a:pPr marL="0" marR="0" indent="0" algn="ctr">
              <a:lnSpc>
                <a:spcPts val="1800"/>
              </a:lnSpc>
              <a:spcAft>
                <a:spcPts val="385"/>
              </a:spcAft>
            </a:pPr>
            <a:r>
              <a:rPr lang="en-US" sz="2133" b="1" spc="73">
                <a:solidFill>
                  <a:srgbClr val="000000"/>
                </a:solidFill>
                <a:latin typeface="Calibri" panose="02020603050405020304" pitchFamily="2"/>
              </a:rPr>
              <a:t>Class </a:t>
            </a:r>
          </a:p>
        </p:txBody>
      </p:sp>
      <p:sp>
        <p:nvSpPr>
          <p:cNvPr id="575" name="Text Placeholder 574"/>
          <p:cNvSpPr>
            <a:spLocks noGrp="1"/>
          </p:cNvSpPr>
          <p:nvPr>
            <p:ph type="body" idx="10"/>
          </p:nvPr>
        </p:nvSpPr>
        <p:spPr>
          <a:xfrm>
            <a:off x="10099040" y="1674191"/>
            <a:ext cx="1117600" cy="281487"/>
          </a:xfrm>
          <a:prstGeom prst="rect">
            <a:avLst/>
          </a:prstGeom>
          <a:solidFill>
            <a:srgbClr val="C7C8CA"/>
          </a:solidFill>
          <a:ln w="0" cmpd="sng">
            <a:noFill/>
            <a:prstDash val="solid"/>
          </a:ln>
        </p:spPr>
        <p:txBody>
          <a:bodyPr vert="horz" lIns="0" tIns="50165" rIns="0" bIns="0" anchor="t"/>
          <a:lstStyle>
            <a:lvl1pPr marL="0" marR="0" indent="0" algn="ctr">
              <a:lnSpc>
                <a:spcPts val="2400"/>
              </a:lnSpc>
              <a:spcAft>
                <a:spcPts val="513"/>
              </a:spcAft>
              <a:defRPr/>
            </a:lvl1pPr>
          </a:lstStyle>
          <a:p>
            <a:pPr marL="0" marR="0" indent="0" algn="ctr">
              <a:lnSpc>
                <a:spcPts val="1800"/>
              </a:lnSpc>
              <a:spcAft>
                <a:spcPts val="385"/>
              </a:spcAft>
            </a:pPr>
            <a:r>
              <a:rPr lang="en-US" sz="2133" b="1" spc="60">
                <a:solidFill>
                  <a:srgbClr val="000000"/>
                </a:solidFill>
                <a:latin typeface="Calibri" panose="02020603050405020304" pitchFamily="2"/>
              </a:rPr>
              <a:t>Level </a:t>
            </a:r>
          </a:p>
        </p:txBody>
      </p:sp>
      <p:sp>
        <p:nvSpPr>
          <p:cNvPr id="576" name="Text Placeholder 575"/>
          <p:cNvSpPr>
            <a:spLocks noGrp="1"/>
          </p:cNvSpPr>
          <p:nvPr>
            <p:ph type="body" idx="10"/>
          </p:nvPr>
        </p:nvSpPr>
        <p:spPr>
          <a:xfrm>
            <a:off x="8904393" y="2149024"/>
            <a:ext cx="1158240" cy="561692"/>
          </a:xfrm>
          <a:prstGeom prst="rect">
            <a:avLst/>
          </a:prstGeom>
          <a:solidFill>
            <a:srgbClr val="58BF8E"/>
          </a:solidFill>
          <a:ln w="0" cmpd="sng">
            <a:noFill/>
            <a:prstDash val="solid"/>
          </a:ln>
        </p:spPr>
        <p:txBody>
          <a:bodyPr vert="horz" lIns="0" tIns="327660" rIns="0" bIns="0" anchor="t"/>
          <a:lstStyle>
            <a:lvl1pPr marL="0" marR="0" indent="0" algn="ctr">
              <a:lnSpc>
                <a:spcPts val="2400"/>
              </a:lnSpc>
              <a:spcAft>
                <a:spcPts val="3173"/>
              </a:spcAft>
              <a:defRPr/>
            </a:lvl1pPr>
          </a:lstStyle>
          <a:p>
            <a:pPr marL="0" marR="0" indent="0" algn="ctr">
              <a:lnSpc>
                <a:spcPts val="1800"/>
              </a:lnSpc>
              <a:spcAft>
                <a:spcPts val="2380"/>
              </a:spcAft>
            </a:pPr>
            <a:r>
              <a:rPr lang="en-US" sz="2133" b="1" spc="0">
                <a:solidFill>
                  <a:srgbClr val="000000"/>
                </a:solidFill>
                <a:latin typeface="Calibri" panose="02020603050405020304" pitchFamily="2"/>
              </a:rPr>
              <a:t>I </a:t>
            </a:r>
          </a:p>
        </p:txBody>
      </p:sp>
      <p:sp>
        <p:nvSpPr>
          <p:cNvPr id="577" name="Text Placeholder 576"/>
          <p:cNvSpPr>
            <a:spLocks noGrp="1"/>
          </p:cNvSpPr>
          <p:nvPr>
            <p:ph type="body" idx="10"/>
          </p:nvPr>
        </p:nvSpPr>
        <p:spPr>
          <a:xfrm>
            <a:off x="10099040" y="2149024"/>
            <a:ext cx="1117600" cy="561692"/>
          </a:xfrm>
          <a:prstGeom prst="rect">
            <a:avLst/>
          </a:prstGeom>
          <a:solidFill>
            <a:srgbClr val="108FA3"/>
          </a:solidFill>
          <a:ln w="0" cmpd="sng">
            <a:noFill/>
            <a:prstDash val="solid"/>
          </a:ln>
        </p:spPr>
        <p:txBody>
          <a:bodyPr vert="horz" lIns="0" tIns="327660" rIns="0" bIns="0" anchor="t"/>
          <a:lstStyle>
            <a:lvl1pPr marL="0" marR="0" indent="0" algn="ctr">
              <a:lnSpc>
                <a:spcPts val="2400"/>
              </a:lnSpc>
              <a:spcAft>
                <a:spcPts val="3173"/>
              </a:spcAft>
              <a:defRPr/>
            </a:lvl1pPr>
          </a:lstStyle>
          <a:p>
            <a:pPr marL="0" marR="0" indent="0" algn="ctr">
              <a:lnSpc>
                <a:spcPts val="1800"/>
              </a:lnSpc>
              <a:spcAft>
                <a:spcPts val="2380"/>
              </a:spcAft>
            </a:pPr>
            <a:r>
              <a:rPr lang="en-US" sz="2133" b="1" spc="0">
                <a:solidFill>
                  <a:srgbClr val="000000"/>
                </a:solidFill>
                <a:latin typeface="Calibri" panose="02020603050405020304" pitchFamily="2"/>
              </a:rPr>
              <a:t>A </a:t>
            </a:r>
          </a:p>
        </p:txBody>
      </p:sp>
      <p:sp>
        <p:nvSpPr>
          <p:cNvPr id="578" name="Text Placeholder 577"/>
          <p:cNvSpPr>
            <a:spLocks noGrp="1"/>
          </p:cNvSpPr>
          <p:nvPr>
            <p:ph type="body" idx="10"/>
          </p:nvPr>
        </p:nvSpPr>
        <p:spPr>
          <a:xfrm>
            <a:off x="8904393" y="3339916"/>
            <a:ext cx="1158240" cy="696986"/>
          </a:xfrm>
          <a:prstGeom prst="rect">
            <a:avLst/>
          </a:prstGeom>
          <a:solidFill>
            <a:srgbClr val="FFCF00"/>
          </a:solidFill>
          <a:ln w="0" cmpd="sng">
            <a:noFill/>
            <a:prstDash val="solid"/>
          </a:ln>
        </p:spPr>
        <p:txBody>
          <a:bodyPr vert="horz" lIns="0" tIns="461645" rIns="0" bIns="0" anchor="t"/>
          <a:lstStyle>
            <a:lvl1pPr marL="0" marR="0" indent="0" algn="ctr">
              <a:lnSpc>
                <a:spcPts val="2400"/>
              </a:lnSpc>
              <a:spcAft>
                <a:spcPts val="4573"/>
              </a:spcAft>
              <a:defRPr/>
            </a:lvl1pPr>
          </a:lstStyle>
          <a:p>
            <a:pPr marL="0" marR="0" indent="0" algn="ctr">
              <a:lnSpc>
                <a:spcPts val="1800"/>
              </a:lnSpc>
              <a:spcAft>
                <a:spcPts val="3430"/>
              </a:spcAft>
            </a:pPr>
            <a:r>
              <a:rPr lang="en-US" sz="2133" b="1" spc="133">
                <a:solidFill>
                  <a:srgbClr val="000000"/>
                </a:solidFill>
                <a:latin typeface="Calibri" panose="02020603050405020304" pitchFamily="2"/>
              </a:rPr>
              <a:t>IIa </a:t>
            </a:r>
          </a:p>
        </p:txBody>
      </p:sp>
      <p:sp>
        <p:nvSpPr>
          <p:cNvPr id="579" name="Text Placeholder 578"/>
          <p:cNvSpPr>
            <a:spLocks noGrp="1"/>
          </p:cNvSpPr>
          <p:nvPr>
            <p:ph type="body" idx="10"/>
          </p:nvPr>
        </p:nvSpPr>
        <p:spPr>
          <a:xfrm>
            <a:off x="10099040" y="3339916"/>
            <a:ext cx="1117600" cy="696986"/>
          </a:xfrm>
          <a:prstGeom prst="rect">
            <a:avLst/>
          </a:prstGeom>
          <a:solidFill>
            <a:srgbClr val="BDD3DB"/>
          </a:solidFill>
          <a:ln w="0" cmpd="sng">
            <a:noFill/>
            <a:prstDash val="solid"/>
          </a:ln>
        </p:spPr>
        <p:txBody>
          <a:bodyPr vert="horz" lIns="0" tIns="461645" rIns="0" bIns="0" anchor="t"/>
          <a:lstStyle>
            <a:lvl1pPr marL="0" marR="0" indent="0" algn="ctr">
              <a:lnSpc>
                <a:spcPts val="2400"/>
              </a:lnSpc>
              <a:spcAft>
                <a:spcPts val="4573"/>
              </a:spcAft>
              <a:defRPr/>
            </a:lvl1pPr>
          </a:lstStyle>
          <a:p>
            <a:pPr marL="0" marR="0" indent="0" algn="ctr">
              <a:lnSpc>
                <a:spcPts val="1800"/>
              </a:lnSpc>
              <a:spcAft>
                <a:spcPts val="3430"/>
              </a:spcAft>
            </a:pPr>
            <a:r>
              <a:rPr lang="en-US" sz="2133" b="1" spc="0">
                <a:solidFill>
                  <a:srgbClr val="000000"/>
                </a:solidFill>
                <a:latin typeface="Calibri" panose="02020603050405020304" pitchFamily="2"/>
              </a:rPr>
              <a:t>C </a:t>
            </a:r>
          </a:p>
        </p:txBody>
      </p:sp>
      <p:sp>
        <p:nvSpPr>
          <p:cNvPr id="580" name="Text Placeholder 579"/>
          <p:cNvSpPr>
            <a:spLocks noGrp="1"/>
          </p:cNvSpPr>
          <p:nvPr>
            <p:ph type="body" idx="10"/>
          </p:nvPr>
        </p:nvSpPr>
        <p:spPr>
          <a:xfrm>
            <a:off x="8904393" y="4883759"/>
            <a:ext cx="1158240" cy="426399"/>
          </a:xfrm>
          <a:prstGeom prst="rect">
            <a:avLst/>
          </a:prstGeom>
          <a:solidFill>
            <a:srgbClr val="58BF8E"/>
          </a:solidFill>
          <a:ln w="0" cmpd="sng">
            <a:noFill/>
            <a:prstDash val="solid"/>
          </a:ln>
        </p:spPr>
        <p:txBody>
          <a:bodyPr vert="horz" lIns="0" tIns="193675" rIns="0" bIns="0" anchor="t"/>
          <a:lstStyle>
            <a:lvl1pPr marL="0" marR="0" indent="0" algn="ctr">
              <a:lnSpc>
                <a:spcPts val="2400"/>
              </a:lnSpc>
              <a:spcAft>
                <a:spcPts val="1760"/>
              </a:spcAft>
              <a:defRPr/>
            </a:lvl1pPr>
          </a:lstStyle>
          <a:p>
            <a:pPr marL="0" marR="0" indent="0" algn="ctr">
              <a:lnSpc>
                <a:spcPts val="1800"/>
              </a:lnSpc>
              <a:spcAft>
                <a:spcPts val="1320"/>
              </a:spcAft>
            </a:pPr>
            <a:r>
              <a:rPr lang="en-US" sz="2133" b="1" spc="0">
                <a:solidFill>
                  <a:srgbClr val="000000"/>
                </a:solidFill>
                <a:latin typeface="Calibri" panose="02020603050405020304" pitchFamily="2"/>
              </a:rPr>
              <a:t>I </a:t>
            </a:r>
          </a:p>
        </p:txBody>
      </p:sp>
      <p:sp>
        <p:nvSpPr>
          <p:cNvPr id="581" name="Text Placeholder 580"/>
          <p:cNvSpPr>
            <a:spLocks noGrp="1"/>
          </p:cNvSpPr>
          <p:nvPr>
            <p:ph type="body" idx="10"/>
          </p:nvPr>
        </p:nvSpPr>
        <p:spPr>
          <a:xfrm>
            <a:off x="10099040" y="4883759"/>
            <a:ext cx="1117600" cy="426399"/>
          </a:xfrm>
          <a:prstGeom prst="rect">
            <a:avLst/>
          </a:prstGeom>
          <a:solidFill>
            <a:srgbClr val="82B2C1"/>
          </a:solidFill>
          <a:ln w="0" cmpd="sng">
            <a:noFill/>
            <a:prstDash val="solid"/>
          </a:ln>
        </p:spPr>
        <p:txBody>
          <a:bodyPr vert="horz" lIns="0" tIns="193675" rIns="0" bIns="0" anchor="t"/>
          <a:lstStyle>
            <a:lvl1pPr marL="0" marR="0" indent="0" algn="ctr">
              <a:lnSpc>
                <a:spcPts val="2400"/>
              </a:lnSpc>
              <a:spcAft>
                <a:spcPts val="1760"/>
              </a:spcAft>
              <a:defRPr/>
            </a:lvl1pPr>
          </a:lstStyle>
          <a:p>
            <a:pPr marL="0" marR="0" indent="0" algn="ctr">
              <a:lnSpc>
                <a:spcPts val="1800"/>
              </a:lnSpc>
              <a:spcAft>
                <a:spcPts val="1320"/>
              </a:spcAft>
            </a:pPr>
            <a:r>
              <a:rPr lang="en-US" sz="2133" b="1" spc="0">
                <a:solidFill>
                  <a:srgbClr val="000000"/>
                </a:solidFill>
                <a:latin typeface="Calibri" panose="02020603050405020304" pitchFamily="2"/>
              </a:rPr>
              <a:t>B </a:t>
            </a:r>
          </a:p>
        </p:txBody>
      </p:sp>
      <p:sp>
        <p:nvSpPr>
          <p:cNvPr id="582" name="Text Placeholder 581"/>
          <p:cNvSpPr>
            <a:spLocks noGrp="1"/>
          </p:cNvSpPr>
          <p:nvPr>
            <p:ph type="body" idx="10"/>
          </p:nvPr>
        </p:nvSpPr>
        <p:spPr>
          <a:xfrm>
            <a:off x="680720" y="3339917"/>
            <a:ext cx="8209280" cy="1088760"/>
          </a:xfrm>
          <a:prstGeom prst="rect">
            <a:avLst/>
          </a:prstGeom>
          <a:solidFill>
            <a:srgbClr val="E6E7E8"/>
          </a:solidFill>
          <a:ln w="0" cmpd="sng">
            <a:noFill/>
            <a:prstDash val="solid"/>
          </a:ln>
        </p:spPr>
        <p:txBody>
          <a:bodyPr vert="horz" lIns="0" tIns="11430" rIns="0" bIns="0" anchor="t"/>
          <a:lstStyle>
            <a:lvl1pPr marL="182875" marR="304792" indent="0" algn="l">
              <a:lnSpc>
                <a:spcPts val="2800"/>
              </a:lnSpc>
              <a:spcAft>
                <a:spcPts val="507"/>
              </a:spcAft>
              <a:defRPr/>
            </a:lvl1pPr>
          </a:lstStyle>
          <a:p>
            <a:pPr marL="137160" marR="228600" indent="0" algn="l">
              <a:lnSpc>
                <a:spcPts val="2100"/>
              </a:lnSpc>
              <a:spcAft>
                <a:spcPts val="380"/>
              </a:spcAft>
            </a:pPr>
            <a:r>
              <a:rPr lang="en-US" sz="2133" spc="-53">
                <a:solidFill>
                  <a:srgbClr val="000000"/>
                </a:solidFill>
                <a:latin typeface="Calibri" panose="02020603050405020304" pitchFamily="2"/>
              </a:rPr>
              <a:t>Lipid levels should be re-evaluated 4–6 weeks after ACS to determine whether a reduction of at least 50% from baseline and goal levels of LDL-C &lt;1.4 mmol/L (&lt;55 mg/dL) have been achieved. Safety issues need to be assessed at this time and statin treatment doses adapted accordingly. </a:t>
            </a:r>
          </a:p>
        </p:txBody>
      </p:sp>
      <p:sp>
        <p:nvSpPr>
          <p:cNvPr id="583" name="Text Placeholder 582"/>
          <p:cNvSpPr>
            <a:spLocks noGrp="1"/>
          </p:cNvSpPr>
          <p:nvPr>
            <p:ph type="body" idx="10"/>
          </p:nvPr>
        </p:nvSpPr>
        <p:spPr>
          <a:xfrm>
            <a:off x="680720" y="4883759"/>
            <a:ext cx="8209280" cy="550151"/>
          </a:xfrm>
          <a:prstGeom prst="rect">
            <a:avLst/>
          </a:prstGeom>
          <a:solidFill>
            <a:srgbClr val="E6E7E8"/>
          </a:solidFill>
          <a:ln w="0" cmpd="sng">
            <a:noFill/>
            <a:prstDash val="solid"/>
          </a:ln>
        </p:spPr>
        <p:txBody>
          <a:bodyPr vert="horz" lIns="0" tIns="11430" rIns="0" bIns="0" anchor="t"/>
          <a:lstStyle>
            <a:lvl1pPr marL="182875" marR="914377" indent="0" algn="just">
              <a:lnSpc>
                <a:spcPts val="2800"/>
              </a:lnSpc>
              <a:spcAft>
                <a:spcPts val="493"/>
              </a:spcAft>
              <a:defRPr/>
            </a:lvl1pPr>
          </a:lstStyle>
          <a:p>
            <a:pPr marL="137160" marR="685800" indent="0" algn="just">
              <a:lnSpc>
                <a:spcPts val="2100"/>
              </a:lnSpc>
              <a:spcAft>
                <a:spcPts val="370"/>
              </a:spcAft>
            </a:pPr>
            <a:r>
              <a:rPr lang="en-US" sz="2133" spc="-53">
                <a:solidFill>
                  <a:srgbClr val="000000"/>
                </a:solidFill>
                <a:latin typeface="Calibri" panose="02020603050405020304" pitchFamily="2"/>
              </a:rPr>
              <a:t>If the LDL-C goal is not achieved after 4–6 weeks with the maximally tolerated statin dose, combination with ezetimibe is recommended. </a:t>
            </a:r>
          </a:p>
        </p:txBody>
      </p:sp>
      <p:sp>
        <p:nvSpPr>
          <p:cNvPr id="584" name="Text Placeholder 583"/>
          <p:cNvSpPr>
            <a:spLocks noGrp="1"/>
          </p:cNvSpPr>
          <p:nvPr>
            <p:ph type="body" idx="10"/>
          </p:nvPr>
        </p:nvSpPr>
        <p:spPr>
          <a:xfrm>
            <a:off x="849207" y="6065341"/>
            <a:ext cx="2020147" cy="378309"/>
          </a:xfrm>
          <a:prstGeom prst="rect">
            <a:avLst/>
          </a:prstGeom>
          <a:noFill/>
          <a:ln w="0" cmpd="sng">
            <a:noFill/>
            <a:prstDash val="solid"/>
          </a:ln>
        </p:spPr>
        <p:txBody>
          <a:bodyPr vert="horz" lIns="0" tIns="247650" rIns="0" bIns="0" anchor="t"/>
          <a:lstStyle>
            <a:lvl1pPr marL="0" marR="0" indent="0" algn="l">
              <a:lnSpc>
                <a:spcPts val="1333"/>
              </a:lnSpc>
              <a:spcAft>
                <a:spcPts val="2173"/>
              </a:spcAft>
              <a:defRPr/>
            </a:lvl1pPr>
          </a:lstStyle>
          <a:p>
            <a:pPr marL="0" marR="0" indent="0" algn="l">
              <a:lnSpc>
                <a:spcPts val="1000"/>
              </a:lnSpc>
              <a:spcAft>
                <a:spcPts val="1630"/>
              </a:spcAft>
            </a:pPr>
            <a:r>
              <a:rPr lang="en-US" sz="1400" b="1" u="sng" spc="-73">
                <a:solidFill>
                  <a:srgbClr val="0000FF"/>
                </a:solidFill>
                <a:latin typeface="Calibri" panose="02020603050405020304" pitchFamily="2"/>
              </a:rPr>
              <a:t>www.escardio.org/guidelines</a:t>
            </a:r>
            <a:r>
              <a:rPr lang="en-US" sz="133" b="1" spc="-73">
                <a:solidFill>
                  <a:srgbClr val="AE1022"/>
                </a:solidFill>
                <a:latin typeface="Calibri" panose="02020603050405020304" pitchFamily="2"/>
              </a:rPr>
              <a:t> </a:t>
            </a:r>
          </a:p>
        </p:txBody>
      </p:sp>
      <p:sp>
        <p:nvSpPr>
          <p:cNvPr id="587" name="Text Placeholder 586"/>
          <p:cNvSpPr>
            <a:spLocks noGrp="1"/>
          </p:cNvSpPr>
          <p:nvPr>
            <p:ph type="body" idx="10"/>
          </p:nvPr>
        </p:nvSpPr>
        <p:spPr>
          <a:xfrm>
            <a:off x="5311987" y="6305721"/>
            <a:ext cx="6067213" cy="384721"/>
          </a:xfrm>
          <a:prstGeom prst="rect">
            <a:avLst/>
          </a:prstGeom>
          <a:noFill/>
          <a:ln w="0" cmpd="sng">
            <a:noFill/>
            <a:prstDash val="solid"/>
          </a:ln>
        </p:spPr>
        <p:txBody>
          <a:bodyPr vert="horz" lIns="0" tIns="0" rIns="0" bIns="0" anchor="t"/>
          <a:lstStyle>
            <a:lvl1pPr marL="670543" marR="121917" indent="0" algn="l">
              <a:lnSpc>
                <a:spcPts val="1333"/>
              </a:lnSpc>
              <a:spcAft>
                <a:spcPts val="1660"/>
              </a:spcAft>
              <a:defRPr/>
            </a:lvl1pPr>
          </a:lstStyle>
          <a:p>
            <a:pPr marL="502920" marR="91440" indent="0" algn="l">
              <a:lnSpc>
                <a:spcPts val="1000"/>
              </a:lnSpc>
              <a:spcAft>
                <a:spcPts val="124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588" name="Text Placeholder 587"/>
          <p:cNvSpPr>
            <a:spLocks noGrp="1"/>
          </p:cNvSpPr>
          <p:nvPr>
            <p:ph type="body" idx="10"/>
          </p:nvPr>
        </p:nvSpPr>
        <p:spPr>
          <a:xfrm>
            <a:off x="11270828" y="5236710"/>
            <a:ext cx="109645" cy="325020"/>
          </a:xfrm>
          <a:prstGeom prst="rect">
            <a:avLst/>
          </a:prstGeom>
          <a:noFill/>
          <a:ln w="0" cmpd="sng">
            <a:noFill/>
            <a:prstDash val="solid"/>
          </a:ln>
        </p:spPr>
        <p:txBody>
          <a:bodyPr vert="vert270" lIns="0" tIns="0" rIns="3238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21546566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32_1_">
    <p:spTree>
      <p:nvGrpSpPr>
        <p:cNvPr id="1" name=""/>
        <p:cNvGrpSpPr/>
        <p:nvPr/>
      </p:nvGrpSpPr>
      <p:grpSpPr>
        <a:xfrm>
          <a:off x="0" y="0"/>
          <a:ext cx="0" cy="0"/>
          <a:chOff x="0" y="0"/>
          <a:chExt cx="0" cy="0"/>
        </a:xfrm>
      </p:grpSpPr>
      <p:sp>
        <p:nvSpPr>
          <p:cNvPr id="598" name="Text Placeholder 597"/>
          <p:cNvSpPr>
            <a:spLocks noGrp="1"/>
          </p:cNvSpPr>
          <p:nvPr>
            <p:ph type="body" idx="10"/>
          </p:nvPr>
        </p:nvSpPr>
        <p:spPr>
          <a:xfrm>
            <a:off x="397933" y="287780"/>
            <a:ext cx="9482667" cy="830356"/>
          </a:xfrm>
          <a:prstGeom prst="rect">
            <a:avLst/>
          </a:prstGeom>
          <a:noFill/>
          <a:ln w="0" cmpd="sng">
            <a:noFill/>
            <a:prstDash val="solid"/>
          </a:ln>
        </p:spPr>
        <p:txBody>
          <a:bodyPr vert="horz" lIns="0" tIns="238125" rIns="0" bIns="0" anchor="t"/>
          <a:lstStyle>
            <a:lvl1pPr marL="182875" marR="0" indent="0" algn="l">
              <a:lnSpc>
                <a:spcPts val="3067"/>
              </a:lnSpc>
              <a:spcBef>
                <a:spcPts val="0"/>
              </a:spcBef>
              <a:spcAft>
                <a:spcPts val="227"/>
              </a:spcAft>
              <a:defRPr/>
            </a:lvl1pPr>
          </a:lstStyle>
          <a:p>
            <a:pPr marL="137160" marR="0" indent="0" algn="l">
              <a:lnSpc>
                <a:spcPts val="2300"/>
              </a:lnSpc>
              <a:spcAft>
                <a:spcPts val="0"/>
              </a:spcAft>
            </a:pPr>
            <a:r>
              <a:rPr lang="en-US" sz="3132" b="1" spc="-60">
                <a:solidFill>
                  <a:srgbClr val="000000"/>
                </a:solidFill>
                <a:latin typeface="Calibri" panose="02020603050405020304" pitchFamily="2"/>
              </a:rPr>
              <a:t>Recommendations for lipid-lowering therapy in </a:t>
            </a:r>
          </a:p>
          <a:p>
            <a:pPr marL="137160" marR="0" indent="0" algn="l">
              <a:lnSpc>
                <a:spcPts val="2300"/>
              </a:lnSpc>
              <a:spcBef>
                <a:spcPts val="0"/>
              </a:spcBef>
              <a:spcAft>
                <a:spcPts val="170"/>
              </a:spcAft>
            </a:pPr>
            <a:r>
              <a:rPr lang="en-US" sz="3132" b="1" spc="-53">
                <a:solidFill>
                  <a:srgbClr val="000000"/>
                </a:solidFill>
                <a:latin typeface="Calibri" panose="02020603050405020304" pitchFamily="2"/>
              </a:rPr>
              <a:t>very-high-risk patients with acute coronary syndromes (2) </a:t>
            </a:r>
          </a:p>
        </p:txBody>
      </p:sp>
      <p:sp>
        <p:nvSpPr>
          <p:cNvPr id="599" name="Text Placeholder 598"/>
          <p:cNvSpPr>
            <a:spLocks noGrp="1"/>
          </p:cNvSpPr>
          <p:nvPr>
            <p:ph type="body" idx="10"/>
          </p:nvPr>
        </p:nvSpPr>
        <p:spPr>
          <a:xfrm>
            <a:off x="575733" y="1661495"/>
            <a:ext cx="8209280" cy="300082"/>
          </a:xfrm>
          <a:prstGeom prst="rect">
            <a:avLst/>
          </a:prstGeom>
          <a:solidFill>
            <a:srgbClr val="C7C8CA"/>
          </a:solidFill>
          <a:ln w="0" cmpd="sng">
            <a:noFill/>
            <a:prstDash val="solid"/>
          </a:ln>
        </p:spPr>
        <p:txBody>
          <a:bodyPr vert="horz" lIns="0" tIns="68580" rIns="0" bIns="0" anchor="t"/>
          <a:lstStyle>
            <a:lvl1pPr marL="182875" marR="0" indent="0" algn="l">
              <a:lnSpc>
                <a:spcPts val="2400"/>
              </a:lnSpc>
              <a:spcAft>
                <a:spcPts val="320"/>
              </a:spcAft>
              <a:defRPr/>
            </a:lvl1pPr>
          </a:lstStyle>
          <a:p>
            <a:pPr marL="137160" marR="0" indent="0" algn="l">
              <a:lnSpc>
                <a:spcPts val="1800"/>
              </a:lnSpc>
              <a:spcAft>
                <a:spcPts val="240"/>
              </a:spcAft>
            </a:pPr>
            <a:r>
              <a:rPr lang="en-US" sz="2133" b="1" spc="-47">
                <a:solidFill>
                  <a:srgbClr val="000000"/>
                </a:solidFill>
                <a:latin typeface="Calibri" panose="02020603050405020304" pitchFamily="2"/>
              </a:rPr>
              <a:t>Recommendations </a:t>
            </a:r>
          </a:p>
        </p:txBody>
      </p:sp>
      <p:sp>
        <p:nvSpPr>
          <p:cNvPr id="600" name="Text Placeholder 599"/>
          <p:cNvSpPr>
            <a:spLocks noGrp="1"/>
          </p:cNvSpPr>
          <p:nvPr>
            <p:ph type="body" idx="10"/>
          </p:nvPr>
        </p:nvSpPr>
        <p:spPr>
          <a:xfrm>
            <a:off x="575733" y="2141406"/>
            <a:ext cx="8209280" cy="814967"/>
          </a:xfrm>
          <a:prstGeom prst="rect">
            <a:avLst/>
          </a:prstGeom>
          <a:solidFill>
            <a:srgbClr val="E6E7E8"/>
          </a:solidFill>
          <a:ln w="0" cmpd="sng">
            <a:noFill/>
            <a:prstDash val="solid"/>
          </a:ln>
        </p:spPr>
        <p:txBody>
          <a:bodyPr vert="horz" lIns="0" tIns="6985" rIns="0" bIns="0" anchor="t"/>
          <a:lstStyle>
            <a:lvl1pPr marL="182875" marR="1036294" indent="0" algn="l">
              <a:lnSpc>
                <a:spcPts val="2800"/>
              </a:lnSpc>
              <a:spcAft>
                <a:spcPts val="580"/>
              </a:spcAft>
              <a:defRPr/>
            </a:lvl1pPr>
          </a:lstStyle>
          <a:p>
            <a:pPr marL="137160" marR="777240" indent="0" algn="l">
              <a:lnSpc>
                <a:spcPts val="2100"/>
              </a:lnSpc>
              <a:spcAft>
                <a:spcPts val="435"/>
              </a:spcAft>
            </a:pPr>
            <a:r>
              <a:rPr lang="en-US" sz="2133" spc="-47">
                <a:solidFill>
                  <a:srgbClr val="000000"/>
                </a:solidFill>
                <a:latin typeface="Calibri" panose="02020603050405020304" pitchFamily="2"/>
              </a:rPr>
              <a:t>If the LDL-C goal is not achieved after 4–6 weeks despite maximal tolerated statin therapy and ezetimibe, adding a PCSK9 inhibitor is recommended. </a:t>
            </a:r>
          </a:p>
        </p:txBody>
      </p:sp>
      <p:sp>
        <p:nvSpPr>
          <p:cNvPr id="601" name="Text Placeholder 600"/>
          <p:cNvSpPr>
            <a:spLocks noGrp="1"/>
          </p:cNvSpPr>
          <p:nvPr>
            <p:ph type="body" idx="10"/>
          </p:nvPr>
        </p:nvSpPr>
        <p:spPr>
          <a:xfrm>
            <a:off x="575733" y="3327221"/>
            <a:ext cx="8209280" cy="550151"/>
          </a:xfrm>
          <a:prstGeom prst="rect">
            <a:avLst/>
          </a:prstGeom>
          <a:solidFill>
            <a:srgbClr val="E6E7E8"/>
          </a:solidFill>
          <a:ln w="0" cmpd="sng">
            <a:noFill/>
            <a:prstDash val="solid"/>
          </a:ln>
        </p:spPr>
        <p:txBody>
          <a:bodyPr vert="horz" lIns="0" tIns="11430" rIns="0" bIns="0" anchor="t"/>
          <a:lstStyle>
            <a:lvl1pPr marL="182875" marR="731502" indent="0" algn="l">
              <a:lnSpc>
                <a:spcPts val="2800"/>
              </a:lnSpc>
              <a:spcAft>
                <a:spcPts val="547"/>
              </a:spcAft>
              <a:defRPr/>
            </a:lvl1pPr>
          </a:lstStyle>
          <a:p>
            <a:pPr marL="137160" marR="548640" indent="0" algn="l">
              <a:lnSpc>
                <a:spcPts val="2100"/>
              </a:lnSpc>
              <a:spcAft>
                <a:spcPts val="410"/>
              </a:spcAft>
            </a:pPr>
            <a:r>
              <a:rPr lang="en-US" sz="2133" spc="-47">
                <a:solidFill>
                  <a:srgbClr val="000000"/>
                </a:solidFill>
                <a:latin typeface="Calibri" panose="02020603050405020304" pitchFamily="2"/>
              </a:rPr>
              <a:t>In patients with confirmed statin intolerance or in patients in whom a statin is contra-indicated, ezetimibe should be considered. </a:t>
            </a:r>
          </a:p>
        </p:txBody>
      </p:sp>
      <p:sp>
        <p:nvSpPr>
          <p:cNvPr id="602" name="Text Placeholder 601"/>
          <p:cNvSpPr>
            <a:spLocks noGrp="1"/>
          </p:cNvSpPr>
          <p:nvPr>
            <p:ph type="body" idx="10"/>
          </p:nvPr>
        </p:nvSpPr>
        <p:spPr>
          <a:xfrm>
            <a:off x="575733" y="4160083"/>
            <a:ext cx="8209280" cy="1089401"/>
          </a:xfrm>
          <a:prstGeom prst="rect">
            <a:avLst/>
          </a:prstGeom>
          <a:solidFill>
            <a:srgbClr val="E6E7E8"/>
          </a:solidFill>
          <a:ln w="0" cmpd="sng">
            <a:noFill/>
            <a:prstDash val="solid"/>
          </a:ln>
        </p:spPr>
        <p:txBody>
          <a:bodyPr vert="horz" lIns="0" tIns="12065" rIns="0" bIns="0" anchor="t"/>
          <a:lstStyle>
            <a:lvl1pPr marL="182875" marR="487668" indent="0" algn="l">
              <a:lnSpc>
                <a:spcPts val="2800"/>
              </a:lnSpc>
              <a:spcAft>
                <a:spcPts val="573"/>
              </a:spcAft>
              <a:defRPr/>
            </a:lvl1pPr>
          </a:lstStyle>
          <a:p>
            <a:pPr marL="137160" marR="365760" indent="0" algn="l">
              <a:lnSpc>
                <a:spcPts val="2100"/>
              </a:lnSpc>
              <a:spcAft>
                <a:spcPts val="430"/>
              </a:spcAft>
            </a:pPr>
            <a:r>
              <a:rPr lang="en-US" sz="2133" spc="-20">
                <a:solidFill>
                  <a:srgbClr val="000000"/>
                </a:solidFill>
                <a:latin typeface="Calibri" panose="02020603050405020304" pitchFamily="2"/>
              </a:rPr>
              <a:t>For patients who present with an ACS and whose LDL-C levels are not at goal despite already taking a maximally tolerated statin dose and ezetimibe, adding a PCSK9 inhibitor early after the event (if possible, during hospitalization for the ACS event) should be considered. </a:t>
            </a:r>
          </a:p>
        </p:txBody>
      </p:sp>
      <p:sp>
        <p:nvSpPr>
          <p:cNvPr id="603" name="Text Placeholder 602"/>
          <p:cNvSpPr>
            <a:spLocks noGrp="1"/>
          </p:cNvSpPr>
          <p:nvPr>
            <p:ph type="body" idx="10"/>
          </p:nvPr>
        </p:nvSpPr>
        <p:spPr>
          <a:xfrm>
            <a:off x="849207" y="6065341"/>
            <a:ext cx="2020147" cy="378309"/>
          </a:xfrm>
          <a:prstGeom prst="rect">
            <a:avLst/>
          </a:prstGeom>
          <a:noFill/>
          <a:ln w="0" cmpd="sng">
            <a:noFill/>
            <a:prstDash val="solid"/>
          </a:ln>
        </p:spPr>
        <p:txBody>
          <a:bodyPr vert="horz" lIns="0" tIns="247650" rIns="0" bIns="0" anchor="t"/>
          <a:lstStyle>
            <a:lvl1pPr marL="0" marR="0" indent="0" algn="l">
              <a:lnSpc>
                <a:spcPts val="1333"/>
              </a:lnSpc>
              <a:spcAft>
                <a:spcPts val="2173"/>
              </a:spcAft>
              <a:defRPr/>
            </a:lvl1pPr>
          </a:lstStyle>
          <a:p>
            <a:pPr marL="0" marR="0" indent="0" algn="l">
              <a:lnSpc>
                <a:spcPts val="1000"/>
              </a:lnSpc>
              <a:spcAft>
                <a:spcPts val="1630"/>
              </a:spcAft>
            </a:pPr>
            <a:r>
              <a:rPr lang="en-US" sz="1400" b="1" u="sng" spc="-73">
                <a:solidFill>
                  <a:srgbClr val="0000FF"/>
                </a:solidFill>
                <a:latin typeface="Calibri" panose="02020603050405020304" pitchFamily="2"/>
              </a:rPr>
              <a:t>www.escardio.org/guidelines</a:t>
            </a:r>
            <a:r>
              <a:rPr lang="en-US" sz="133" b="1" spc="-73">
                <a:solidFill>
                  <a:srgbClr val="AE1022"/>
                </a:solidFill>
                <a:latin typeface="Calibri" panose="02020603050405020304" pitchFamily="2"/>
              </a:rPr>
              <a:t> </a:t>
            </a:r>
          </a:p>
        </p:txBody>
      </p:sp>
      <p:sp>
        <p:nvSpPr>
          <p:cNvPr id="606" name="Text Placeholder 605"/>
          <p:cNvSpPr>
            <a:spLocks noGrp="1"/>
          </p:cNvSpPr>
          <p:nvPr>
            <p:ph type="body" idx="10"/>
          </p:nvPr>
        </p:nvSpPr>
        <p:spPr>
          <a:xfrm>
            <a:off x="5311987" y="6305721"/>
            <a:ext cx="6067213" cy="384721"/>
          </a:xfrm>
          <a:prstGeom prst="rect">
            <a:avLst/>
          </a:prstGeom>
          <a:noFill/>
          <a:ln w="0" cmpd="sng">
            <a:noFill/>
            <a:prstDash val="solid"/>
          </a:ln>
        </p:spPr>
        <p:txBody>
          <a:bodyPr vert="horz" lIns="0" tIns="0" rIns="0" bIns="0" anchor="t"/>
          <a:lstStyle>
            <a:lvl1pPr marL="670543" marR="121917" indent="0" algn="l">
              <a:lnSpc>
                <a:spcPts val="1333"/>
              </a:lnSpc>
              <a:spcAft>
                <a:spcPts val="1660"/>
              </a:spcAft>
              <a:defRPr/>
            </a:lvl1pPr>
          </a:lstStyle>
          <a:p>
            <a:pPr marL="502920" marR="91440" indent="0" algn="l">
              <a:lnSpc>
                <a:spcPts val="1000"/>
              </a:lnSpc>
              <a:spcAft>
                <a:spcPts val="124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607" name="Text Placeholder 606"/>
          <p:cNvSpPr>
            <a:spLocks noGrp="1"/>
          </p:cNvSpPr>
          <p:nvPr>
            <p:ph type="body" idx="10"/>
          </p:nvPr>
        </p:nvSpPr>
        <p:spPr>
          <a:xfrm>
            <a:off x="11270828" y="4879527"/>
            <a:ext cx="109645" cy="325020"/>
          </a:xfrm>
          <a:prstGeom prst="rect">
            <a:avLst/>
          </a:prstGeom>
          <a:noFill/>
          <a:ln w="0" cmpd="sng">
            <a:noFill/>
            <a:prstDash val="solid"/>
          </a:ln>
        </p:spPr>
        <p:txBody>
          <a:bodyPr vert="vert270" lIns="0" tIns="0" rIns="3238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
        <p:nvSpPr>
          <p:cNvPr id="608" name="Text Placeholder 607"/>
          <p:cNvSpPr>
            <a:spLocks noGrp="1"/>
          </p:cNvSpPr>
          <p:nvPr>
            <p:ph type="body" idx="10"/>
          </p:nvPr>
        </p:nvSpPr>
        <p:spPr>
          <a:xfrm>
            <a:off x="8798560" y="1661495"/>
            <a:ext cx="1158240" cy="282129"/>
          </a:xfrm>
          <a:prstGeom prst="rect">
            <a:avLst/>
          </a:prstGeom>
          <a:solidFill>
            <a:srgbClr val="C7C8CA"/>
          </a:solidFill>
          <a:ln w="0" cmpd="sng">
            <a:noFill/>
            <a:prstDash val="solid"/>
          </a:ln>
        </p:spPr>
        <p:txBody>
          <a:bodyPr vert="horz" lIns="0" tIns="50800" rIns="0" bIns="0" anchor="t"/>
          <a:lstStyle>
            <a:lvl1pPr marL="0" marR="0" indent="0" algn="ctr">
              <a:lnSpc>
                <a:spcPts val="2400"/>
              </a:lnSpc>
              <a:spcAft>
                <a:spcPts val="507"/>
              </a:spcAft>
              <a:defRPr/>
            </a:lvl1pPr>
          </a:lstStyle>
          <a:p>
            <a:pPr marL="0" marR="0" indent="0" algn="ctr">
              <a:lnSpc>
                <a:spcPts val="1800"/>
              </a:lnSpc>
              <a:spcAft>
                <a:spcPts val="380"/>
              </a:spcAft>
            </a:pPr>
            <a:r>
              <a:rPr lang="en-US" sz="2133" b="1" spc="73">
                <a:solidFill>
                  <a:srgbClr val="000000"/>
                </a:solidFill>
                <a:latin typeface="Calibri" panose="02020603050405020304" pitchFamily="2"/>
              </a:rPr>
              <a:t>Class </a:t>
            </a:r>
          </a:p>
        </p:txBody>
      </p:sp>
      <p:sp>
        <p:nvSpPr>
          <p:cNvPr id="609" name="Text Placeholder 608"/>
          <p:cNvSpPr>
            <a:spLocks noGrp="1"/>
          </p:cNvSpPr>
          <p:nvPr>
            <p:ph type="body" idx="10"/>
          </p:nvPr>
        </p:nvSpPr>
        <p:spPr>
          <a:xfrm>
            <a:off x="9993207" y="1661495"/>
            <a:ext cx="1117600" cy="282129"/>
          </a:xfrm>
          <a:prstGeom prst="rect">
            <a:avLst/>
          </a:prstGeom>
          <a:solidFill>
            <a:srgbClr val="C7C8CA"/>
          </a:solidFill>
          <a:ln w="0" cmpd="sng">
            <a:noFill/>
            <a:prstDash val="solid"/>
          </a:ln>
        </p:spPr>
        <p:txBody>
          <a:bodyPr vert="horz" lIns="0" tIns="50800" rIns="0" bIns="0" anchor="t"/>
          <a:lstStyle>
            <a:lvl1pPr marL="0" marR="0" indent="0" algn="ctr">
              <a:lnSpc>
                <a:spcPts val="2400"/>
              </a:lnSpc>
              <a:spcAft>
                <a:spcPts val="507"/>
              </a:spcAft>
              <a:defRPr/>
            </a:lvl1pPr>
          </a:lstStyle>
          <a:p>
            <a:pPr marL="0" marR="0" indent="0" algn="ctr">
              <a:lnSpc>
                <a:spcPts val="1800"/>
              </a:lnSpc>
              <a:spcAft>
                <a:spcPts val="380"/>
              </a:spcAft>
            </a:pPr>
            <a:r>
              <a:rPr lang="en-US" sz="2133" b="1" spc="60">
                <a:solidFill>
                  <a:srgbClr val="000000"/>
                </a:solidFill>
                <a:latin typeface="Calibri" panose="02020603050405020304" pitchFamily="2"/>
              </a:rPr>
              <a:t>Level </a:t>
            </a:r>
          </a:p>
        </p:txBody>
      </p:sp>
      <p:sp>
        <p:nvSpPr>
          <p:cNvPr id="610" name="Text Placeholder 609"/>
          <p:cNvSpPr>
            <a:spLocks noGrp="1"/>
          </p:cNvSpPr>
          <p:nvPr>
            <p:ph type="body" idx="10"/>
          </p:nvPr>
        </p:nvSpPr>
        <p:spPr>
          <a:xfrm>
            <a:off x="8798560" y="2141405"/>
            <a:ext cx="1158240" cy="561692"/>
          </a:xfrm>
          <a:prstGeom prst="rect">
            <a:avLst/>
          </a:prstGeom>
          <a:solidFill>
            <a:srgbClr val="58BF8E"/>
          </a:solidFill>
          <a:ln w="0" cmpd="sng">
            <a:noFill/>
            <a:prstDash val="solid"/>
          </a:ln>
        </p:spPr>
        <p:txBody>
          <a:bodyPr vert="horz" lIns="0" tIns="327660" rIns="0" bIns="0" anchor="t"/>
          <a:lstStyle>
            <a:lvl1pPr marL="0" marR="0" indent="0" algn="ctr">
              <a:lnSpc>
                <a:spcPts val="2400"/>
              </a:lnSpc>
              <a:spcAft>
                <a:spcPts val="3233"/>
              </a:spcAft>
              <a:defRPr/>
            </a:lvl1pPr>
          </a:lstStyle>
          <a:p>
            <a:pPr marL="0" marR="0" indent="0" algn="ctr">
              <a:lnSpc>
                <a:spcPts val="1800"/>
              </a:lnSpc>
              <a:spcAft>
                <a:spcPts val="2425"/>
              </a:spcAft>
            </a:pPr>
            <a:r>
              <a:rPr lang="en-US" sz="2133" b="1" spc="0">
                <a:solidFill>
                  <a:srgbClr val="000000"/>
                </a:solidFill>
                <a:latin typeface="Calibri" panose="02020603050405020304" pitchFamily="2"/>
              </a:rPr>
              <a:t>I </a:t>
            </a:r>
          </a:p>
        </p:txBody>
      </p:sp>
      <p:sp>
        <p:nvSpPr>
          <p:cNvPr id="611" name="Text Placeholder 610"/>
          <p:cNvSpPr>
            <a:spLocks noGrp="1"/>
          </p:cNvSpPr>
          <p:nvPr>
            <p:ph type="body" idx="10"/>
          </p:nvPr>
        </p:nvSpPr>
        <p:spPr>
          <a:xfrm>
            <a:off x="9993207" y="2141405"/>
            <a:ext cx="1117600" cy="561692"/>
          </a:xfrm>
          <a:prstGeom prst="rect">
            <a:avLst/>
          </a:prstGeom>
          <a:solidFill>
            <a:srgbClr val="82B2C1"/>
          </a:solidFill>
          <a:ln w="0" cmpd="sng">
            <a:noFill/>
            <a:prstDash val="solid"/>
          </a:ln>
        </p:spPr>
        <p:txBody>
          <a:bodyPr vert="horz" lIns="0" tIns="327660" rIns="0" bIns="0" anchor="t"/>
          <a:lstStyle>
            <a:lvl1pPr marL="0" marR="0" indent="0" algn="ctr">
              <a:lnSpc>
                <a:spcPts val="2400"/>
              </a:lnSpc>
              <a:spcAft>
                <a:spcPts val="3233"/>
              </a:spcAft>
              <a:defRPr/>
            </a:lvl1pPr>
          </a:lstStyle>
          <a:p>
            <a:pPr marL="0" marR="0" indent="0" algn="ctr">
              <a:lnSpc>
                <a:spcPts val="1800"/>
              </a:lnSpc>
              <a:spcAft>
                <a:spcPts val="2425"/>
              </a:spcAft>
            </a:pPr>
            <a:r>
              <a:rPr lang="en-US" sz="2133" b="1" spc="0">
                <a:solidFill>
                  <a:srgbClr val="000000"/>
                </a:solidFill>
                <a:latin typeface="Calibri" panose="02020603050405020304" pitchFamily="2"/>
              </a:rPr>
              <a:t>B </a:t>
            </a:r>
          </a:p>
        </p:txBody>
      </p:sp>
      <p:sp>
        <p:nvSpPr>
          <p:cNvPr id="612" name="Text Placeholder 611"/>
          <p:cNvSpPr>
            <a:spLocks noGrp="1"/>
          </p:cNvSpPr>
          <p:nvPr>
            <p:ph type="body" idx="10"/>
          </p:nvPr>
        </p:nvSpPr>
        <p:spPr>
          <a:xfrm>
            <a:off x="8798560" y="3327221"/>
            <a:ext cx="1158240" cy="429605"/>
          </a:xfrm>
          <a:prstGeom prst="rect">
            <a:avLst/>
          </a:prstGeom>
          <a:solidFill>
            <a:srgbClr val="FFCF00"/>
          </a:solidFill>
          <a:ln w="0" cmpd="sng">
            <a:noFill/>
            <a:prstDash val="solid"/>
          </a:ln>
        </p:spPr>
        <p:txBody>
          <a:bodyPr vert="horz" lIns="0" tIns="196850" rIns="0" bIns="0" anchor="t"/>
          <a:lstStyle>
            <a:lvl1pPr marL="0" marR="0" indent="0" algn="ctr">
              <a:lnSpc>
                <a:spcPts val="2400"/>
              </a:lnSpc>
              <a:spcAft>
                <a:spcPts val="1793"/>
              </a:spcAft>
              <a:defRPr/>
            </a:lvl1pPr>
          </a:lstStyle>
          <a:p>
            <a:pPr marL="0" marR="0" indent="0" algn="ctr">
              <a:lnSpc>
                <a:spcPts val="1800"/>
              </a:lnSpc>
              <a:spcAft>
                <a:spcPts val="1345"/>
              </a:spcAft>
            </a:pPr>
            <a:r>
              <a:rPr lang="en-US" sz="2133" b="1" spc="133">
                <a:solidFill>
                  <a:srgbClr val="000000"/>
                </a:solidFill>
                <a:latin typeface="Calibri" panose="02020603050405020304" pitchFamily="2"/>
              </a:rPr>
              <a:t>IIa </a:t>
            </a:r>
          </a:p>
        </p:txBody>
      </p:sp>
      <p:sp>
        <p:nvSpPr>
          <p:cNvPr id="613" name="Text Placeholder 612"/>
          <p:cNvSpPr>
            <a:spLocks noGrp="1"/>
          </p:cNvSpPr>
          <p:nvPr>
            <p:ph type="body" idx="10"/>
          </p:nvPr>
        </p:nvSpPr>
        <p:spPr>
          <a:xfrm>
            <a:off x="9993207" y="3327221"/>
            <a:ext cx="1117600" cy="429605"/>
          </a:xfrm>
          <a:prstGeom prst="rect">
            <a:avLst/>
          </a:prstGeom>
          <a:solidFill>
            <a:srgbClr val="BDD3DB"/>
          </a:solidFill>
          <a:ln w="0" cmpd="sng">
            <a:noFill/>
            <a:prstDash val="solid"/>
          </a:ln>
        </p:spPr>
        <p:txBody>
          <a:bodyPr vert="horz" lIns="0" tIns="196850" rIns="0" bIns="0" anchor="t"/>
          <a:lstStyle>
            <a:lvl1pPr marL="0" marR="0" indent="0" algn="ctr">
              <a:lnSpc>
                <a:spcPts val="2400"/>
              </a:lnSpc>
              <a:spcAft>
                <a:spcPts val="1793"/>
              </a:spcAft>
              <a:defRPr/>
            </a:lvl1pPr>
          </a:lstStyle>
          <a:p>
            <a:pPr marL="0" marR="0" indent="0" algn="ctr">
              <a:lnSpc>
                <a:spcPts val="1800"/>
              </a:lnSpc>
              <a:spcAft>
                <a:spcPts val="1345"/>
              </a:spcAft>
            </a:pPr>
            <a:r>
              <a:rPr lang="en-US" sz="2133" b="1" spc="0">
                <a:solidFill>
                  <a:srgbClr val="000000"/>
                </a:solidFill>
                <a:latin typeface="Calibri" panose="02020603050405020304" pitchFamily="2"/>
              </a:rPr>
              <a:t>C </a:t>
            </a:r>
          </a:p>
        </p:txBody>
      </p:sp>
      <p:sp>
        <p:nvSpPr>
          <p:cNvPr id="614" name="Text Placeholder 613"/>
          <p:cNvSpPr>
            <a:spLocks noGrp="1"/>
          </p:cNvSpPr>
          <p:nvPr>
            <p:ph type="body" idx="10"/>
          </p:nvPr>
        </p:nvSpPr>
        <p:spPr>
          <a:xfrm>
            <a:off x="8798560" y="4160084"/>
            <a:ext cx="1158240" cy="697627"/>
          </a:xfrm>
          <a:prstGeom prst="rect">
            <a:avLst/>
          </a:prstGeom>
          <a:solidFill>
            <a:srgbClr val="FFCF00"/>
          </a:solidFill>
          <a:ln w="0" cmpd="sng">
            <a:noFill/>
            <a:prstDash val="solid"/>
          </a:ln>
        </p:spPr>
        <p:txBody>
          <a:bodyPr vert="horz" lIns="0" tIns="462280" rIns="0" bIns="0" anchor="t"/>
          <a:lstStyle>
            <a:lvl1pPr marL="0" marR="0" indent="0" algn="ctr">
              <a:lnSpc>
                <a:spcPts val="2400"/>
              </a:lnSpc>
              <a:spcAft>
                <a:spcPts val="4640"/>
              </a:spcAft>
              <a:defRPr/>
            </a:lvl1pPr>
          </a:lstStyle>
          <a:p>
            <a:pPr marL="0" marR="0" indent="0" algn="ctr">
              <a:lnSpc>
                <a:spcPts val="1800"/>
              </a:lnSpc>
              <a:spcAft>
                <a:spcPts val="3480"/>
              </a:spcAft>
            </a:pPr>
            <a:r>
              <a:rPr lang="en-US" sz="2133" b="1" spc="133">
                <a:solidFill>
                  <a:srgbClr val="000000"/>
                </a:solidFill>
                <a:latin typeface="Calibri" panose="02020603050405020304" pitchFamily="2"/>
              </a:rPr>
              <a:t>IIa </a:t>
            </a:r>
          </a:p>
        </p:txBody>
      </p:sp>
      <p:sp>
        <p:nvSpPr>
          <p:cNvPr id="615" name="Text Placeholder 614"/>
          <p:cNvSpPr>
            <a:spLocks noGrp="1"/>
          </p:cNvSpPr>
          <p:nvPr>
            <p:ph type="body" idx="10"/>
          </p:nvPr>
        </p:nvSpPr>
        <p:spPr>
          <a:xfrm>
            <a:off x="9993207" y="4160083"/>
            <a:ext cx="1117600" cy="671979"/>
          </a:xfrm>
          <a:prstGeom prst="rect">
            <a:avLst/>
          </a:prstGeom>
          <a:solidFill>
            <a:srgbClr val="BDD3DB"/>
          </a:solidFill>
          <a:ln w="0" cmpd="sng">
            <a:noFill/>
            <a:prstDash val="solid"/>
          </a:ln>
        </p:spPr>
        <p:txBody>
          <a:bodyPr vert="horz" lIns="0" tIns="462280" rIns="0" bIns="0" anchor="t"/>
          <a:lstStyle>
            <a:lvl1pPr marL="0" marR="0" indent="0" algn="ctr">
              <a:lnSpc>
                <a:spcPts val="2133"/>
              </a:lnSpc>
              <a:spcAft>
                <a:spcPts val="4833"/>
              </a:spcAft>
              <a:defRPr/>
            </a:lvl1pPr>
          </a:lstStyle>
          <a:p>
            <a:pPr marL="0" marR="0" indent="0" algn="ctr">
              <a:lnSpc>
                <a:spcPts val="1600"/>
              </a:lnSpc>
              <a:spcAft>
                <a:spcPts val="3625"/>
              </a:spcAft>
            </a:pPr>
            <a:r>
              <a:rPr lang="en-US" sz="2133" spc="0">
                <a:solidFill>
                  <a:srgbClr val="000000"/>
                </a:solidFill>
                <a:latin typeface="Calibri" panose="02020603050405020304" pitchFamily="2"/>
              </a:rPr>
              <a:t>C </a:t>
            </a:r>
          </a:p>
        </p:txBody>
      </p:sp>
    </p:spTree>
    <p:extLst>
      <p:ext uri="{BB962C8B-B14F-4D97-AF65-F5344CB8AC3E}">
        <p14:creationId xmlns:p14="http://schemas.microsoft.com/office/powerpoint/2010/main" val="263970836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7_1_">
    <p:spTree>
      <p:nvGrpSpPr>
        <p:cNvPr id="1" name=""/>
        <p:cNvGrpSpPr/>
        <p:nvPr/>
      </p:nvGrpSpPr>
      <p:grpSpPr>
        <a:xfrm>
          <a:off x="0" y="0"/>
          <a:ext cx="0" cy="0"/>
          <a:chOff x="0" y="0"/>
          <a:chExt cx="0" cy="0"/>
        </a:xfrm>
      </p:grpSpPr>
      <p:sp>
        <p:nvSpPr>
          <p:cNvPr id="174" name="Text Placeholder 173"/>
          <p:cNvSpPr>
            <a:spLocks noGrp="1"/>
          </p:cNvSpPr>
          <p:nvPr>
            <p:ph type="body" idx="10"/>
          </p:nvPr>
        </p:nvSpPr>
        <p:spPr>
          <a:xfrm>
            <a:off x="792482" y="6371740"/>
            <a:ext cx="2076873" cy="146194"/>
          </a:xfrm>
          <a:prstGeom prst="rect">
            <a:avLst/>
          </a:prstGeom>
          <a:noFill/>
          <a:ln w="0" cmpd="sng">
            <a:noFill/>
            <a:prstDash val="solid"/>
          </a:ln>
        </p:spPr>
        <p:txBody>
          <a:bodyPr vert="horz" lIns="0" tIns="17780" rIns="0" bIns="0" anchor="t"/>
          <a:lstStyle>
            <a:lvl1pPr marL="0" marR="0" indent="0" algn="l">
              <a:lnSpc>
                <a:spcPts val="1333"/>
              </a:lnSpc>
              <a:spcAft>
                <a:spcPts val="0"/>
              </a:spcAft>
              <a:defRPr/>
            </a:lvl1pPr>
          </a:lstStyle>
          <a:p>
            <a:pPr marL="0" marR="0" indent="0" algn="l">
              <a:lnSpc>
                <a:spcPts val="1000"/>
              </a:lnSpc>
              <a:spcAft>
                <a:spcPts val="0"/>
              </a:spcAft>
            </a:pPr>
            <a:r>
              <a:rPr lang="en-US" sz="1400" b="1" u="sng" spc="-53">
                <a:solidFill>
                  <a:srgbClr val="0000FF"/>
                </a:solidFill>
                <a:latin typeface="Calibri" panose="02020603050405020304" pitchFamily="2"/>
              </a:rPr>
              <a:t>www.escardio.org/guidelines</a:t>
            </a:r>
            <a:r>
              <a:rPr lang="en-US" sz="133" b="1" spc="-53">
                <a:solidFill>
                  <a:srgbClr val="AD1022"/>
                </a:solidFill>
                <a:latin typeface="Calibri" panose="02020603050405020304" pitchFamily="2"/>
              </a:rPr>
              <a:t> </a:t>
            </a:r>
          </a:p>
        </p:txBody>
      </p:sp>
      <p:sp>
        <p:nvSpPr>
          <p:cNvPr id="175" name="Text Placeholder 174"/>
          <p:cNvSpPr>
            <a:spLocks noGrp="1"/>
          </p:cNvSpPr>
          <p:nvPr>
            <p:ph type="body" idx="10"/>
          </p:nvPr>
        </p:nvSpPr>
        <p:spPr>
          <a:xfrm>
            <a:off x="5311987" y="6270171"/>
            <a:ext cx="5904653" cy="423193"/>
          </a:xfrm>
          <a:prstGeom prst="rect">
            <a:avLst/>
          </a:prstGeom>
          <a:noFill/>
          <a:ln w="0" cmpd="sng">
            <a:noFill/>
            <a:prstDash val="solid"/>
          </a:ln>
        </p:spPr>
        <p:txBody>
          <a:bodyPr vert="horz" lIns="0" tIns="0" rIns="0" bIns="0" anchor="t"/>
          <a:lstStyle>
            <a:lvl1pPr marL="670543" marR="0" indent="0" algn="l">
              <a:lnSpc>
                <a:spcPts val="1467"/>
              </a:lnSpc>
              <a:spcAft>
                <a:spcPts val="33"/>
              </a:spcAft>
              <a:defRPr/>
            </a:lvl1pPr>
          </a:lstStyle>
          <a:p>
            <a:pPr marL="502920" marR="0" indent="0" algn="l">
              <a:lnSpc>
                <a:spcPts val="1100"/>
              </a:lnSpc>
              <a:spcAft>
                <a:spcPts val="2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176" name="Text Placeholder 175"/>
          <p:cNvSpPr>
            <a:spLocks noGrp="1"/>
          </p:cNvSpPr>
          <p:nvPr>
            <p:ph type="body" idx="10"/>
          </p:nvPr>
        </p:nvSpPr>
        <p:spPr>
          <a:xfrm>
            <a:off x="11274214" y="4172779"/>
            <a:ext cx="107081" cy="325020"/>
          </a:xfrm>
          <a:prstGeom prst="rect">
            <a:avLst/>
          </a:prstGeom>
          <a:noFill/>
          <a:ln w="0" cmpd="sng">
            <a:noFill/>
            <a:prstDash val="solid"/>
          </a:ln>
        </p:spPr>
        <p:txBody>
          <a:bodyPr vert="vert270" lIns="0" tIns="0" rIns="2984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22574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4" name="Holder 4"/>
          <p:cNvSpPr>
            <a:spLocks noGrp="1"/>
          </p:cNvSpPr>
          <p:nvPr>
            <p:ph type="sldNum" sz="quarter" idx="7"/>
          </p:nvPr>
        </p:nvSpPr>
        <p:spPr/>
        <p:txBody>
          <a:bodyPr lIns="0" tIns="0" rIns="0" bIns="0"/>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1024A019-434B-4A56-9C29-63909E6433C6}"/>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69596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75FEBB63-A7BF-4313-9938-4FA5874F214D}"/>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483314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70138CD3-3A29-473D-A3DB-B2502B0B70D7}"/>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697904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C8D29EED-F35C-4DCE-842C-A5A86AECD6EE}"/>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467435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39C91CD7-598F-4DDE-9802-542ED14385D6}"/>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487148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5D7FF9D8-22D3-422E-92FC-8C8BFA615098}"/>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482441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E18098FF-AF8F-4583-997A-A34A73A0FA11}"/>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4891424"/>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7F99EA78-EE6C-4FE9-848B-120AF3210DA7}"/>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051660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Tree>
    <p:extLst>
      <p:ext uri="{BB962C8B-B14F-4D97-AF65-F5344CB8AC3E}">
        <p14:creationId xmlns:p14="http://schemas.microsoft.com/office/powerpoint/2010/main" val="2239312362"/>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234E6538-4574-43DD-863D-EDDFF21D2178}"/>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8553230"/>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re et contenu">
  <p:cSld name="1_Titre et contenu">
    <p:spTree>
      <p:nvGrpSpPr>
        <p:cNvPr id="1" name="Shape 32"/>
        <p:cNvGrpSpPr/>
        <p:nvPr/>
      </p:nvGrpSpPr>
      <p:grpSpPr>
        <a:xfrm>
          <a:off x="0" y="0"/>
          <a:ext cx="0" cy="0"/>
          <a:chOff x="0" y="0"/>
          <a:chExt cx="0" cy="0"/>
        </a:xfrm>
      </p:grpSpPr>
      <p:sp>
        <p:nvSpPr>
          <p:cNvPr id="6" name="Espace réservé du numéro de diapositive 1">
            <a:extLst>
              <a:ext uri="{FF2B5EF4-FFF2-40B4-BE49-F238E27FC236}">
                <a16:creationId xmlns:a16="http://schemas.microsoft.com/office/drawing/2014/main" id="{A73E610F-1EC2-4C3D-95A3-BEAA926D6B3A}"/>
              </a:ext>
            </a:extLst>
          </p:cNvPr>
          <p:cNvSpPr>
            <a:spLocks noGrp="1"/>
          </p:cNvSpPr>
          <p:nvPr>
            <p:ph type="sldNum" sz="quarter" idx="10"/>
          </p:nvPr>
        </p:nvSpPr>
        <p:spPr>
          <a:xfrm>
            <a:off x="11376588" y="6371140"/>
            <a:ext cx="730248" cy="338554"/>
          </a:xfrm>
          <a:prstGeom prst="rect">
            <a:avLst/>
          </a:prstGeom>
        </p:spPr>
        <p:txBody>
          <a:bodyPr vert="horz" lIns="91440" tIns="45720" rIns="91440" bIns="45720" rtlCol="0" anchor="ctr"/>
          <a:lstStyle>
            <a:lvl1pPr algn="r">
              <a:defRPr sz="1600">
                <a:solidFill>
                  <a:schemeClr val="tx1">
                    <a:tint val="75000"/>
                  </a:schemeClr>
                </a:solidFill>
              </a:defRPr>
            </a:lvl1pPr>
          </a:lstStyle>
          <a:p>
            <a:fld id="{E1737086-9EE6-42EA-800B-D69F571C2B06}" type="slidenum">
              <a:rPr lang="fr-FR" smtClean="0">
                <a:solidFill>
                  <a:srgbClr val="000000">
                    <a:tint val="75000"/>
                  </a:srgbClr>
                </a:solidFill>
              </a:rPr>
              <a:pPr/>
              <a:t>‹#›</a:t>
            </a:fld>
            <a:endParaRPr lang="fr-FR" dirty="0">
              <a:solidFill>
                <a:srgbClr val="000000">
                  <a:tint val="75000"/>
                </a:srgbClr>
              </a:solidFill>
            </a:endParaRPr>
          </a:p>
        </p:txBody>
      </p:sp>
    </p:spTree>
    <p:extLst>
      <p:ext uri="{BB962C8B-B14F-4D97-AF65-F5344CB8AC3E}">
        <p14:creationId xmlns:p14="http://schemas.microsoft.com/office/powerpoint/2010/main" val="1198017511"/>
      </p:ext>
    </p:extLst>
  </p:cSld>
  <p:clrMapOvr>
    <a:masterClrMapping/>
  </p:clrMapOvr>
  <p:transition>
    <p:fade/>
  </p:transition>
  <p:extLst>
    <p:ext uri="{DCECCB84-F9BA-43D5-87BE-67443E8EF086}">
      <p15:sldGuideLst xmlns:p15="http://schemas.microsoft.com/office/powerpoint/2012/main">
        <p15:guide id="1" pos="5329">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C8A829F4-0822-4B53-8E8C-89F438258B82}"/>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1450411"/>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D9FA2034-C071-4E4E-B035-FD51F76F2AF9}"/>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9256966"/>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28928B38-3EB3-4DD7-9BD8-5A051F55D7E8}"/>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7774760"/>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EEACC696-400D-4FFA-8EFF-836379477709}"/>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085046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B15164E5-5D50-4BAA-A1AE-0C3E09689112}"/>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6998205"/>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EAB89889-FCE8-4508-BAF9-D5F0813ADD51}"/>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586166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A943631C-2BB9-41A7-9724-7EB6427FDF45}"/>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6640633"/>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rgbClr val="152C4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solidFill>
                  <a:srgbClr val="FFFFFF"/>
                </a:solidFill>
              </a:rPr>
              <a:pPr/>
              <a:t>‹#›</a:t>
            </a:fld>
            <a:endParaRPr lang="en-US">
              <a:solidFill>
                <a:srgbClr val="FFFFFF"/>
              </a:solidFill>
            </a:endParaRPr>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6AE7489E-1021-4ECE-AA99-5026AE633EC5}"/>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20466997"/>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rgbClr val="152C4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solidFill>
                  <a:srgbClr val="FFFFFF"/>
                </a:solidFill>
              </a:rPr>
              <a:pPr/>
              <a:t>‹#›</a:t>
            </a:fld>
            <a:endParaRPr lang="en-US">
              <a:solidFill>
                <a:srgbClr val="FFFFFF"/>
              </a:solidFill>
            </a:endParaRPr>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347E2D97-1871-4802-80CF-FAB09D108B1B}"/>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7936632"/>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1FC00994-FE64-45BD-ACBF-2BB13A225FFF}"/>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6366689"/>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cSld name="40_1_">
    <p:spTree>
      <p:nvGrpSpPr>
        <p:cNvPr id="1" name=""/>
        <p:cNvGrpSpPr/>
        <p:nvPr/>
      </p:nvGrpSpPr>
      <p:grpSpPr>
        <a:xfrm>
          <a:off x="0" y="0"/>
          <a:ext cx="0" cy="0"/>
          <a:chOff x="0" y="0"/>
          <a:chExt cx="0" cy="0"/>
        </a:xfrm>
      </p:grpSpPr>
      <p:sp>
        <p:nvSpPr>
          <p:cNvPr id="125" name="Text Placeholder 124"/>
          <p:cNvSpPr>
            <a:spLocks noGrp="1"/>
          </p:cNvSpPr>
          <p:nvPr>
            <p:ph type="body" idx="10"/>
          </p:nvPr>
        </p:nvSpPr>
        <p:spPr>
          <a:xfrm>
            <a:off x="695115" y="343641"/>
            <a:ext cx="7363460" cy="605935"/>
          </a:xfrm>
          <a:prstGeom prst="rect">
            <a:avLst/>
          </a:prstGeom>
          <a:noFill/>
          <a:ln w="0" cmpd="sng">
            <a:noFill/>
            <a:prstDash val="solid"/>
          </a:ln>
        </p:spPr>
        <p:txBody>
          <a:bodyPr vert="horz" lIns="0" tIns="28575" rIns="0" bIns="0" anchor="t"/>
          <a:lstStyle>
            <a:lvl1pPr marL="0" marR="0" indent="0" algn="l">
              <a:lnSpc>
                <a:spcPts val="2933"/>
              </a:lnSpc>
              <a:spcBef>
                <a:spcPts val="0"/>
              </a:spcBef>
              <a:spcAft>
                <a:spcPts val="0"/>
              </a:spcAft>
              <a:defRPr/>
            </a:lvl1pPr>
          </a:lstStyle>
          <a:p>
            <a:pPr marL="0" marR="0" indent="0" algn="l">
              <a:lnSpc>
                <a:spcPts val="2300"/>
              </a:lnSpc>
              <a:spcAft>
                <a:spcPts val="0"/>
              </a:spcAft>
            </a:pPr>
            <a:r>
              <a:rPr lang="en-US" sz="3132" b="1" spc="-80">
                <a:solidFill>
                  <a:srgbClr val="000000"/>
                </a:solidFill>
                <a:latin typeface="Calibri" panose="02020603050405020304" pitchFamily="2"/>
              </a:rPr>
              <a:t>Evidence for efficacy of LDL-lowering therapies </a:t>
            </a:r>
          </a:p>
          <a:p>
            <a:pPr marL="0" marR="0" indent="0" algn="l">
              <a:lnSpc>
                <a:spcPts val="2200"/>
              </a:lnSpc>
              <a:spcBef>
                <a:spcPts val="0"/>
              </a:spcBef>
              <a:spcAft>
                <a:spcPts val="0"/>
              </a:spcAft>
            </a:pPr>
            <a:r>
              <a:rPr lang="en-US" sz="3132" b="1" spc="-60">
                <a:solidFill>
                  <a:srgbClr val="000000"/>
                </a:solidFill>
                <a:latin typeface="Calibri" panose="02020603050405020304" pitchFamily="2"/>
              </a:rPr>
              <a:t>down to below 1.4 mmol/L (55 mg/dL) </a:t>
            </a:r>
          </a:p>
        </p:txBody>
      </p:sp>
      <p:sp>
        <p:nvSpPr>
          <p:cNvPr id="129" name="Text Placeholder 128"/>
          <p:cNvSpPr>
            <a:spLocks noGrp="1"/>
          </p:cNvSpPr>
          <p:nvPr>
            <p:ph type="body" idx="10"/>
          </p:nvPr>
        </p:nvSpPr>
        <p:spPr>
          <a:xfrm>
            <a:off x="1329269" y="5997629"/>
            <a:ext cx="8684260" cy="166712"/>
          </a:xfrm>
          <a:prstGeom prst="rect">
            <a:avLst/>
          </a:prstGeom>
          <a:noFill/>
          <a:ln w="0" cmpd="sng">
            <a:noFill/>
            <a:prstDash val="solid"/>
          </a:ln>
        </p:spPr>
        <p:txBody>
          <a:bodyPr vert="horz" lIns="0" tIns="25400" rIns="0" bIns="0" anchor="t"/>
          <a:lstStyle>
            <a:lvl1pPr marL="0" marR="0" indent="0" algn="l">
              <a:lnSpc>
                <a:spcPts val="1467"/>
              </a:lnSpc>
              <a:spcAft>
                <a:spcPts val="213"/>
              </a:spcAft>
              <a:defRPr/>
            </a:lvl1pPr>
          </a:lstStyle>
          <a:p>
            <a:pPr marL="0" marR="0" indent="0" algn="l">
              <a:lnSpc>
                <a:spcPts val="1100"/>
              </a:lnSpc>
              <a:spcAft>
                <a:spcPts val="160"/>
              </a:spcAft>
            </a:pPr>
            <a:r>
              <a:rPr lang="en-US" sz="1133" u="sng" spc="-20" baseline="30000">
                <a:solidFill>
                  <a:srgbClr val="000000"/>
                </a:solidFill>
                <a:latin typeface="Calibri" panose="02020603050405020304" pitchFamily="2"/>
              </a:rPr>
              <a:t>1.</a:t>
            </a:r>
            <a:r>
              <a:rPr lang="en-US" sz="1467" u="sng" spc="-20">
                <a:solidFill>
                  <a:srgbClr val="000000"/>
                </a:solidFill>
                <a:latin typeface="Calibri" panose="02020603050405020304" pitchFamily="2"/>
              </a:rPr>
              <a:t>Lancet 2010; 376: 1670-81; </a:t>
            </a:r>
            <a:r>
              <a:rPr lang="en-US" sz="1467" spc="-20" baseline="30000">
                <a:solidFill>
                  <a:srgbClr val="000000"/>
                </a:solidFill>
                <a:latin typeface="Calibri" panose="02020603050405020304" pitchFamily="2"/>
              </a:rPr>
              <a:t>2.</a:t>
            </a:r>
            <a:r>
              <a:rPr lang="en-US" sz="1467" u="sng" spc="-20">
                <a:solidFill>
                  <a:srgbClr val="000000"/>
                </a:solidFill>
                <a:latin typeface="Calibri" panose="02020603050405020304" pitchFamily="2"/>
              </a:rPr>
              <a:t> NEJM 2015; 372: 2387-97; </a:t>
            </a:r>
            <a:r>
              <a:rPr lang="en-US" sz="1467" spc="-20" baseline="30000">
                <a:solidFill>
                  <a:srgbClr val="000000"/>
                </a:solidFill>
                <a:latin typeface="Calibri" panose="02020603050405020304" pitchFamily="2"/>
              </a:rPr>
              <a:t>3.</a:t>
            </a:r>
            <a:r>
              <a:rPr lang="en-US" sz="1467" u="sng" spc="-20">
                <a:solidFill>
                  <a:srgbClr val="000000"/>
                </a:solidFill>
                <a:latin typeface="Calibri" panose="02020603050405020304" pitchFamily="2"/>
              </a:rPr>
              <a:t> NEJM 2017; 376: 1713-22; </a:t>
            </a:r>
            <a:r>
              <a:rPr lang="en-US" sz="1467" spc="-20" baseline="30000">
                <a:solidFill>
                  <a:srgbClr val="000000"/>
                </a:solidFill>
                <a:latin typeface="Calibri" panose="02020603050405020304" pitchFamily="2"/>
              </a:rPr>
              <a:t>4.</a:t>
            </a:r>
            <a:r>
              <a:rPr lang="en-US" sz="1467" u="sng" spc="-20">
                <a:solidFill>
                  <a:srgbClr val="000000"/>
                </a:solidFill>
                <a:latin typeface="Calibri" panose="02020603050405020304" pitchFamily="2"/>
              </a:rPr>
              <a:t> NEJM 2018; 379: 2097-107 </a:t>
            </a:r>
          </a:p>
        </p:txBody>
      </p:sp>
      <p:sp>
        <p:nvSpPr>
          <p:cNvPr id="130" name="Text Placeholder 129"/>
          <p:cNvSpPr>
            <a:spLocks noGrp="1"/>
          </p:cNvSpPr>
          <p:nvPr>
            <p:ph type="body" idx="10"/>
          </p:nvPr>
        </p:nvSpPr>
        <p:spPr>
          <a:xfrm>
            <a:off x="792482" y="6270171"/>
            <a:ext cx="10663767" cy="270587"/>
          </a:xfrm>
          <a:prstGeom prst="rect">
            <a:avLst/>
          </a:prstGeom>
          <a:noFill/>
          <a:ln w="0" cmpd="sng">
            <a:noFill/>
            <a:prstDash val="solid"/>
          </a:ln>
        </p:spPr>
        <p:txBody>
          <a:bodyPr vert="horz" lIns="0" tIns="13970" rIns="0" bIns="0" anchor="t"/>
          <a:lstStyle>
            <a:lvl1pPr marL="0" marR="0" indent="0" algn="l">
              <a:lnSpc>
                <a:spcPts val="1600"/>
              </a:lnSpc>
              <a:spcBef>
                <a:spcPts val="0"/>
              </a:spcBef>
              <a:spcAft>
                <a:spcPts val="313"/>
              </a:spcAft>
              <a:tabLst>
                <a:tab pos="10667733" algn="r"/>
              </a:tabLst>
              <a:defRPr/>
            </a:lvl1pPr>
          </a:lstStyle>
          <a:p>
            <a:pPr marL="0" marR="137160" indent="0" algn="r">
              <a:lnSpc>
                <a:spcPts val="800"/>
              </a:lnSpc>
              <a:spcAft>
                <a:spcPts val="0"/>
              </a:spcAft>
            </a:pPr>
            <a:r>
              <a:rPr lang="en-US" sz="1267" spc="-13">
                <a:solidFill>
                  <a:srgbClr val="000000"/>
                </a:solidFill>
                <a:latin typeface="Calibri" panose="02020603050405020304" pitchFamily="2"/>
              </a:rPr>
              <a:t>2019 ESC/EAS Guidelines for the management of dyslipidaemias: lipid modification to reduce </a:t>
            </a:r>
          </a:p>
          <a:p>
            <a:pPr marL="0" marR="0" indent="0" algn="l">
              <a:lnSpc>
                <a:spcPts val="1200"/>
              </a:lnSpc>
              <a:spcBef>
                <a:spcPts val="0"/>
              </a:spcBef>
              <a:spcAft>
                <a:spcPts val="235"/>
              </a:spcAft>
              <a:tabLst>
                <a:tab pos="8001000" algn="r"/>
              </a:tabLst>
            </a:pPr>
            <a:r>
              <a:rPr lang="en-US" sz="1400" b="1" u="sng" spc="0">
                <a:solidFill>
                  <a:srgbClr val="0000FF"/>
                </a:solidFill>
                <a:latin typeface="Calibri" panose="02020603050405020304" pitchFamily="2"/>
              </a:rPr>
              <a:t>www.escardio.org/guidelines</a:t>
            </a:r>
            <a:r>
              <a:rPr lang="en-US" sz="133" spc="0">
                <a:solidFill>
                  <a:srgbClr val="000000"/>
                </a:solidFill>
                <a:latin typeface="Calibri" panose="02020603050405020304" pitchFamily="2"/>
              </a:rPr>
              <a:t> </a:t>
            </a:r>
            <a:r>
              <a:rPr lang="en-US" sz="1267" spc="0">
                <a:solidFill>
                  <a:srgbClr val="000000"/>
                </a:solidFill>
                <a:latin typeface="Calibri" panose="02020603050405020304" pitchFamily="2"/>
              </a:rPr>
              <a:t>cardiovascular risk (European Heart Journal 2019 -doi: 10.1093/eurheartj/ehz455) </a:t>
            </a:r>
            <a:r>
              <a:rPr lang="en-US" sz="1533" spc="0">
                <a:solidFill>
                  <a:srgbClr val="000000"/>
                </a:solidFill>
                <a:latin typeface="Arial" panose="02020603050405020304" pitchFamily="2"/>
              </a:rPr>
              <a:t>8 </a:t>
            </a:r>
          </a:p>
        </p:txBody>
      </p:sp>
      <p:sp>
        <p:nvSpPr>
          <p:cNvPr id="131" name="Text Placeholder 130"/>
          <p:cNvSpPr>
            <a:spLocks noGrp="1"/>
          </p:cNvSpPr>
          <p:nvPr>
            <p:ph type="body" idx="10"/>
          </p:nvPr>
        </p:nvSpPr>
        <p:spPr>
          <a:xfrm>
            <a:off x="8464974" y="1362713"/>
            <a:ext cx="2760133" cy="200696"/>
          </a:xfrm>
          <a:prstGeom prst="rect">
            <a:avLst/>
          </a:prstGeom>
          <a:noFill/>
          <a:ln w="0" cmpd="sng">
            <a:noFill/>
            <a:prstDash val="solid"/>
          </a:ln>
        </p:spPr>
        <p:txBody>
          <a:bodyPr vert="horz" lIns="0" tIns="20955" rIns="0" bIns="0" anchor="t"/>
          <a:lstStyle>
            <a:lvl1pPr marL="0" marR="0" indent="0" algn="l">
              <a:lnSpc>
                <a:spcPts val="1867"/>
              </a:lnSpc>
              <a:spcAft>
                <a:spcPts val="0"/>
              </a:spcAft>
              <a:tabLst>
                <a:tab pos="2743131" algn="r"/>
              </a:tabLst>
              <a:defRPr/>
            </a:lvl1pPr>
          </a:lstStyle>
          <a:p>
            <a:pPr marL="0" marR="0" indent="0" algn="l">
              <a:lnSpc>
                <a:spcPts val="1400"/>
              </a:lnSpc>
              <a:spcAft>
                <a:spcPts val="0"/>
              </a:spcAft>
              <a:tabLst>
                <a:tab pos="2057400" algn="r"/>
              </a:tabLst>
            </a:pPr>
            <a:r>
              <a:rPr lang="en-US" sz="1867" b="1" spc="0">
                <a:solidFill>
                  <a:srgbClr val="000000"/>
                </a:solidFill>
                <a:latin typeface="Calibri" panose="02020603050405020304" pitchFamily="2"/>
              </a:rPr>
              <a:t>Outcome RR (95% CI) </a:t>
            </a:r>
          </a:p>
        </p:txBody>
      </p:sp>
      <p:sp>
        <p:nvSpPr>
          <p:cNvPr id="132" name="Text Placeholder 131"/>
          <p:cNvSpPr>
            <a:spLocks noGrp="1"/>
          </p:cNvSpPr>
          <p:nvPr>
            <p:ph type="body" idx="10"/>
          </p:nvPr>
        </p:nvSpPr>
        <p:spPr>
          <a:xfrm>
            <a:off x="8136467" y="2330153"/>
            <a:ext cx="155617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7">
                <a:solidFill>
                  <a:srgbClr val="000000"/>
                </a:solidFill>
                <a:latin typeface="Calibri" panose="02020603050405020304" pitchFamily="2"/>
              </a:rPr>
              <a:t>MI, CHD death, </a:t>
            </a:r>
            <a:br/>
            <a:r>
              <a:rPr lang="en-US" sz="1933" spc="-47">
                <a:solidFill>
                  <a:srgbClr val="000000"/>
                </a:solidFill>
                <a:latin typeface="Calibri" panose="02020603050405020304" pitchFamily="2"/>
              </a:rPr>
              <a:t>stroke, coronary </a:t>
            </a:r>
            <a:br/>
            <a:r>
              <a:rPr lang="en-US" sz="1933" spc="-47">
                <a:solidFill>
                  <a:srgbClr val="000000"/>
                </a:solidFill>
                <a:latin typeface="Calibri" panose="02020603050405020304" pitchFamily="2"/>
              </a:rPr>
              <a:t>revasc. </a:t>
            </a:r>
          </a:p>
        </p:txBody>
      </p:sp>
      <p:sp>
        <p:nvSpPr>
          <p:cNvPr id="133" name="Text Placeholder 132"/>
          <p:cNvSpPr>
            <a:spLocks noGrp="1"/>
          </p:cNvSpPr>
          <p:nvPr>
            <p:ph type="body" idx="10"/>
          </p:nvPr>
        </p:nvSpPr>
        <p:spPr>
          <a:xfrm>
            <a:off x="8156787" y="3305213"/>
            <a:ext cx="151553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0">
                <a:solidFill>
                  <a:srgbClr val="000000"/>
                </a:solidFill>
                <a:latin typeface="Calibri" panose="02020603050405020304" pitchFamily="2"/>
              </a:rPr>
              <a:t>CV death, MI, </a:t>
            </a:r>
            <a:br/>
            <a:r>
              <a:rPr lang="en-US" sz="1933" spc="-40">
                <a:solidFill>
                  <a:srgbClr val="000000"/>
                </a:solidFill>
                <a:latin typeface="Calibri" panose="02020603050405020304" pitchFamily="2"/>
              </a:rPr>
              <a:t>stroke, UA, </a:t>
            </a:r>
            <a:br/>
            <a:r>
              <a:rPr lang="en-US" sz="1933" spc="-40">
                <a:solidFill>
                  <a:srgbClr val="000000"/>
                </a:solidFill>
                <a:latin typeface="Calibri" panose="02020603050405020304" pitchFamily="2"/>
              </a:rPr>
              <a:t>coronary revasc </a:t>
            </a:r>
          </a:p>
        </p:txBody>
      </p:sp>
      <p:sp>
        <p:nvSpPr>
          <p:cNvPr id="134" name="Text Placeholder 133"/>
          <p:cNvSpPr>
            <a:spLocks noGrp="1"/>
          </p:cNvSpPr>
          <p:nvPr>
            <p:ph type="body" idx="10"/>
          </p:nvPr>
        </p:nvSpPr>
        <p:spPr>
          <a:xfrm>
            <a:off x="8156787" y="4280272"/>
            <a:ext cx="1515533" cy="820738"/>
          </a:xfrm>
          <a:prstGeom prst="rect">
            <a:avLst/>
          </a:prstGeom>
          <a:noFill/>
          <a:ln w="0" cmpd="sng">
            <a:noFill/>
            <a:prstDash val="solid"/>
          </a:ln>
        </p:spPr>
        <p:txBody>
          <a:bodyPr vert="horz" lIns="0" tIns="0" rIns="0" bIns="0" anchor="t"/>
          <a:lstStyle>
            <a:lvl1pPr marL="0" marR="0" indent="0" algn="ctr">
              <a:lnSpc>
                <a:spcPts val="2133"/>
              </a:lnSpc>
              <a:spcAft>
                <a:spcPts val="0"/>
              </a:spcAft>
              <a:defRPr/>
            </a:lvl1pPr>
          </a:lstStyle>
          <a:p>
            <a:pPr marL="0" marR="0" indent="0" algn="ctr">
              <a:lnSpc>
                <a:spcPts val="1600"/>
              </a:lnSpc>
              <a:spcAft>
                <a:spcPts val="0"/>
              </a:spcAft>
            </a:pPr>
            <a:r>
              <a:rPr lang="en-US" sz="1933" spc="-40">
                <a:solidFill>
                  <a:srgbClr val="000000"/>
                </a:solidFill>
                <a:latin typeface="Calibri" panose="02020603050405020304" pitchFamily="2"/>
              </a:rPr>
              <a:t>CV death, MI, </a:t>
            </a:r>
            <a:br/>
            <a:r>
              <a:rPr lang="en-US" sz="1933" spc="-40">
                <a:solidFill>
                  <a:srgbClr val="000000"/>
                </a:solidFill>
                <a:latin typeface="Calibri" panose="02020603050405020304" pitchFamily="2"/>
              </a:rPr>
              <a:t>stroke, UA, </a:t>
            </a:r>
            <a:br/>
            <a:r>
              <a:rPr lang="en-US" sz="1933" spc="-40">
                <a:solidFill>
                  <a:srgbClr val="000000"/>
                </a:solidFill>
                <a:latin typeface="Calibri" panose="02020603050405020304" pitchFamily="2"/>
              </a:rPr>
              <a:t>coronary revasc </a:t>
            </a:r>
          </a:p>
        </p:txBody>
      </p:sp>
      <p:sp>
        <p:nvSpPr>
          <p:cNvPr id="135" name="Text Placeholder 134"/>
          <p:cNvSpPr>
            <a:spLocks noGrp="1"/>
          </p:cNvSpPr>
          <p:nvPr>
            <p:ph type="body" idx="10"/>
          </p:nvPr>
        </p:nvSpPr>
        <p:spPr>
          <a:xfrm>
            <a:off x="8188962" y="5255331"/>
            <a:ext cx="1438487" cy="615553"/>
          </a:xfrm>
          <a:prstGeom prst="rect">
            <a:avLst/>
          </a:prstGeom>
          <a:noFill/>
          <a:ln w="0" cmpd="sng">
            <a:noFill/>
            <a:prstDash val="solid"/>
          </a:ln>
        </p:spPr>
        <p:txBody>
          <a:bodyPr vert="horz" lIns="0" tIns="0" rIns="0" bIns="0" anchor="t"/>
          <a:lstStyle>
            <a:lvl1pPr marL="243834" marR="0" indent="0" algn="l">
              <a:lnSpc>
                <a:spcPts val="2133"/>
              </a:lnSpc>
              <a:spcAft>
                <a:spcPts val="0"/>
              </a:spcAft>
              <a:defRPr/>
            </a:lvl1pPr>
          </a:lstStyle>
          <a:p>
            <a:pPr marL="182880" marR="0" indent="0" algn="l">
              <a:lnSpc>
                <a:spcPts val="1600"/>
              </a:lnSpc>
              <a:spcAft>
                <a:spcPts val="0"/>
              </a:spcAft>
            </a:pPr>
            <a:r>
              <a:rPr lang="en-US" sz="1933" spc="-53">
                <a:solidFill>
                  <a:srgbClr val="000000"/>
                </a:solidFill>
                <a:latin typeface="Calibri" panose="02020603050405020304" pitchFamily="2"/>
              </a:rPr>
              <a:t>MI, CHD death, stroke, UA </a:t>
            </a:r>
          </a:p>
        </p:txBody>
      </p:sp>
      <p:sp>
        <p:nvSpPr>
          <p:cNvPr id="136" name="Text Placeholder 135"/>
          <p:cNvSpPr>
            <a:spLocks noGrp="1"/>
          </p:cNvSpPr>
          <p:nvPr>
            <p:ph type="body" idx="10"/>
          </p:nvPr>
        </p:nvSpPr>
        <p:spPr>
          <a:xfrm>
            <a:off x="10115129" y="2330156"/>
            <a:ext cx="1507913" cy="410369"/>
          </a:xfrm>
          <a:prstGeom prst="rect">
            <a:avLst/>
          </a:prstGeom>
          <a:noFill/>
          <a:ln w="0" cmpd="sng">
            <a:noFill/>
            <a:prstDash val="solid"/>
          </a:ln>
        </p:spPr>
        <p:txBody>
          <a:bodyPr vert="horz" lIns="0" tIns="0" rIns="0" bIns="0" anchor="t"/>
          <a:lstStyle>
            <a:lvl1pPr marL="0" marR="0" indent="0" algn="l">
              <a:lnSpc>
                <a:spcPts val="2133"/>
              </a:lnSpc>
              <a:spcAft>
                <a:spcPts val="0"/>
              </a:spcAft>
              <a:defRPr/>
            </a:lvl1pPr>
          </a:lstStyle>
          <a:p>
            <a:pPr marL="0" marR="0" indent="0" algn="l">
              <a:lnSpc>
                <a:spcPts val="1600"/>
              </a:lnSpc>
              <a:spcAft>
                <a:spcPts val="0"/>
              </a:spcAft>
            </a:pPr>
            <a:r>
              <a:rPr lang="en-US" sz="1933" spc="-47">
                <a:solidFill>
                  <a:srgbClr val="000000"/>
                </a:solidFill>
                <a:latin typeface="Calibri" panose="02020603050405020304" pitchFamily="2"/>
              </a:rPr>
              <a:t>0.71 (0.56-0.91) [per mmol/L] </a:t>
            </a:r>
          </a:p>
        </p:txBody>
      </p:sp>
      <p:sp>
        <p:nvSpPr>
          <p:cNvPr id="137" name="Text Placeholder 136"/>
          <p:cNvSpPr>
            <a:spLocks noGrp="1"/>
          </p:cNvSpPr>
          <p:nvPr>
            <p:ph type="body" idx="10"/>
          </p:nvPr>
        </p:nvSpPr>
        <p:spPr>
          <a:xfrm>
            <a:off x="10115129" y="3305214"/>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0.94 (0.89-0.99) </a:t>
            </a:r>
          </a:p>
        </p:txBody>
      </p:sp>
      <p:sp>
        <p:nvSpPr>
          <p:cNvPr id="138" name="Text Placeholder 137"/>
          <p:cNvSpPr>
            <a:spLocks noGrp="1"/>
          </p:cNvSpPr>
          <p:nvPr>
            <p:ph type="body" idx="10"/>
          </p:nvPr>
        </p:nvSpPr>
        <p:spPr>
          <a:xfrm>
            <a:off x="10115129" y="4280273"/>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0.85 (0.79-0.92) </a:t>
            </a:r>
          </a:p>
        </p:txBody>
      </p:sp>
      <p:sp>
        <p:nvSpPr>
          <p:cNvPr id="139" name="Text Placeholder 138"/>
          <p:cNvSpPr>
            <a:spLocks noGrp="1"/>
          </p:cNvSpPr>
          <p:nvPr>
            <p:ph type="body" idx="10"/>
          </p:nvPr>
        </p:nvSpPr>
        <p:spPr>
          <a:xfrm>
            <a:off x="10115129" y="5255332"/>
            <a:ext cx="1507913" cy="205184"/>
          </a:xfrm>
          <a:prstGeom prst="rect">
            <a:avLst/>
          </a:prstGeom>
          <a:noFill/>
          <a:ln w="0" cmpd="sng">
            <a:noFill/>
            <a:prstDash val="solid"/>
          </a:ln>
        </p:spPr>
        <p:txBody>
          <a:bodyPr vert="horz" lIns="0" tIns="25400" rIns="0" bIns="0" anchor="t"/>
          <a:lstStyle>
            <a:lvl1pPr marL="0" marR="0" indent="0" algn="l">
              <a:lnSpc>
                <a:spcPts val="1867"/>
              </a:lnSpc>
              <a:spcAft>
                <a:spcPts val="27"/>
              </a:spcAft>
              <a:defRPr/>
            </a:lvl1pPr>
          </a:lstStyle>
          <a:p>
            <a:pPr marL="0" marR="0" indent="0" algn="l">
              <a:lnSpc>
                <a:spcPts val="1400"/>
              </a:lnSpc>
              <a:spcAft>
                <a:spcPts val="20"/>
              </a:spcAft>
            </a:pPr>
            <a:r>
              <a:rPr lang="en-US" sz="1933" spc="-80">
                <a:solidFill>
                  <a:srgbClr val="000000"/>
                </a:solidFill>
                <a:latin typeface="Calibri" panose="02020603050405020304" pitchFamily="2"/>
              </a:rPr>
              <a:t>0.85 (0.78-0.93) </a:t>
            </a:r>
          </a:p>
        </p:txBody>
      </p:sp>
    </p:spTree>
    <p:extLst>
      <p:ext uri="{BB962C8B-B14F-4D97-AF65-F5344CB8AC3E}">
        <p14:creationId xmlns:p14="http://schemas.microsoft.com/office/powerpoint/2010/main" val="271186626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318A18C0-F209-476C-83E4-A46547A0557B}"/>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1560851"/>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535F9C52-274B-4C89-B31F-DF7B0C154AE7}"/>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5481158"/>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a:xfrm>
            <a:off x="155266" y="6382226"/>
            <a:ext cx="562155" cy="365125"/>
          </a:xfrm>
        </p:spPr>
        <p:txBody>
          <a:bodyPr bIns="0"/>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82225"/>
            <a:ext cx="2743200" cy="365125"/>
          </a:xfrm>
        </p:spPr>
        <p:txBody>
          <a:bodyPr bIns="0"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8" y="6382225"/>
            <a:ext cx="2948079" cy="365125"/>
          </a:xfrm>
        </p:spPr>
        <p:txBody>
          <a:bodyPr bIns="0"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9D003FCA-1CE3-4C72-BB0D-9C35F00D1880}"/>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2982650"/>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7F4E36D3-99D6-6A46-9A3D-7667F591D34F}"/>
              </a:ext>
            </a:extLst>
          </p:cNvPr>
          <p:cNvPicPr>
            <a:picLocks noChangeAspect="1"/>
          </p:cNvPicPr>
          <p:nvPr userDrawn="1"/>
        </p:nvPicPr>
        <p:blipFill>
          <a:blip r:embed="rId2" cstate="print">
            <a:alphaModFix amt="5000"/>
            <a:extLst>
              <a:ext uri="{28A0092B-C50C-407E-A947-70E740481C1C}">
                <a14:useLocalDpi xmlns:a14="http://schemas.microsoft.com/office/drawing/2010/main" val="0"/>
              </a:ext>
            </a:extLst>
          </a:blip>
          <a:stretch>
            <a:fillRect/>
          </a:stretch>
        </p:blipFill>
        <p:spPr>
          <a:xfrm flipH="1">
            <a:off x="-396607" y="2391452"/>
            <a:ext cx="4731512" cy="4466548"/>
          </a:xfrm>
          <a:prstGeom prst="rect">
            <a:avLst/>
          </a:prstGeom>
        </p:spPr>
      </p:pic>
      <p:pic>
        <p:nvPicPr>
          <p:cNvPr id="2" name="Image 1"/>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ZoneTexte 2"/>
          <p:cNvSpPr txBox="1"/>
          <p:nvPr userDrawn="1"/>
        </p:nvSpPr>
        <p:spPr>
          <a:xfrm>
            <a:off x="655811" y="5686425"/>
            <a:ext cx="10945840" cy="133350"/>
          </a:xfrm>
          <a:prstGeom prst="rect">
            <a:avLst/>
          </a:prstGeom>
        </p:spPr>
        <p:txBody>
          <a:bodyPr vert="horz" wrap="square" lIns="0" tIns="0" rIns="0" bIns="0" rtlCol="0">
            <a:noAutofit/>
          </a:bodyPr>
          <a:lstStyle/>
          <a:p>
            <a:endParaRPr lang="fr-FR" sz="3000">
              <a:solidFill>
                <a:schemeClr val="accent1"/>
              </a:solidFill>
              <a:latin typeface="Sanchez bold"/>
              <a:cs typeface="Sanchez bold"/>
            </a:endParaRPr>
          </a:p>
        </p:txBody>
      </p:sp>
      <p:sp>
        <p:nvSpPr>
          <p:cNvPr id="6" name="Slide Number Placeholder 5">
            <a:extLst>
              <a:ext uri="{FF2B5EF4-FFF2-40B4-BE49-F238E27FC236}">
                <a16:creationId xmlns:a16="http://schemas.microsoft.com/office/drawing/2014/main" id="{5DC0D93F-39DA-4599-8FD7-F76F0E606E35}"/>
              </a:ext>
            </a:extLst>
          </p:cNvPr>
          <p:cNvSpPr>
            <a:spLocks noGrp="1"/>
          </p:cNvSpPr>
          <p:nvPr>
            <p:ph type="sldNum" sz="quarter" idx="12"/>
          </p:nvPr>
        </p:nvSpPr>
        <p:spPr/>
        <p:txBody>
          <a:bodyPr/>
          <a:lstStyle>
            <a:lvl1pPr>
              <a:defRPr>
                <a:solidFill>
                  <a:schemeClr val="bg1"/>
                </a:solidFill>
              </a:defRPr>
            </a:lvl1pPr>
          </a:lstStyle>
          <a:p>
            <a:fld id="{AB2DDE2F-3818-FB4D-81A2-446D3FAC7C2A}" type="slidenum">
              <a:rPr lang="en-US" smtClean="0"/>
              <a:pPr/>
              <a:t>‹#›</a:t>
            </a:fld>
            <a:endParaRPr lang="en-US"/>
          </a:p>
        </p:txBody>
      </p:sp>
      <p:sp>
        <p:nvSpPr>
          <p:cNvPr id="10" name="Text Placeholder 9">
            <a:extLst>
              <a:ext uri="{FF2B5EF4-FFF2-40B4-BE49-F238E27FC236}">
                <a16:creationId xmlns:a16="http://schemas.microsoft.com/office/drawing/2014/main" id="{FAAFD870-C948-416C-82FD-8F0FC11BDBCB}"/>
              </a:ext>
            </a:extLst>
          </p:cNvPr>
          <p:cNvSpPr>
            <a:spLocks noGrp="1"/>
          </p:cNvSpPr>
          <p:nvPr>
            <p:ph type="body" sz="quarter" idx="13" hasCustomPrompt="1"/>
          </p:nvPr>
        </p:nvSpPr>
        <p:spPr>
          <a:xfrm>
            <a:off x="838200" y="6356347"/>
            <a:ext cx="2743200" cy="365125"/>
          </a:xfrm>
        </p:spPr>
        <p:txBody>
          <a:bodyPr anchor="b"/>
          <a:lstStyle>
            <a:lvl1pPr marL="0" indent="0">
              <a:spcBef>
                <a:spcPts val="0"/>
              </a:spcBef>
              <a:buNone/>
              <a:defRPr sz="900">
                <a:solidFill>
                  <a:schemeClr val="bg1"/>
                </a:solidFill>
              </a:defRPr>
            </a:lvl1pPr>
          </a:lstStyle>
          <a:p>
            <a:pPr lvl="0"/>
            <a:r>
              <a:rPr lang="en-GB"/>
              <a:t>Abbreviations</a:t>
            </a:r>
          </a:p>
        </p:txBody>
      </p:sp>
      <p:sp>
        <p:nvSpPr>
          <p:cNvPr id="13" name="Text Placeholder 9">
            <a:extLst>
              <a:ext uri="{FF2B5EF4-FFF2-40B4-BE49-F238E27FC236}">
                <a16:creationId xmlns:a16="http://schemas.microsoft.com/office/drawing/2014/main" id="{25107AA4-5A0C-43D2-8FEA-4D80474A3AB3}"/>
              </a:ext>
            </a:extLst>
          </p:cNvPr>
          <p:cNvSpPr>
            <a:spLocks noGrp="1"/>
          </p:cNvSpPr>
          <p:nvPr>
            <p:ph type="body" sz="quarter" idx="14" hasCustomPrompt="1"/>
          </p:nvPr>
        </p:nvSpPr>
        <p:spPr>
          <a:xfrm>
            <a:off x="7645159" y="6356347"/>
            <a:ext cx="2743200" cy="365125"/>
          </a:xfrm>
        </p:spPr>
        <p:txBody>
          <a:bodyPr anchor="b"/>
          <a:lstStyle>
            <a:lvl1pPr marL="0" indent="0" algn="r">
              <a:spcBef>
                <a:spcPts val="0"/>
              </a:spcBef>
              <a:buNone/>
              <a:defRPr sz="900">
                <a:solidFill>
                  <a:schemeClr val="bg1"/>
                </a:solidFill>
              </a:defRPr>
            </a:lvl1pPr>
          </a:lstStyle>
          <a:p>
            <a:pPr lvl="0"/>
            <a:r>
              <a:rPr lang="en-GB"/>
              <a:t>References</a:t>
            </a:r>
          </a:p>
        </p:txBody>
      </p:sp>
      <p:sp>
        <p:nvSpPr>
          <p:cNvPr id="15" name="Title 3">
            <a:extLst>
              <a:ext uri="{FF2B5EF4-FFF2-40B4-BE49-F238E27FC236}">
                <a16:creationId xmlns:a16="http://schemas.microsoft.com/office/drawing/2014/main" id="{2008B5E0-E6B2-4F4C-A9A1-B127661B40C4}"/>
              </a:ext>
            </a:extLst>
          </p:cNvPr>
          <p:cNvSpPr>
            <a:spLocks noGrp="1"/>
          </p:cNvSpPr>
          <p:nvPr>
            <p:ph type="title"/>
          </p:nvPr>
        </p:nvSpPr>
        <p:spPr>
          <a:xfrm>
            <a:off x="717421" y="144595"/>
            <a:ext cx="9297847" cy="773562"/>
          </a:xfrm>
          <a:prstGeom prst="rect">
            <a:avLst/>
          </a:prstGeom>
        </p:spPr>
        <p:txBody>
          <a:bodyPr>
            <a:noAutofit/>
          </a:bodyPr>
          <a:lstStyle>
            <a:lvl1pPr>
              <a:defRPr sz="4000">
                <a:solidFill>
                  <a:schemeClr val="bg1"/>
                </a:solidFill>
              </a:defRPr>
            </a:lvl1pPr>
          </a:lstStyle>
          <a:p>
            <a:r>
              <a:rPr lang="en-US"/>
              <a:t>Click to edit Master title style</a:t>
            </a:r>
            <a:endParaRPr lang="en-GB"/>
          </a:p>
        </p:txBody>
      </p:sp>
      <p:sp>
        <p:nvSpPr>
          <p:cNvPr id="16" name="Text Placeholder 12">
            <a:extLst>
              <a:ext uri="{FF2B5EF4-FFF2-40B4-BE49-F238E27FC236}">
                <a16:creationId xmlns:a16="http://schemas.microsoft.com/office/drawing/2014/main" id="{89DC5627-BBF7-46AF-B65F-2A45C16E2D69}"/>
              </a:ext>
            </a:extLst>
          </p:cNvPr>
          <p:cNvSpPr>
            <a:spLocks noGrp="1"/>
          </p:cNvSpPr>
          <p:nvPr>
            <p:ph idx="1"/>
          </p:nvPr>
        </p:nvSpPr>
        <p:spPr>
          <a:xfrm>
            <a:off x="717421" y="1473887"/>
            <a:ext cx="9670938" cy="4466547"/>
          </a:xfrm>
          <a:prstGeom prst="rect">
            <a:avLst/>
          </a:prstGeom>
        </p:spPr>
        <p:txBody>
          <a:bodyPr vert="horz" lIns="91440" tIns="45720" rIns="91440" bIns="45720" rtlCol="0">
            <a:noAutofit/>
          </a:bodyPr>
          <a:lstStyle>
            <a:lvl1pPr indent="-228600" algn="l" defTabSz="914400" rtl="0" eaLnBrk="1" latinLnBrk="0" hangingPunct="1">
              <a:buClrTx/>
              <a:defRPr lang="en-US" sz="2400" kern="1200" dirty="0">
                <a:solidFill>
                  <a:schemeClr val="tx2"/>
                </a:solidFill>
                <a:latin typeface="Arial" panose="020B0604020202020204" pitchFamily="34" charset="0"/>
                <a:ea typeface="+mn-ea"/>
                <a:cs typeface="Arial" panose="020B0604020202020204" pitchFamily="34" charset="0"/>
              </a:defRPr>
            </a:lvl1pPr>
            <a:lvl2pPr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stStyle>
          <a:p>
            <a:pPr lvl="0"/>
            <a:r>
              <a:rPr lang="en-US"/>
              <a:t>Click to edit Master text styles</a:t>
            </a:r>
          </a:p>
          <a:p>
            <a:pPr lvl="1"/>
            <a:r>
              <a:rPr lang="en-US"/>
              <a:t>Second level</a:t>
            </a:r>
          </a:p>
          <a:p>
            <a:pPr lvl="2"/>
            <a:r>
              <a:rPr lang="en-US"/>
              <a:t>Third level</a:t>
            </a:r>
          </a:p>
          <a:p>
            <a:pPr lvl="3"/>
            <a:r>
              <a:rPr lang="en-US"/>
              <a:t>Fourth level</a:t>
            </a:r>
          </a:p>
          <a:p>
            <a:pPr lvl="4"/>
            <a:endParaRPr lang="en-GB"/>
          </a:p>
        </p:txBody>
      </p:sp>
      <p:sp>
        <p:nvSpPr>
          <p:cNvPr id="12" name="Oval 11">
            <a:extLst>
              <a:ext uri="{FF2B5EF4-FFF2-40B4-BE49-F238E27FC236}">
                <a16:creationId xmlns:a16="http://schemas.microsoft.com/office/drawing/2014/main" id="{2DA9D43C-2F64-4A92-970B-A716F07502E8}"/>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2725272"/>
      </p:ext>
    </p:extLst>
  </p:cSld>
  <p:clrMapOvr>
    <a:masterClrMapping/>
  </p:clrMapOvr>
  <p:extLst mod="1">
    <p:ext uri="{DCECCB84-F9BA-43D5-87BE-67443E8EF086}">
      <p15:sldGuideLst xmlns:p15="http://schemas.microsoft.com/office/powerpoint/2012/main">
        <p15:guide id="1" orient="horz" pos="3453">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4019" y="288001"/>
            <a:ext cx="11017639" cy="792163"/>
          </a:xfrm>
        </p:spPr>
        <p:txBody>
          <a:bodyPr>
            <a:normAutofit/>
          </a:bodyPr>
          <a:lstStyle>
            <a:lvl1pPr>
              <a:defRPr sz="2933">
                <a:latin typeface="+mj-lt"/>
              </a:defRPr>
            </a:lvl1pPr>
          </a:lstStyle>
          <a:p>
            <a:r>
              <a:rPr lang="en-US"/>
              <a:t>Slide title here</a:t>
            </a:r>
            <a:br>
              <a:rPr lang="en-US"/>
            </a:br>
            <a:r>
              <a:rPr lang="en-US"/>
              <a:t>with space for two lines of text</a:t>
            </a:r>
            <a:endParaRPr lang="en-GB"/>
          </a:p>
        </p:txBody>
      </p:sp>
      <p:sp>
        <p:nvSpPr>
          <p:cNvPr id="3" name="Content Placeholder 2"/>
          <p:cNvSpPr>
            <a:spLocks noGrp="1"/>
          </p:cNvSpPr>
          <p:nvPr>
            <p:ph idx="1" hasCustomPrompt="1"/>
          </p:nvPr>
        </p:nvSpPr>
        <p:spPr>
          <a:xfrm>
            <a:off x="624000" y="1602001"/>
            <a:ext cx="11004856" cy="4176731"/>
          </a:xfrm>
        </p:spPr>
        <p:txBody>
          <a:bodyPr>
            <a:noAutofit/>
          </a:bodyPr>
          <a:lstStyle>
            <a:lvl1pPr marL="366175" indent="-366175">
              <a:spcBef>
                <a:spcPts val="800"/>
              </a:spcBef>
              <a:spcAft>
                <a:spcPts val="0"/>
              </a:spcAft>
              <a:buFont typeface="Arial" panose="020B0604020202020204" pitchFamily="34" charset="0"/>
              <a:buChar char="•"/>
              <a:defRPr>
                <a:latin typeface="+mn-lt"/>
              </a:defRPr>
            </a:lvl1pPr>
            <a:lvl2pPr marL="709066" marR="0"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latin typeface="+mn-lt"/>
              </a:defRPr>
            </a:lvl2pPr>
            <a:lvl3pPr>
              <a:spcBef>
                <a:spcPts val="800"/>
              </a:spcBef>
              <a:spcAft>
                <a:spcPts val="0"/>
              </a:spcAft>
              <a:defRPr>
                <a:latin typeface="+mn-lt"/>
              </a:defRPr>
            </a:lvl3pPr>
            <a:lvl4pPr>
              <a:spcBef>
                <a:spcPts val="800"/>
              </a:spcBef>
              <a:spcAft>
                <a:spcPts val="0"/>
              </a:spcAft>
              <a:defRPr>
                <a:latin typeface="+mn-lt"/>
              </a:defRPr>
            </a:lvl4pPr>
            <a:lvl5pPr>
              <a:spcBef>
                <a:spcPts val="800"/>
              </a:spcBef>
              <a:spcAft>
                <a:spcPts val="0"/>
              </a:spcAft>
              <a:defRPr>
                <a:latin typeface="+mn-lt"/>
              </a:defRPr>
            </a:lvl5pPr>
          </a:lstStyle>
          <a:p>
            <a:pPr lvl="0"/>
            <a:r>
              <a:rPr lang="en-US"/>
              <a:t>Bullet point one, lorem ipsum dolor sit amet</a:t>
            </a:r>
          </a:p>
          <a:p>
            <a:pPr lvl="0"/>
            <a:r>
              <a:rPr lang="en-US"/>
              <a:t>Bullet point two, lorem ipsum dolor sit amet</a:t>
            </a:r>
          </a:p>
          <a:p>
            <a:pPr lvl="1">
              <a:spcBef>
                <a:spcPts val="800"/>
              </a:spcBef>
            </a:pPr>
            <a:r>
              <a:rPr lang="en-GB" altLang="fr-FR">
                <a:latin typeface="Verdana" pitchFamily="34" charset="0"/>
                <a:cs typeface="Verdana" pitchFamily="34" charset="0"/>
              </a:rPr>
              <a:t>Sub-bullet point one, lorem ipsum dolor sit amet</a:t>
            </a:r>
          </a:p>
          <a:p>
            <a:pPr marL="709066" marR="0" lvl="1"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pPr>
            <a:r>
              <a:rPr lang="en-GB" altLang="fr-FR">
                <a:latin typeface="Verdana" pitchFamily="34" charset="0"/>
                <a:cs typeface="Verdana" pitchFamily="34" charset="0"/>
              </a:rPr>
              <a:t>Sub-bullet point one, lorem ipsum dolor sit amet</a:t>
            </a:r>
          </a:p>
          <a:p>
            <a:pPr lvl="0">
              <a:spcBef>
                <a:spcPts val="800"/>
              </a:spcBef>
            </a:pPr>
            <a:endParaRPr lang="en-GB" altLang="fr-FR">
              <a:latin typeface="Verdana" pitchFamily="34" charset="0"/>
              <a:cs typeface="Verdana" pitchFamily="34" charset="0"/>
            </a:endParaRPr>
          </a:p>
          <a:p>
            <a:pPr lvl="0"/>
            <a:r>
              <a:rPr lang="en-US"/>
              <a:t>Bullet point one, lorem ipsum dolor sit amet</a:t>
            </a:r>
          </a:p>
          <a:p>
            <a:pPr lvl="0"/>
            <a:r>
              <a:rPr lang="en-US"/>
              <a:t>Bullet point two, lorem ipsum dolor sit amet</a:t>
            </a:r>
          </a:p>
          <a:p>
            <a:pPr lvl="1">
              <a:spcBef>
                <a:spcPts val="800"/>
              </a:spcBef>
            </a:pPr>
            <a:r>
              <a:rPr lang="en-GB" altLang="fr-FR">
                <a:latin typeface="Verdana" pitchFamily="34" charset="0"/>
                <a:cs typeface="Verdana" pitchFamily="34" charset="0"/>
              </a:rPr>
              <a:t>Sub-bullet point one, lorem ipsum dolor sit amet</a:t>
            </a:r>
          </a:p>
          <a:p>
            <a:pPr marL="709066" marR="0" lvl="1" indent="-353475" algn="l" defTabSz="1219170" rtl="0" eaLnBrk="1" fontAlgn="auto" latinLnBrk="0" hangingPunct="1">
              <a:lnSpc>
                <a:spcPct val="100000"/>
              </a:lnSpc>
              <a:spcBef>
                <a:spcPts val="800"/>
              </a:spcBef>
              <a:spcAft>
                <a:spcPts val="0"/>
              </a:spcAft>
              <a:buClr>
                <a:srgbClr val="D00040"/>
              </a:buClr>
              <a:buSzTx/>
              <a:buFont typeface="Arial" pitchFamily="34" charset="0"/>
              <a:buChar char="•"/>
              <a:tabLst/>
              <a:defRPr/>
            </a:pPr>
            <a:r>
              <a:rPr lang="en-GB" altLang="fr-FR">
                <a:latin typeface="Verdana" pitchFamily="34" charset="0"/>
                <a:cs typeface="Verdana" pitchFamily="34" charset="0"/>
              </a:rPr>
              <a:t>Sub-bullet point one, lorem ipsum dolor sit amet</a:t>
            </a:r>
          </a:p>
          <a:p>
            <a:pPr lvl="0">
              <a:spcBef>
                <a:spcPts val="800"/>
              </a:spcBef>
            </a:pPr>
            <a:endParaRPr lang="en-GB" altLang="fr-FR">
              <a:latin typeface="Verdana" pitchFamily="34" charset="0"/>
              <a:cs typeface="Verdana" pitchFamily="34" charset="0"/>
            </a:endParaRPr>
          </a:p>
        </p:txBody>
      </p:sp>
      <p:sp>
        <p:nvSpPr>
          <p:cNvPr id="6" name="Slide Number Placeholder 5"/>
          <p:cNvSpPr>
            <a:spLocks noGrp="1"/>
          </p:cNvSpPr>
          <p:nvPr>
            <p:ph type="sldNum" sz="quarter" idx="12"/>
          </p:nvPr>
        </p:nvSpPr>
        <p:spPr>
          <a:xfrm>
            <a:off x="535431" y="6546026"/>
            <a:ext cx="114934" cy="415498"/>
          </a:xfrm>
        </p:spPr>
        <p:txBody>
          <a:bodyPr/>
          <a:lstStyle/>
          <a:p>
            <a:fld id="{9B053499-6FEA-47F6-B45F-E78ED2B25251}" type="slidenum">
              <a:rPr lang="en-GB" smtClean="0">
                <a:solidFill>
                  <a:srgbClr val="FFFFFF"/>
                </a:solidFill>
                <a:latin typeface="Verdana"/>
              </a:rPr>
              <a:pPr/>
              <a:t>‹#›</a:t>
            </a:fld>
            <a:endParaRPr lang="en-GB">
              <a:solidFill>
                <a:srgbClr val="FFFFFF"/>
              </a:solidFill>
              <a:latin typeface="Verdana"/>
            </a:endParaRPr>
          </a:p>
        </p:txBody>
      </p:sp>
      <p:sp>
        <p:nvSpPr>
          <p:cNvPr id="5" name="Oval 4">
            <a:extLst>
              <a:ext uri="{FF2B5EF4-FFF2-40B4-BE49-F238E27FC236}">
                <a16:creationId xmlns:a16="http://schemas.microsoft.com/office/drawing/2014/main" id="{80E4C1FD-8F25-436E-8852-6EC0D2D5CAA5}"/>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111724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cSld name="28_1_">
    <p:spTree>
      <p:nvGrpSpPr>
        <p:cNvPr id="1" name=""/>
        <p:cNvGrpSpPr/>
        <p:nvPr/>
      </p:nvGrpSpPr>
      <p:grpSpPr>
        <a:xfrm>
          <a:off x="0" y="0"/>
          <a:ext cx="0" cy="0"/>
          <a:chOff x="0" y="0"/>
          <a:chExt cx="0" cy="0"/>
        </a:xfrm>
      </p:grpSpPr>
      <p:sp>
        <p:nvSpPr>
          <p:cNvPr id="142" name="Text Placeholder 141"/>
          <p:cNvSpPr>
            <a:spLocks noGrp="1"/>
          </p:cNvSpPr>
          <p:nvPr>
            <p:ph type="body" idx="10"/>
          </p:nvPr>
        </p:nvSpPr>
        <p:spPr>
          <a:xfrm>
            <a:off x="1292014" y="1859554"/>
            <a:ext cx="9607973" cy="20455"/>
          </a:xfrm>
          <a:prstGeom prst="rect">
            <a:avLst/>
          </a:prstGeom>
          <a:noFill/>
          <a:ln w="0" cmpd="sng">
            <a:noFill/>
            <a:prstDash val="solid"/>
          </a:ln>
        </p:spPr>
        <p:txBody>
          <a:bodyPr vert="horz" lIns="0" tIns="0" rIns="0" bIns="0" anchor="t"/>
          <a:lstStyle/>
          <a:p>
            <a:pPr algn="l"/>
            <a:r>
              <a:rPr lang="en-US" sz="133"/>
              <a:t> </a:t>
            </a:r>
          </a:p>
        </p:txBody>
      </p:sp>
      <p:sp>
        <p:nvSpPr>
          <p:cNvPr id="147" name="Text Placeholder 146"/>
          <p:cNvSpPr>
            <a:spLocks noGrp="1"/>
          </p:cNvSpPr>
          <p:nvPr>
            <p:ph type="body" idx="10"/>
          </p:nvPr>
        </p:nvSpPr>
        <p:spPr>
          <a:xfrm>
            <a:off x="524089" y="287778"/>
            <a:ext cx="7766473" cy="20455"/>
          </a:xfrm>
          <a:prstGeom prst="rect">
            <a:avLst/>
          </a:prstGeom>
          <a:noFill/>
          <a:ln w="0" cmpd="sng">
            <a:noFill/>
            <a:prstDash val="solid"/>
          </a:ln>
        </p:spPr>
        <p:txBody>
          <a:bodyPr vert="horz" lIns="0" tIns="0" rIns="0" bIns="0" anchor="t"/>
          <a:lstStyle/>
          <a:p>
            <a:pPr algn="l"/>
            <a:r>
              <a:rPr lang="en-US" sz="133"/>
              <a:t> </a:t>
            </a:r>
          </a:p>
        </p:txBody>
      </p:sp>
      <p:sp>
        <p:nvSpPr>
          <p:cNvPr id="148" name="Text Placeholder 147"/>
          <p:cNvSpPr>
            <a:spLocks noGrp="1"/>
          </p:cNvSpPr>
          <p:nvPr>
            <p:ph type="body" idx="10"/>
          </p:nvPr>
        </p:nvSpPr>
        <p:spPr>
          <a:xfrm>
            <a:off x="524087" y="1108792"/>
            <a:ext cx="10078720" cy="567463"/>
          </a:xfrm>
          <a:prstGeom prst="rect">
            <a:avLst/>
          </a:prstGeom>
          <a:noFill/>
          <a:ln w="0" cmpd="sng">
            <a:noFill/>
            <a:prstDash val="solid"/>
          </a:ln>
        </p:spPr>
        <p:txBody>
          <a:bodyPr vert="horz" lIns="0" tIns="3175" rIns="0" bIns="0" anchor="t"/>
          <a:lstStyle>
            <a:lvl1pPr marL="3230799" marR="365751" indent="0" algn="l">
              <a:lnSpc>
                <a:spcPts val="2933"/>
              </a:lnSpc>
              <a:spcAft>
                <a:spcPts val="600"/>
              </a:spcAft>
              <a:defRPr/>
            </a:lvl1pPr>
          </a:lstStyle>
          <a:p>
            <a:pPr marL="2423160" marR="274320" indent="0" algn="l">
              <a:lnSpc>
                <a:spcPts val="2200"/>
              </a:lnSpc>
              <a:spcAft>
                <a:spcPts val="450"/>
              </a:spcAft>
            </a:pPr>
            <a:r>
              <a:rPr lang="en-US" sz="2332" b="1" spc="0">
                <a:solidFill>
                  <a:srgbClr val="000000"/>
                </a:solidFill>
                <a:latin typeface="Arial" panose="02020603050405020304" pitchFamily="2"/>
              </a:rPr>
              <a:t>Recommended treatment goals for LDL-lowering therapy: main changes from 2016 to 2019 </a:t>
            </a:r>
          </a:p>
        </p:txBody>
      </p:sp>
      <p:sp>
        <p:nvSpPr>
          <p:cNvPr id="151" name="Text Placeholder 150"/>
          <p:cNvSpPr>
            <a:spLocks noGrp="1"/>
          </p:cNvSpPr>
          <p:nvPr>
            <p:ph type="body" idx="10"/>
          </p:nvPr>
        </p:nvSpPr>
        <p:spPr>
          <a:xfrm>
            <a:off x="849209" y="6305721"/>
            <a:ext cx="11342793" cy="243656"/>
          </a:xfrm>
          <a:prstGeom prst="rect">
            <a:avLst/>
          </a:prstGeom>
          <a:noFill/>
          <a:ln w="0" cmpd="sng">
            <a:noFill/>
            <a:prstDash val="solid"/>
          </a:ln>
        </p:spPr>
        <p:txBody>
          <a:bodyPr vert="horz" lIns="0" tIns="0" rIns="0" bIns="0" anchor="t"/>
          <a:lstStyle>
            <a:lvl1pPr marL="0" marR="0" indent="0" algn="l">
              <a:lnSpc>
                <a:spcPts val="1600"/>
              </a:lnSpc>
              <a:spcBef>
                <a:spcPts val="0"/>
              </a:spcBef>
              <a:spcAft>
                <a:spcPts val="1640"/>
              </a:spcAft>
              <a:tabLst>
                <a:tab pos="5120512" algn="l"/>
                <a:tab pos="10972526" algn="l"/>
              </a:tabLst>
              <a:defRPr/>
            </a:lvl1pPr>
          </a:lstStyle>
          <a:p>
            <a:pPr marL="3337560" marR="0" indent="0" algn="l">
              <a:lnSpc>
                <a:spcPts val="700"/>
              </a:lnSpc>
              <a:spcAft>
                <a:spcPts val="0"/>
              </a:spcAft>
            </a:pPr>
            <a:r>
              <a:rPr lang="en-US" sz="1267" spc="-13">
                <a:solidFill>
                  <a:srgbClr val="000000"/>
                </a:solidFill>
                <a:latin typeface="Calibri" panose="02020603050405020304" pitchFamily="2"/>
              </a:rPr>
              <a:t>2019 ESC/EAS Guidelines for the management of dyslipidaemias: lipid modification to reduce </a:t>
            </a:r>
          </a:p>
          <a:p>
            <a:pPr marL="0" marR="0" indent="0" algn="l">
              <a:lnSpc>
                <a:spcPts val="1200"/>
              </a:lnSpc>
              <a:spcBef>
                <a:spcPts val="0"/>
              </a:spcBef>
              <a:spcAft>
                <a:spcPts val="1230"/>
              </a:spcAft>
              <a:tabLst>
                <a:tab pos="3840480" algn="l"/>
                <a:tab pos="8229600" algn="l"/>
              </a:tabLst>
            </a:pPr>
            <a:r>
              <a:rPr lang="en-US" sz="1400" b="1" u="sng" spc="0">
                <a:solidFill>
                  <a:srgbClr val="0000FF"/>
                </a:solidFill>
                <a:latin typeface="Calibri" panose="02020603050405020304" pitchFamily="2"/>
              </a:rPr>
              <a:t>www.escardio.org/guidelines</a:t>
            </a:r>
            <a:r>
              <a:rPr lang="en-US" sz="133" spc="0">
                <a:solidFill>
                  <a:srgbClr val="000000"/>
                </a:solidFill>
                <a:latin typeface="Calibri" panose="02020603050405020304" pitchFamily="2"/>
              </a:rPr>
              <a:t> </a:t>
            </a:r>
            <a:r>
              <a:rPr lang="en-US" sz="1267" spc="0">
                <a:solidFill>
                  <a:srgbClr val="000000"/>
                </a:solidFill>
                <a:latin typeface="Calibri" panose="02020603050405020304" pitchFamily="2"/>
              </a:rPr>
              <a:t>cardiovascular risk (European Heart Journal 2019 -doi: 10.1093/eurheartj/ehz455)</a:t>
            </a:r>
            <a:r>
              <a:rPr lang="en-US" sz="133" spc="0">
                <a:solidFill>
                  <a:srgbClr val="888888"/>
                </a:solidFill>
                <a:latin typeface="Arial" panose="02020603050405020304" pitchFamily="2"/>
              </a:rPr>
              <a:t> </a:t>
            </a:r>
            <a:r>
              <a:rPr lang="en-US" sz="1600" spc="0">
                <a:solidFill>
                  <a:srgbClr val="888888"/>
                </a:solidFill>
                <a:latin typeface="Arial" panose="02020603050405020304" pitchFamily="2"/>
              </a:rPr>
              <a:t>9 </a:t>
            </a:r>
          </a:p>
        </p:txBody>
      </p:sp>
      <p:sp>
        <p:nvSpPr>
          <p:cNvPr id="152" name="Text Placeholder 151"/>
          <p:cNvSpPr>
            <a:spLocks noGrp="1"/>
          </p:cNvSpPr>
          <p:nvPr>
            <p:ph type="body" idx="10"/>
          </p:nvPr>
        </p:nvSpPr>
        <p:spPr>
          <a:xfrm>
            <a:off x="1434255" y="1990747"/>
            <a:ext cx="1760220" cy="205184"/>
          </a:xfrm>
          <a:prstGeom prst="rect">
            <a:avLst/>
          </a:prstGeom>
          <a:noFill/>
          <a:ln w="0" cmpd="sng">
            <a:noFill/>
            <a:prstDash val="solid"/>
          </a:ln>
        </p:spPr>
        <p:txBody>
          <a:bodyPr vert="horz" lIns="0" tIns="0" rIns="0" bIns="0" anchor="t"/>
          <a:lstStyle>
            <a:lvl1pPr marL="0" marR="0" indent="0" algn="l">
              <a:lnSpc>
                <a:spcPts val="2133"/>
              </a:lnSpc>
              <a:spcAft>
                <a:spcPts val="793"/>
              </a:spcAft>
              <a:defRPr/>
            </a:lvl1pPr>
          </a:lstStyle>
          <a:p>
            <a:pPr marL="0" marR="0" indent="0" algn="l">
              <a:lnSpc>
                <a:spcPts val="1600"/>
              </a:lnSpc>
              <a:spcAft>
                <a:spcPts val="595"/>
              </a:spcAft>
            </a:pPr>
            <a:r>
              <a:rPr lang="en-US" sz="2133" b="1" spc="-67">
                <a:solidFill>
                  <a:srgbClr val="000000"/>
                </a:solidFill>
                <a:latin typeface="Arial" panose="02020603050405020304" pitchFamily="2"/>
              </a:rPr>
              <a:t>Risk category </a:t>
            </a:r>
          </a:p>
        </p:txBody>
      </p:sp>
      <p:sp>
        <p:nvSpPr>
          <p:cNvPr id="153" name="Text Placeholder 152"/>
          <p:cNvSpPr>
            <a:spLocks noGrp="1"/>
          </p:cNvSpPr>
          <p:nvPr>
            <p:ph type="body" idx="10"/>
          </p:nvPr>
        </p:nvSpPr>
        <p:spPr>
          <a:xfrm>
            <a:off x="3381587" y="1990747"/>
            <a:ext cx="7518400" cy="205184"/>
          </a:xfrm>
          <a:prstGeom prst="rect">
            <a:avLst/>
          </a:prstGeom>
          <a:noFill/>
          <a:ln w="0" cmpd="sng">
            <a:noFill/>
            <a:prstDash val="solid"/>
          </a:ln>
        </p:spPr>
        <p:txBody>
          <a:bodyPr vert="horz" lIns="0" tIns="0" rIns="0" bIns="0" anchor="t"/>
          <a:lstStyle>
            <a:lvl1pPr marL="0" marR="0" indent="0" algn="ctr">
              <a:lnSpc>
                <a:spcPts val="2133"/>
              </a:lnSpc>
              <a:spcAft>
                <a:spcPts val="793"/>
              </a:spcAft>
              <a:defRPr/>
            </a:lvl1pPr>
          </a:lstStyle>
          <a:p>
            <a:pPr marL="0" marR="0" indent="0" algn="ctr">
              <a:lnSpc>
                <a:spcPts val="1600"/>
              </a:lnSpc>
              <a:spcAft>
                <a:spcPts val="595"/>
              </a:spcAft>
            </a:pPr>
            <a:r>
              <a:rPr lang="en-US" sz="2133" b="1" spc="0">
                <a:solidFill>
                  <a:srgbClr val="000000"/>
                </a:solidFill>
                <a:latin typeface="Arial" panose="02020603050405020304" pitchFamily="2"/>
              </a:rPr>
              <a:t>LDL goals (starting with untreated LDL-C) </a:t>
            </a:r>
          </a:p>
        </p:txBody>
      </p:sp>
      <p:sp>
        <p:nvSpPr>
          <p:cNvPr id="154" name="Text Placeholder 153"/>
          <p:cNvSpPr>
            <a:spLocks noGrp="1"/>
          </p:cNvSpPr>
          <p:nvPr>
            <p:ph type="body" idx="10"/>
          </p:nvPr>
        </p:nvSpPr>
        <p:spPr>
          <a:xfrm>
            <a:off x="1292014" y="2374169"/>
            <a:ext cx="9607973" cy="282129"/>
          </a:xfrm>
          <a:prstGeom prst="rect">
            <a:avLst/>
          </a:prstGeom>
          <a:noFill/>
          <a:ln w="0" cmpd="sng">
            <a:noFill/>
            <a:prstDash val="solid"/>
          </a:ln>
        </p:spPr>
        <p:txBody>
          <a:bodyPr vert="horz" lIns="0" tIns="50800" rIns="0" bIns="0" anchor="t"/>
          <a:lstStyle>
            <a:lvl1pPr marL="3657509" marR="0" indent="0" algn="l">
              <a:lnSpc>
                <a:spcPts val="2400"/>
              </a:lnSpc>
              <a:spcAft>
                <a:spcPts val="1340"/>
              </a:spcAft>
              <a:tabLst>
                <a:tab pos="7375976" algn="l"/>
              </a:tabLst>
              <a:defRPr/>
            </a:lvl1pPr>
          </a:lstStyle>
          <a:p>
            <a:pPr marL="2743200" marR="0" indent="0" algn="l">
              <a:lnSpc>
                <a:spcPts val="1800"/>
              </a:lnSpc>
              <a:spcAft>
                <a:spcPts val="1005"/>
              </a:spcAft>
              <a:tabLst>
                <a:tab pos="5532120" algn="l"/>
              </a:tabLst>
            </a:pPr>
            <a:r>
              <a:rPr lang="en-US" sz="2133" b="1" spc="0">
                <a:solidFill>
                  <a:srgbClr val="000000"/>
                </a:solidFill>
                <a:latin typeface="Arial" panose="02020603050405020304" pitchFamily="2"/>
              </a:rPr>
              <a:t>2016 2019 </a:t>
            </a:r>
          </a:p>
        </p:txBody>
      </p:sp>
      <p:sp>
        <p:nvSpPr>
          <p:cNvPr id="155" name="Text Placeholder 154"/>
          <p:cNvSpPr>
            <a:spLocks noGrp="1"/>
          </p:cNvSpPr>
          <p:nvPr>
            <p:ph type="body" idx="10"/>
          </p:nvPr>
        </p:nvSpPr>
        <p:spPr>
          <a:xfrm>
            <a:off x="3652520" y="2935334"/>
            <a:ext cx="3200400" cy="2757165"/>
          </a:xfrm>
          <a:prstGeom prst="rect">
            <a:avLst/>
          </a:prstGeom>
          <a:noFill/>
          <a:ln w="0" cmpd="sng">
            <a:noFill/>
            <a:prstDash val="solid"/>
          </a:ln>
        </p:spPr>
        <p:txBody>
          <a:bodyPr vert="horz" lIns="0" tIns="0" rIns="0" bIns="0" anchor="t"/>
          <a:lstStyle>
            <a:lvl1pPr marL="0" marR="0" indent="0" algn="ctr">
              <a:lnSpc>
                <a:spcPts val="3733"/>
              </a:lnSpc>
              <a:spcBef>
                <a:spcPts val="0"/>
              </a:spcBef>
              <a:spcAft>
                <a:spcPts val="0"/>
              </a:spcAft>
              <a:defRPr/>
            </a:lvl1pPr>
          </a:lstStyle>
          <a:p>
            <a:pPr marL="0" marR="0" indent="0" algn="ctr">
              <a:lnSpc>
                <a:spcPts val="1900"/>
              </a:lnSpc>
              <a:spcAft>
                <a:spcPts val="0"/>
              </a:spcAft>
            </a:pPr>
            <a:r>
              <a:rPr lang="en-US" sz="2133" spc="-173">
                <a:solidFill>
                  <a:srgbClr val="000000"/>
                </a:solidFill>
                <a:latin typeface="Arial" panose="02020603050405020304" pitchFamily="2"/>
              </a:rPr>
              <a:t>&lt;1.8 mmol/L (70 mg/dL) </a:t>
            </a:r>
            <a:br/>
            <a:r>
              <a:rPr lang="en-US" sz="2133" spc="-173">
                <a:solidFill>
                  <a:srgbClr val="000000"/>
                </a:solidFill>
                <a:latin typeface="Arial" panose="02020603050405020304" pitchFamily="2"/>
              </a:rPr>
              <a:t>or &gt;50% </a:t>
            </a:r>
            <a:r>
              <a:rPr lang="en-US" sz="3532" spc="-173">
                <a:solidFill>
                  <a:srgbClr val="000000"/>
                </a:solidFill>
                <a:latin typeface="Verdana" panose="02020603050405020304" pitchFamily="2"/>
              </a:rPr>
              <a:t>.1. </a:t>
            </a:r>
            <a:r>
              <a:rPr lang="en-US" sz="2133" spc="-173">
                <a:solidFill>
                  <a:srgbClr val="000000"/>
                </a:solidFill>
                <a:latin typeface="Arial" panose="02020603050405020304" pitchFamily="2"/>
              </a:rPr>
              <a:t>if LDL-C 1.8-3.5 </a:t>
            </a:r>
            <a:br/>
            <a:r>
              <a:rPr lang="en-US" sz="2133" spc="-173">
                <a:solidFill>
                  <a:srgbClr val="000000"/>
                </a:solidFill>
                <a:latin typeface="Arial" panose="02020603050405020304" pitchFamily="2"/>
              </a:rPr>
              <a:t>(70 - 135 mg/dL) </a:t>
            </a:r>
          </a:p>
          <a:p>
            <a:pPr marL="0" marR="0" indent="0" algn="ctr">
              <a:lnSpc>
                <a:spcPts val="1900"/>
              </a:lnSpc>
              <a:spcBef>
                <a:spcPts val="720"/>
              </a:spcBef>
              <a:spcAft>
                <a:spcPts val="0"/>
              </a:spcAft>
            </a:pPr>
            <a:r>
              <a:rPr lang="en-US" sz="2133" spc="-173">
                <a:solidFill>
                  <a:srgbClr val="000000"/>
                </a:solidFill>
                <a:latin typeface="Arial" panose="02020603050405020304" pitchFamily="2"/>
              </a:rPr>
              <a:t>&lt;2.6 mmol/L (100mg/dL) </a:t>
            </a:r>
            <a:br/>
            <a:r>
              <a:rPr lang="en-US" sz="2133" spc="-173">
                <a:solidFill>
                  <a:srgbClr val="000000"/>
                </a:solidFill>
                <a:latin typeface="Arial" panose="02020603050405020304" pitchFamily="2"/>
              </a:rPr>
              <a:t>or &gt;50% </a:t>
            </a:r>
            <a:r>
              <a:rPr lang="en-US" sz="3532" spc="-173">
                <a:solidFill>
                  <a:srgbClr val="000000"/>
                </a:solidFill>
                <a:latin typeface="Verdana" panose="02020603050405020304" pitchFamily="2"/>
              </a:rPr>
              <a:t>.1. </a:t>
            </a:r>
            <a:r>
              <a:rPr lang="en-US" sz="2133" spc="-173">
                <a:solidFill>
                  <a:srgbClr val="000000"/>
                </a:solidFill>
                <a:latin typeface="Arial" panose="02020603050405020304" pitchFamily="2"/>
              </a:rPr>
              <a:t>if LDL-C 2.6-5.2 </a:t>
            </a:r>
            <a:br/>
            <a:r>
              <a:rPr lang="en-US" sz="2133" spc="-173">
                <a:solidFill>
                  <a:srgbClr val="000000"/>
                </a:solidFill>
                <a:latin typeface="Arial" panose="02020603050405020304" pitchFamily="2"/>
              </a:rPr>
              <a:t>(100 - 200 mg/dL) </a:t>
            </a:r>
          </a:p>
          <a:p>
            <a:pPr marL="0" marR="0" indent="0" algn="ctr">
              <a:lnSpc>
                <a:spcPts val="2800"/>
              </a:lnSpc>
              <a:spcBef>
                <a:spcPts val="0"/>
              </a:spcBef>
              <a:spcAft>
                <a:spcPts val="0"/>
              </a:spcAft>
            </a:pPr>
            <a:r>
              <a:rPr lang="en-US" sz="2133" spc="0">
                <a:solidFill>
                  <a:srgbClr val="000000"/>
                </a:solidFill>
                <a:latin typeface="Arial" panose="02020603050405020304" pitchFamily="2"/>
              </a:rPr>
              <a:t>&lt;3.0 mmol/L (115 mg/dL) </a:t>
            </a:r>
            <a:br/>
            <a:r>
              <a:rPr lang="en-US" sz="2133" spc="0">
                <a:solidFill>
                  <a:srgbClr val="000000"/>
                </a:solidFill>
                <a:latin typeface="Arial" panose="02020603050405020304" pitchFamily="2"/>
              </a:rPr>
              <a:t>&lt;3.0 mmol/L (115 mg/dL) </a:t>
            </a:r>
          </a:p>
        </p:txBody>
      </p:sp>
      <p:sp>
        <p:nvSpPr>
          <p:cNvPr id="156" name="Text Placeholder 155"/>
          <p:cNvSpPr>
            <a:spLocks noGrp="1"/>
          </p:cNvSpPr>
          <p:nvPr>
            <p:ph type="body" idx="10"/>
          </p:nvPr>
        </p:nvSpPr>
        <p:spPr>
          <a:xfrm>
            <a:off x="7415107" y="2935334"/>
            <a:ext cx="3200400" cy="2643031"/>
          </a:xfrm>
          <a:prstGeom prst="rect">
            <a:avLst/>
          </a:prstGeom>
          <a:noFill/>
          <a:ln w="0" cmpd="sng">
            <a:noFill/>
            <a:prstDash val="solid"/>
          </a:ln>
        </p:spPr>
        <p:txBody>
          <a:bodyPr vert="horz" lIns="0" tIns="1270" rIns="0" bIns="0" anchor="t"/>
          <a:lstStyle>
            <a:lvl1pPr marL="0" marR="0" indent="0" algn="ctr">
              <a:lnSpc>
                <a:spcPts val="3867"/>
              </a:lnSpc>
              <a:spcBef>
                <a:spcPts val="2173"/>
              </a:spcBef>
              <a:spcAft>
                <a:spcPts val="0"/>
              </a:spcAft>
              <a:defRPr/>
            </a:lvl1pPr>
          </a:lstStyle>
          <a:p>
            <a:pPr marL="0" marR="0" indent="0" algn="ctr">
              <a:lnSpc>
                <a:spcPts val="1700"/>
              </a:lnSpc>
              <a:spcAft>
                <a:spcPts val="0"/>
              </a:spcAft>
            </a:pPr>
            <a:r>
              <a:rPr lang="en-US" sz="2133" spc="0">
                <a:solidFill>
                  <a:srgbClr val="000000"/>
                </a:solidFill>
                <a:latin typeface="Arial" panose="02020603050405020304" pitchFamily="2"/>
              </a:rPr>
              <a:t>&lt;1.4 mmol/L (55 mg/dL) </a:t>
            </a:r>
          </a:p>
          <a:p>
            <a:pPr marL="0" marR="0" indent="0" algn="ctr">
              <a:lnSpc>
                <a:spcPts val="2100"/>
              </a:lnSpc>
              <a:spcBef>
                <a:spcPts val="0"/>
              </a:spcBef>
              <a:spcAft>
                <a:spcPts val="0"/>
              </a:spcAft>
            </a:pPr>
            <a:r>
              <a:rPr lang="en-US" sz="2133" spc="-300">
                <a:solidFill>
                  <a:srgbClr val="000000"/>
                </a:solidFill>
                <a:latin typeface="Arial" panose="02020603050405020304" pitchFamily="2"/>
              </a:rPr>
              <a:t>and &gt;50% </a:t>
            </a:r>
            <a:r>
              <a:rPr lang="en-US" sz="3532" spc="-300">
                <a:solidFill>
                  <a:srgbClr val="000000"/>
                </a:solidFill>
                <a:latin typeface="Verdana" panose="02020603050405020304" pitchFamily="2"/>
              </a:rPr>
              <a:t>.1. </a:t>
            </a:r>
          </a:p>
          <a:p>
            <a:pPr marL="0" marR="0" indent="0" algn="ctr">
              <a:lnSpc>
                <a:spcPts val="1700"/>
              </a:lnSpc>
              <a:spcBef>
                <a:spcPts val="2710"/>
              </a:spcBef>
              <a:spcAft>
                <a:spcPts val="0"/>
              </a:spcAft>
            </a:pPr>
            <a:r>
              <a:rPr lang="en-US" sz="2133" spc="0">
                <a:solidFill>
                  <a:srgbClr val="000000"/>
                </a:solidFill>
                <a:latin typeface="Arial" panose="02020603050405020304" pitchFamily="2"/>
              </a:rPr>
              <a:t>&lt;1.8 mmol/L (70 mg/dL) </a:t>
            </a:r>
          </a:p>
          <a:p>
            <a:pPr marL="0" marR="0" indent="0" algn="ctr">
              <a:lnSpc>
                <a:spcPts val="2100"/>
              </a:lnSpc>
              <a:spcBef>
                <a:spcPts val="0"/>
              </a:spcBef>
              <a:spcAft>
                <a:spcPts val="0"/>
              </a:spcAft>
            </a:pPr>
            <a:r>
              <a:rPr lang="en-US" sz="2133" spc="-300">
                <a:solidFill>
                  <a:srgbClr val="000000"/>
                </a:solidFill>
                <a:latin typeface="Arial" panose="02020603050405020304" pitchFamily="2"/>
              </a:rPr>
              <a:t>and &gt;50% </a:t>
            </a:r>
            <a:r>
              <a:rPr lang="en-US" sz="3532" spc="-300">
                <a:solidFill>
                  <a:srgbClr val="000000"/>
                </a:solidFill>
                <a:latin typeface="Verdana" panose="02020603050405020304" pitchFamily="2"/>
              </a:rPr>
              <a:t>.1. </a:t>
            </a:r>
          </a:p>
          <a:p>
            <a:pPr marL="0" marR="0" indent="0" algn="ctr">
              <a:lnSpc>
                <a:spcPts val="2900"/>
              </a:lnSpc>
              <a:spcBef>
                <a:spcPts val="1630"/>
              </a:spcBef>
              <a:spcAft>
                <a:spcPts val="0"/>
              </a:spcAft>
            </a:pPr>
            <a:r>
              <a:rPr lang="en-US" sz="2133" spc="0">
                <a:solidFill>
                  <a:srgbClr val="000000"/>
                </a:solidFill>
                <a:latin typeface="Arial" panose="02020603050405020304" pitchFamily="2"/>
              </a:rPr>
              <a:t>&lt; 2.6 mmol/L (100 mg/dL) </a:t>
            </a:r>
            <a:br/>
            <a:r>
              <a:rPr lang="en-US" sz="2133" spc="0">
                <a:solidFill>
                  <a:srgbClr val="000000"/>
                </a:solidFill>
                <a:latin typeface="Arial" panose="02020603050405020304" pitchFamily="2"/>
              </a:rPr>
              <a:t>&lt;3.0 mmol/L (115 mg/dL) </a:t>
            </a:r>
          </a:p>
        </p:txBody>
      </p:sp>
      <p:sp>
        <p:nvSpPr>
          <p:cNvPr id="157" name="Text Placeholder 156"/>
          <p:cNvSpPr>
            <a:spLocks noGrp="1"/>
          </p:cNvSpPr>
          <p:nvPr>
            <p:ph type="body" idx="10"/>
          </p:nvPr>
        </p:nvSpPr>
        <p:spPr>
          <a:xfrm>
            <a:off x="1292015" y="2935333"/>
            <a:ext cx="1800860" cy="2489143"/>
          </a:xfrm>
          <a:prstGeom prst="rect">
            <a:avLst/>
          </a:prstGeom>
          <a:noFill/>
          <a:ln w="0" cmpd="sng">
            <a:noFill/>
            <a:prstDash val="solid"/>
          </a:ln>
        </p:spPr>
        <p:txBody>
          <a:bodyPr vert="horz" lIns="0" tIns="1270" rIns="0" bIns="0" anchor="t"/>
          <a:lstStyle>
            <a:lvl1pPr marL="121917" marR="0" indent="0" algn="l">
              <a:lnSpc>
                <a:spcPts val="3867"/>
              </a:lnSpc>
              <a:spcBef>
                <a:spcPts val="4733"/>
              </a:spcBef>
              <a:spcAft>
                <a:spcPts val="0"/>
              </a:spcAft>
              <a:defRPr/>
            </a:lvl1pPr>
          </a:lstStyle>
          <a:p>
            <a:pPr marL="91440" marR="0" indent="0" algn="l">
              <a:lnSpc>
                <a:spcPts val="1800"/>
              </a:lnSpc>
              <a:spcAft>
                <a:spcPts val="0"/>
              </a:spcAft>
            </a:pPr>
            <a:r>
              <a:rPr lang="en-US" sz="2133" spc="-47">
                <a:solidFill>
                  <a:srgbClr val="000000"/>
                </a:solidFill>
                <a:latin typeface="Arial" panose="02020603050405020304" pitchFamily="2"/>
              </a:rPr>
              <a:t>Very-high-risk </a:t>
            </a:r>
          </a:p>
          <a:p>
            <a:pPr marL="91440" marR="0" indent="0" algn="l">
              <a:lnSpc>
                <a:spcPts val="1800"/>
              </a:lnSpc>
              <a:spcBef>
                <a:spcPts val="4630"/>
              </a:spcBef>
              <a:spcAft>
                <a:spcPts val="0"/>
              </a:spcAft>
            </a:pPr>
            <a:r>
              <a:rPr lang="en-US" sz="2133" spc="-13">
                <a:solidFill>
                  <a:srgbClr val="000000"/>
                </a:solidFill>
                <a:latin typeface="Arial" panose="02020603050405020304" pitchFamily="2"/>
              </a:rPr>
              <a:t>High-risk </a:t>
            </a:r>
          </a:p>
          <a:p>
            <a:pPr marL="91440" marR="0" indent="0" algn="l">
              <a:lnSpc>
                <a:spcPts val="2900"/>
              </a:lnSpc>
              <a:spcBef>
                <a:spcPts val="3550"/>
              </a:spcBef>
              <a:spcAft>
                <a:spcPts val="0"/>
              </a:spcAft>
            </a:pPr>
            <a:r>
              <a:rPr lang="en-US" sz="2133" spc="0">
                <a:solidFill>
                  <a:srgbClr val="000000"/>
                </a:solidFill>
                <a:latin typeface="Arial" panose="02020603050405020304" pitchFamily="2"/>
              </a:rPr>
              <a:t>Moderate-risk Low-risk </a:t>
            </a:r>
          </a:p>
        </p:txBody>
      </p:sp>
    </p:spTree>
    <p:extLst>
      <p:ext uri="{BB962C8B-B14F-4D97-AF65-F5344CB8AC3E}">
        <p14:creationId xmlns:p14="http://schemas.microsoft.com/office/powerpoint/2010/main" val="2709880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29_1_">
    <p:spTree>
      <p:nvGrpSpPr>
        <p:cNvPr id="1" name=""/>
        <p:cNvGrpSpPr/>
        <p:nvPr/>
      </p:nvGrpSpPr>
      <p:grpSpPr>
        <a:xfrm>
          <a:off x="0" y="0"/>
          <a:ext cx="0" cy="0"/>
          <a:chOff x="0" y="0"/>
          <a:chExt cx="0" cy="0"/>
        </a:xfrm>
      </p:grpSpPr>
      <p:sp>
        <p:nvSpPr>
          <p:cNvPr id="174" name="Text Placeholder 173"/>
          <p:cNvSpPr>
            <a:spLocks noGrp="1"/>
          </p:cNvSpPr>
          <p:nvPr>
            <p:ph type="body" idx="10"/>
          </p:nvPr>
        </p:nvSpPr>
        <p:spPr>
          <a:xfrm>
            <a:off x="792482" y="6371740"/>
            <a:ext cx="2076873" cy="146194"/>
          </a:xfrm>
          <a:prstGeom prst="rect">
            <a:avLst/>
          </a:prstGeom>
          <a:noFill/>
          <a:ln w="0" cmpd="sng">
            <a:noFill/>
            <a:prstDash val="solid"/>
          </a:ln>
        </p:spPr>
        <p:txBody>
          <a:bodyPr vert="horz" lIns="0" tIns="17780" rIns="0" bIns="0" anchor="t"/>
          <a:lstStyle>
            <a:lvl1pPr marL="0" marR="0" indent="0" algn="l">
              <a:lnSpc>
                <a:spcPts val="1333"/>
              </a:lnSpc>
              <a:spcAft>
                <a:spcPts val="0"/>
              </a:spcAft>
              <a:defRPr/>
            </a:lvl1pPr>
          </a:lstStyle>
          <a:p>
            <a:pPr marL="0" marR="0" indent="0" algn="l">
              <a:lnSpc>
                <a:spcPts val="1000"/>
              </a:lnSpc>
              <a:spcAft>
                <a:spcPts val="0"/>
              </a:spcAft>
            </a:pPr>
            <a:r>
              <a:rPr lang="en-US" sz="1400" b="1" u="sng" spc="-53">
                <a:solidFill>
                  <a:srgbClr val="0000FF"/>
                </a:solidFill>
                <a:latin typeface="Calibri" panose="02020603050405020304" pitchFamily="2"/>
              </a:rPr>
              <a:t>www.escardio.org/guidelines</a:t>
            </a:r>
            <a:r>
              <a:rPr lang="en-US" sz="133" b="1" spc="-53">
                <a:solidFill>
                  <a:srgbClr val="AD1022"/>
                </a:solidFill>
                <a:latin typeface="Calibri" panose="02020603050405020304" pitchFamily="2"/>
              </a:rPr>
              <a:t> </a:t>
            </a:r>
          </a:p>
        </p:txBody>
      </p:sp>
      <p:sp>
        <p:nvSpPr>
          <p:cNvPr id="175" name="Text Placeholder 174"/>
          <p:cNvSpPr>
            <a:spLocks noGrp="1"/>
          </p:cNvSpPr>
          <p:nvPr>
            <p:ph type="body" idx="10"/>
          </p:nvPr>
        </p:nvSpPr>
        <p:spPr>
          <a:xfrm>
            <a:off x="5311987" y="6270171"/>
            <a:ext cx="5904653" cy="423193"/>
          </a:xfrm>
          <a:prstGeom prst="rect">
            <a:avLst/>
          </a:prstGeom>
          <a:noFill/>
          <a:ln w="0" cmpd="sng">
            <a:noFill/>
            <a:prstDash val="solid"/>
          </a:ln>
        </p:spPr>
        <p:txBody>
          <a:bodyPr vert="horz" lIns="0" tIns="0" rIns="0" bIns="0" anchor="t"/>
          <a:lstStyle>
            <a:lvl1pPr marL="670543" marR="0" indent="0" algn="l">
              <a:lnSpc>
                <a:spcPts val="1467"/>
              </a:lnSpc>
              <a:spcAft>
                <a:spcPts val="33"/>
              </a:spcAft>
              <a:defRPr/>
            </a:lvl1pPr>
          </a:lstStyle>
          <a:p>
            <a:pPr marL="502920" marR="0" indent="0" algn="l">
              <a:lnSpc>
                <a:spcPts val="1100"/>
              </a:lnSpc>
              <a:spcAft>
                <a:spcPts val="25"/>
              </a:spcAft>
            </a:pPr>
            <a:r>
              <a:rPr lang="en-US" sz="1267" spc="-20">
                <a:solidFill>
                  <a:srgbClr val="000000"/>
                </a:solidFill>
                <a:latin typeface="Calibri" panose="02020603050405020304" pitchFamily="2"/>
              </a:rPr>
              <a:t>2019 ESC/EAS Guidelines for the management of dyslipidaemias: lipid modification to reduce cardiovascular risk (European Heart Journal 2019 -doi: 10.1093/eurheartj/ehz455) </a:t>
            </a:r>
          </a:p>
        </p:txBody>
      </p:sp>
      <p:sp>
        <p:nvSpPr>
          <p:cNvPr id="176" name="Text Placeholder 175"/>
          <p:cNvSpPr>
            <a:spLocks noGrp="1"/>
          </p:cNvSpPr>
          <p:nvPr>
            <p:ph type="body" idx="10"/>
          </p:nvPr>
        </p:nvSpPr>
        <p:spPr>
          <a:xfrm>
            <a:off x="11274214" y="4172779"/>
            <a:ext cx="107081" cy="325020"/>
          </a:xfrm>
          <a:prstGeom prst="rect">
            <a:avLst/>
          </a:prstGeom>
          <a:noFill/>
          <a:ln w="0" cmpd="sng">
            <a:noFill/>
            <a:prstDash val="solid"/>
          </a:ln>
        </p:spPr>
        <p:txBody>
          <a:bodyPr vert="vert270" lIns="0" tIns="0" rIns="29845" bIns="0" anchor="t"/>
          <a:lstStyle>
            <a:lvl1pPr marL="0" marR="0" indent="0" algn="l">
              <a:lnSpc>
                <a:spcPts val="800"/>
              </a:lnSpc>
              <a:spcAft>
                <a:spcPts val="253"/>
              </a:spcAft>
              <a:defRPr/>
            </a:lvl1pPr>
          </a:lstStyle>
          <a:p>
            <a:pPr marL="0" marR="0" indent="0" algn="l">
              <a:lnSpc>
                <a:spcPts val="600"/>
              </a:lnSpc>
              <a:spcAft>
                <a:spcPts val="190"/>
              </a:spcAft>
            </a:pPr>
            <a:r>
              <a:rPr lang="en-US" sz="1133" spc="-272">
                <a:solidFill>
                  <a:srgbClr val="000000"/>
                </a:solidFill>
                <a:latin typeface="Calibri" panose="02020603050405020304" pitchFamily="2"/>
              </a:rPr>
              <a:t>©ESC </a:t>
            </a:r>
          </a:p>
        </p:txBody>
      </p:sp>
    </p:spTree>
    <p:extLst>
      <p:ext uri="{BB962C8B-B14F-4D97-AF65-F5344CB8AC3E}">
        <p14:creationId xmlns:p14="http://schemas.microsoft.com/office/powerpoint/2010/main" val="404518675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9" Type="http://schemas.openxmlformats.org/officeDocument/2006/relationships/image" Target="../media/image1.png"/><Relationship Id="rId21" Type="http://schemas.openxmlformats.org/officeDocument/2006/relationships/slideLayout" Target="../slideLayouts/slideLayout58.xml"/><Relationship Id="rId34" Type="http://schemas.openxmlformats.org/officeDocument/2006/relationships/slideLayout" Target="../slideLayouts/slideLayout71.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33" Type="http://schemas.openxmlformats.org/officeDocument/2006/relationships/slideLayout" Target="../slideLayouts/slideLayout70.xml"/><Relationship Id="rId38" Type="http://schemas.openxmlformats.org/officeDocument/2006/relationships/theme" Target="../theme/theme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slideLayout" Target="../slideLayouts/slideLayout66.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32" Type="http://schemas.openxmlformats.org/officeDocument/2006/relationships/slideLayout" Target="../slideLayouts/slideLayout69.xml"/><Relationship Id="rId37" Type="http://schemas.openxmlformats.org/officeDocument/2006/relationships/slideLayout" Target="../slideLayouts/slideLayout74.xml"/><Relationship Id="rId40" Type="http://schemas.openxmlformats.org/officeDocument/2006/relationships/image" Target="../media/image2.png"/><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slideLayout" Target="../slideLayouts/slideLayout65.xml"/><Relationship Id="rId36" Type="http://schemas.openxmlformats.org/officeDocument/2006/relationships/slideLayout" Target="../slideLayouts/slideLayout73.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slideLayout" Target="../slideLayouts/slideLayout68.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slideLayout" Target="../slideLayouts/slideLayout64.xml"/><Relationship Id="rId30" Type="http://schemas.openxmlformats.org/officeDocument/2006/relationships/slideLayout" Target="../slideLayouts/slideLayout67.xml"/><Relationship Id="rId35" Type="http://schemas.openxmlformats.org/officeDocument/2006/relationships/slideLayout" Target="../slideLayouts/slideLayout72.xml"/><Relationship Id="rId8" Type="http://schemas.openxmlformats.org/officeDocument/2006/relationships/slideLayout" Target="../slideLayouts/slideLayout45.xml"/><Relationship Id="rId3"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2391409"/>
            <a:ext cx="4334890" cy="4466587"/>
          </a:xfrm>
          <a:prstGeom prst="rect">
            <a:avLst/>
          </a:prstGeom>
          <a:blipFill>
            <a:blip r:embed="rId39" cstate="print"/>
            <a:stretch>
              <a:fillRect/>
            </a:stretch>
          </a:blipFill>
        </p:spPr>
        <p:txBody>
          <a:bodyPr wrap="square" lIns="0" tIns="0" rIns="0" bIns="0" rtlCol="0"/>
          <a:lstStyle/>
          <a:p>
            <a:endParaRPr/>
          </a:p>
        </p:txBody>
      </p:sp>
      <p:sp>
        <p:nvSpPr>
          <p:cNvPr id="17" name="bk object 17"/>
          <p:cNvSpPr/>
          <p:nvPr/>
        </p:nvSpPr>
        <p:spPr>
          <a:xfrm>
            <a:off x="0" y="0"/>
            <a:ext cx="12192000" cy="6857998"/>
          </a:xfrm>
          <a:prstGeom prst="rect">
            <a:avLst/>
          </a:prstGeom>
          <a:blipFill>
            <a:blip r:embed="rId40" cstate="print"/>
            <a:stretch>
              <a:fillRect/>
            </a:stretch>
          </a:blipFill>
        </p:spPr>
        <p:txBody>
          <a:bodyPr wrap="square" lIns="0" tIns="0" rIns="0" bIns="0" rtlCol="0"/>
          <a:lstStyle/>
          <a:p>
            <a:endParaRPr/>
          </a:p>
        </p:txBody>
      </p:sp>
      <p:sp>
        <p:nvSpPr>
          <p:cNvPr id="2" name="Holder 2"/>
          <p:cNvSpPr>
            <a:spLocks noGrp="1"/>
          </p:cNvSpPr>
          <p:nvPr>
            <p:ph type="title"/>
          </p:nvPr>
        </p:nvSpPr>
        <p:spPr>
          <a:xfrm>
            <a:off x="796239" y="32258"/>
            <a:ext cx="10599521" cy="984250"/>
          </a:xfrm>
          <a:prstGeom prst="rect">
            <a:avLst/>
          </a:prstGeom>
        </p:spPr>
        <p:txBody>
          <a:bodyPr wrap="square" lIns="0" tIns="0" rIns="0" bIns="0">
            <a:spAutoFit/>
          </a:bodyPr>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a:xfrm>
            <a:off x="724839" y="1825497"/>
            <a:ext cx="10742320" cy="1746885"/>
          </a:xfrm>
          <a:prstGeom prst="rect">
            <a:avLst/>
          </a:prstGeom>
        </p:spPr>
        <p:txBody>
          <a:bodyPr wrap="square" lIns="0" tIns="0" rIns="0" bIns="0">
            <a:spAutoFit/>
          </a:bodyPr>
          <a:lstStyle>
            <a:lvl1pPr>
              <a:defRPr sz="36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a:xfrm>
            <a:off x="535431" y="6546026"/>
            <a:ext cx="114934" cy="139700"/>
          </a:xfrm>
          <a:prstGeom prst="rect">
            <a:avLst/>
          </a:prstGeom>
        </p:spPr>
        <p:txBody>
          <a:bodyPr wrap="square" lIns="0" tIns="0" rIns="0" bIns="0">
            <a:spAutoFit/>
          </a:bodyPr>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
        <p:nvSpPr>
          <p:cNvPr id="9" name="Oval 8">
            <a:extLst>
              <a:ext uri="{FF2B5EF4-FFF2-40B4-BE49-F238E27FC236}">
                <a16:creationId xmlns:a16="http://schemas.microsoft.com/office/drawing/2014/main" id="{C63B5C6A-9C34-458D-A602-98406C2BB3D2}"/>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 id="2147483670" r:id="rId9"/>
    <p:sldLayoutId id="2147483672" r:id="rId10"/>
    <p:sldLayoutId id="2147483673" r:id="rId11"/>
    <p:sldLayoutId id="2147483674"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688" r:id="rId25"/>
    <p:sldLayoutId id="2147483689" r:id="rId26"/>
    <p:sldLayoutId id="2147483690" r:id="rId27"/>
    <p:sldLayoutId id="2147483691" r:id="rId28"/>
    <p:sldLayoutId id="2147483692" r:id="rId29"/>
    <p:sldLayoutId id="2147483693" r:id="rId30"/>
    <p:sldLayoutId id="2147483694" r:id="rId31"/>
    <p:sldLayoutId id="2147483695" r:id="rId32"/>
    <p:sldLayoutId id="2147483696" r:id="rId33"/>
    <p:sldLayoutId id="2147483697" r:id="rId34"/>
    <p:sldLayoutId id="2147483698" r:id="rId35"/>
    <p:sldLayoutId id="2147483699" r:id="rId36"/>
    <p:sldLayoutId id="2147483700" r:id="rId37"/>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2391409"/>
            <a:ext cx="4334890" cy="4466587"/>
          </a:xfrm>
          <a:prstGeom prst="rect">
            <a:avLst/>
          </a:prstGeom>
          <a:blipFill>
            <a:blip r:embed="rId39" cstate="print"/>
            <a:stretch>
              <a:fillRect/>
            </a:stretch>
          </a:blipFill>
        </p:spPr>
        <p:txBody>
          <a:bodyPr wrap="square" lIns="0" tIns="0" rIns="0" bIns="0" rtlCol="0"/>
          <a:lstStyle/>
          <a:p>
            <a:endParaRPr/>
          </a:p>
        </p:txBody>
      </p:sp>
      <p:sp>
        <p:nvSpPr>
          <p:cNvPr id="17" name="bk object 17"/>
          <p:cNvSpPr/>
          <p:nvPr/>
        </p:nvSpPr>
        <p:spPr>
          <a:xfrm>
            <a:off x="0" y="0"/>
            <a:ext cx="12192000" cy="6857998"/>
          </a:xfrm>
          <a:prstGeom prst="rect">
            <a:avLst/>
          </a:prstGeom>
          <a:blipFill>
            <a:blip r:embed="rId40" cstate="print"/>
            <a:stretch>
              <a:fillRect/>
            </a:stretch>
          </a:blipFill>
        </p:spPr>
        <p:txBody>
          <a:bodyPr wrap="square" lIns="0" tIns="0" rIns="0" bIns="0" rtlCol="0"/>
          <a:lstStyle/>
          <a:p>
            <a:endParaRPr/>
          </a:p>
        </p:txBody>
      </p:sp>
      <p:sp>
        <p:nvSpPr>
          <p:cNvPr id="2" name="Holder 2"/>
          <p:cNvSpPr>
            <a:spLocks noGrp="1"/>
          </p:cNvSpPr>
          <p:nvPr>
            <p:ph type="title"/>
          </p:nvPr>
        </p:nvSpPr>
        <p:spPr>
          <a:xfrm>
            <a:off x="796239" y="32258"/>
            <a:ext cx="10599521" cy="984250"/>
          </a:xfrm>
          <a:prstGeom prst="rect">
            <a:avLst/>
          </a:prstGeom>
        </p:spPr>
        <p:txBody>
          <a:bodyPr wrap="square" lIns="0" tIns="0" rIns="0" bIns="0">
            <a:spAutoFit/>
          </a:bodyPr>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a:xfrm>
            <a:off x="724839" y="1825497"/>
            <a:ext cx="10742320" cy="1746885"/>
          </a:xfrm>
          <a:prstGeom prst="rect">
            <a:avLst/>
          </a:prstGeom>
        </p:spPr>
        <p:txBody>
          <a:bodyPr wrap="square" lIns="0" tIns="0" rIns="0" bIns="0">
            <a:spAutoFit/>
          </a:bodyPr>
          <a:lstStyle>
            <a:lvl1pPr>
              <a:defRPr sz="3600" b="1" i="0">
                <a:solidFill>
                  <a:schemeClr val="tx1"/>
                </a:solidFill>
                <a:latin typeface="Arial"/>
                <a:cs typeface="Aria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1/20/2020</a:t>
            </a:fld>
            <a:endParaRPr lang="en-US"/>
          </a:p>
        </p:txBody>
      </p:sp>
      <p:sp>
        <p:nvSpPr>
          <p:cNvPr id="6" name="Holder 6"/>
          <p:cNvSpPr>
            <a:spLocks noGrp="1"/>
          </p:cNvSpPr>
          <p:nvPr>
            <p:ph type="sldNum" sz="quarter" idx="7"/>
          </p:nvPr>
        </p:nvSpPr>
        <p:spPr>
          <a:xfrm>
            <a:off x="535431" y="6546026"/>
            <a:ext cx="114934" cy="139700"/>
          </a:xfrm>
          <a:prstGeom prst="rect">
            <a:avLst/>
          </a:prstGeom>
        </p:spPr>
        <p:txBody>
          <a:bodyPr wrap="square" lIns="0" tIns="0" rIns="0" bIns="0">
            <a:spAutoFit/>
          </a:bodyPr>
          <a:lstStyle>
            <a:lvl1pPr>
              <a:defRPr sz="900" b="0" i="0">
                <a:solidFill>
                  <a:schemeClr val="bg1"/>
                </a:solidFill>
                <a:latin typeface="Arial"/>
                <a:cs typeface="Arial"/>
              </a:defRPr>
            </a:lvl1pPr>
          </a:lstStyle>
          <a:p>
            <a:pPr marL="25400">
              <a:lnSpc>
                <a:spcPts val="1010"/>
              </a:lnSpc>
            </a:pPr>
            <a:fld id="{81D60167-4931-47E6-BA6A-407CBD079E47}" type="slidenum">
              <a:rPr spc="-5" dirty="0"/>
              <a:t>‹#›</a:t>
            </a:fld>
            <a:endParaRPr spc="-5" dirty="0"/>
          </a:p>
        </p:txBody>
      </p:sp>
      <p:sp>
        <p:nvSpPr>
          <p:cNvPr id="9" name="Oval 8">
            <a:extLst>
              <a:ext uri="{FF2B5EF4-FFF2-40B4-BE49-F238E27FC236}">
                <a16:creationId xmlns:a16="http://schemas.microsoft.com/office/drawing/2014/main" id="{6D9EC8B0-A01B-4799-B2FC-B8255C0B71B2}"/>
              </a:ext>
            </a:extLst>
          </p:cNvPr>
          <p:cNvSpPr/>
          <p:nvPr userDrawn="1"/>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470787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3727" r:id="rId26"/>
    <p:sldLayoutId id="2147483728" r:id="rId27"/>
    <p:sldLayoutId id="2147483729" r:id="rId28"/>
    <p:sldLayoutId id="2147483730" r:id="rId29"/>
    <p:sldLayoutId id="2147483731" r:id="rId30"/>
    <p:sldLayoutId id="2147483732" r:id="rId31"/>
    <p:sldLayoutId id="2147483733" r:id="rId32"/>
    <p:sldLayoutId id="2147483734" r:id="rId33"/>
    <p:sldLayoutId id="2147483735" r:id="rId34"/>
    <p:sldLayoutId id="2147483736" r:id="rId35"/>
    <p:sldLayoutId id="2147483737" r:id="rId36"/>
    <p:sldLayoutId id="2147483738" r:id="rId37"/>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10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9.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9.xml"/></Relationships>
</file>

<file path=ppt/slides/_rels/slide109.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1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4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3.xml.rels><?xml version="1.0" encoding="UTF-8" standalone="yes"?>
<Relationships xmlns="http://schemas.openxmlformats.org/package/2006/relationships"><Relationship Id="rId2" Type="http://schemas.openxmlformats.org/officeDocument/2006/relationships/hyperlink" Target="http://www.heartscore.org/" TargetMode="External"/><Relationship Id="rId1" Type="http://schemas.openxmlformats.org/officeDocument/2006/relationships/slideLayout" Target="../slideLayouts/slideLayout3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7.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image" Target="../media/image46.jpg"/><Relationship Id="rId1" Type="http://schemas.openxmlformats.org/officeDocument/2006/relationships/slideLayout" Target="../slideLayouts/slideLayout1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4.xml.rels><?xml version="1.0" encoding="UTF-8" standalone="yes"?>
<Relationships xmlns="http://schemas.openxmlformats.org/package/2006/relationships"><Relationship Id="rId2" Type="http://schemas.openxmlformats.org/officeDocument/2006/relationships/image" Target="../media/image48.tiff"/><Relationship Id="rId1" Type="http://schemas.openxmlformats.org/officeDocument/2006/relationships/slideLayout" Target="../slideLayouts/slideLayout2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8.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2.xml.rels><?xml version="1.0" encoding="UTF-8" standalone="yes"?>
<Relationships xmlns="http://schemas.openxmlformats.org/package/2006/relationships"><Relationship Id="rId2" Type="http://schemas.openxmlformats.org/officeDocument/2006/relationships/image" Target="../media/image50.tiff"/><Relationship Id="rId1" Type="http://schemas.openxmlformats.org/officeDocument/2006/relationships/slideLayout" Target="../slideLayouts/slideLayout2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5.xml"/></Relationships>
</file>

<file path=ppt/slides/_rels/slide99.x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6202"/>
            <a:ext cx="12192000" cy="6857998"/>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518127" y="378155"/>
            <a:ext cx="7391400" cy="2585323"/>
          </a:xfrm>
          <a:prstGeom prst="rect">
            <a:avLst/>
          </a:prstGeom>
        </p:spPr>
        <p:txBody>
          <a:bodyPr vert="horz" wrap="square" lIns="0" tIns="0" rIns="0" bIns="0" rtlCol="0">
            <a:spAutoFit/>
          </a:bodyPr>
          <a:lstStyle/>
          <a:p>
            <a:pPr marL="12700" marR="5080" indent="2628900">
              <a:lnSpc>
                <a:spcPct val="100000"/>
              </a:lnSpc>
            </a:pPr>
            <a:br>
              <a:rPr lang="nl-BE" sz="2800" spc="-5" dirty="0">
                <a:solidFill>
                  <a:srgbClr val="152C41"/>
                </a:solidFill>
                <a:latin typeface="Arial"/>
                <a:cs typeface="Arial"/>
              </a:rPr>
            </a:br>
            <a:r>
              <a:rPr sz="2800" spc="-5" dirty="0">
                <a:solidFill>
                  <a:srgbClr val="152C41"/>
                </a:solidFill>
                <a:cs typeface="Arial"/>
              </a:rPr>
              <a:t>A Deep Dive </a:t>
            </a:r>
            <a:r>
              <a:rPr sz="2800" dirty="0">
                <a:solidFill>
                  <a:srgbClr val="152C41"/>
                </a:solidFill>
                <a:cs typeface="Arial"/>
              </a:rPr>
              <a:t>into the</a:t>
            </a:r>
            <a:r>
              <a:rPr sz="2800" spc="-185" dirty="0">
                <a:solidFill>
                  <a:srgbClr val="152C41"/>
                </a:solidFill>
                <a:cs typeface="Arial"/>
              </a:rPr>
              <a:t> </a:t>
            </a:r>
            <a:br>
              <a:rPr lang="nl-BE" sz="2800" spc="-185" dirty="0">
                <a:solidFill>
                  <a:srgbClr val="152C41"/>
                </a:solidFill>
                <a:cs typeface="Arial"/>
              </a:rPr>
            </a:br>
            <a:r>
              <a:rPr sz="2800" b="1" spc="-10" dirty="0">
                <a:solidFill>
                  <a:srgbClr val="152C41"/>
                </a:solidFill>
                <a:cs typeface="Arial"/>
              </a:rPr>
              <a:t>New </a:t>
            </a:r>
            <a:r>
              <a:rPr sz="2800" b="1" spc="-5" dirty="0">
                <a:solidFill>
                  <a:srgbClr val="152C41"/>
                </a:solidFill>
                <a:cs typeface="Arial"/>
              </a:rPr>
              <a:t>2019 ESC/EAS Guidelines</a:t>
            </a:r>
            <a:r>
              <a:rPr lang="nl-BE" sz="2800" spc="-5" dirty="0">
                <a:solidFill>
                  <a:srgbClr val="152C41"/>
                </a:solidFill>
                <a:cs typeface="Arial"/>
              </a:rPr>
              <a:t> </a:t>
            </a:r>
            <a:br>
              <a:rPr lang="nl-BE" sz="2800" spc="-5" dirty="0">
                <a:solidFill>
                  <a:srgbClr val="152C41"/>
                </a:solidFill>
                <a:cs typeface="Arial"/>
              </a:rPr>
            </a:br>
            <a:r>
              <a:rPr lang="nl-BE" sz="2800" b="1" spc="-5" dirty="0">
                <a:solidFill>
                  <a:srgbClr val="152C41"/>
                </a:solidFill>
                <a:cs typeface="Arial"/>
              </a:rPr>
              <a:t>for the management of Dyslipidaemias</a:t>
            </a:r>
            <a:r>
              <a:rPr lang="nl-BE" sz="2800" spc="-5" dirty="0">
                <a:solidFill>
                  <a:srgbClr val="152C41"/>
                </a:solidFill>
                <a:cs typeface="Arial"/>
              </a:rPr>
              <a:t>: </a:t>
            </a:r>
            <a:br>
              <a:rPr lang="nl-BE" sz="2800" spc="-5" dirty="0">
                <a:solidFill>
                  <a:srgbClr val="152C41"/>
                </a:solidFill>
                <a:cs typeface="Arial"/>
              </a:rPr>
            </a:br>
            <a:r>
              <a:rPr lang="nl-BE" sz="2800" i="1" spc="-5" dirty="0">
                <a:solidFill>
                  <a:srgbClr val="152C41"/>
                </a:solidFill>
                <a:cs typeface="Arial"/>
              </a:rPr>
              <a:t>lipid modification to reduce cardiovascular risk</a:t>
            </a:r>
            <a:endParaRPr lang="en-US" sz="2800" b="1" i="1" spc="47" dirty="0">
              <a:solidFill>
                <a:schemeClr val="accent1">
                  <a:lumMod val="75000"/>
                </a:schemeClr>
              </a:solidFill>
            </a:endParaRPr>
          </a:p>
          <a:p>
            <a:pPr marL="12700" marR="5080" indent="2628900" algn="just">
              <a:lnSpc>
                <a:spcPct val="100000"/>
              </a:lnSpc>
            </a:pPr>
            <a:endParaRPr sz="2800" dirty="0">
              <a:latin typeface="Arial"/>
              <a:cs typeface="Arial"/>
            </a:endParaRPr>
          </a:p>
        </p:txBody>
      </p:sp>
      <p:sp>
        <p:nvSpPr>
          <p:cNvPr id="5" name="object 5"/>
          <p:cNvSpPr txBox="1"/>
          <p:nvPr/>
        </p:nvSpPr>
        <p:spPr>
          <a:xfrm>
            <a:off x="548131" y="6537045"/>
            <a:ext cx="89535" cy="149225"/>
          </a:xfrm>
          <a:prstGeom prst="rect">
            <a:avLst/>
          </a:prstGeom>
        </p:spPr>
        <p:txBody>
          <a:bodyPr vert="horz" wrap="square" lIns="0" tIns="0" rIns="0" bIns="0" rtlCol="0">
            <a:spAutoFit/>
          </a:bodyPr>
          <a:lstStyle/>
          <a:p>
            <a:pPr marL="12700">
              <a:lnSpc>
                <a:spcPct val="100000"/>
              </a:lnSpc>
            </a:pPr>
            <a:r>
              <a:rPr sz="900" spc="-5" dirty="0">
                <a:solidFill>
                  <a:srgbClr val="FFFFFF"/>
                </a:solidFill>
                <a:latin typeface="Arial"/>
                <a:cs typeface="Arial"/>
              </a:rPr>
              <a:t>1</a:t>
            </a:r>
            <a:endParaRPr sz="900">
              <a:latin typeface="Arial"/>
              <a:cs typeface="Arial"/>
            </a:endParaRPr>
          </a:p>
        </p:txBody>
      </p:sp>
      <p:sp>
        <p:nvSpPr>
          <p:cNvPr id="13" name="Subtitle 2">
            <a:extLst>
              <a:ext uri="{FF2B5EF4-FFF2-40B4-BE49-F238E27FC236}">
                <a16:creationId xmlns:a16="http://schemas.microsoft.com/office/drawing/2014/main" id="{69AA1029-5779-4369-B7D6-FA8F6A9D11BA}"/>
              </a:ext>
            </a:extLst>
          </p:cNvPr>
          <p:cNvSpPr txBox="1">
            <a:spLocks/>
          </p:cNvSpPr>
          <p:nvPr/>
        </p:nvSpPr>
        <p:spPr>
          <a:xfrm>
            <a:off x="4785511" y="3854562"/>
            <a:ext cx="7108927" cy="1959707"/>
          </a:xfrm>
          <a:prstGeom prst="rect">
            <a:avLst/>
          </a:prstGeom>
        </p:spPr>
        <p:txBody>
          <a:bodyPr>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sz="1400" b="1" dirty="0">
                <a:solidFill>
                  <a:srgbClr val="AD1121"/>
                </a:solidFill>
              </a:rPr>
              <a:t>Task Force Members: </a:t>
            </a:r>
          </a:p>
          <a:p>
            <a:pPr marL="0" indent="0">
              <a:lnSpc>
                <a:spcPct val="120000"/>
              </a:lnSpc>
              <a:spcBef>
                <a:spcPts val="180"/>
              </a:spcBef>
              <a:buNone/>
            </a:pPr>
            <a:r>
              <a:rPr lang="en-US" sz="1100" dirty="0">
                <a:solidFill>
                  <a:srgbClr val="000000"/>
                </a:solidFill>
              </a:rPr>
              <a:t>François Mach (ESC Chairperson) (Switzerland), Colin Baigent (ESC Chairperson) (United Kingdom), </a:t>
            </a:r>
            <a:r>
              <a:rPr lang="en-US" sz="1100" dirty="0" err="1">
                <a:solidFill>
                  <a:srgbClr val="000000"/>
                </a:solidFill>
              </a:rPr>
              <a:t>Alberico</a:t>
            </a:r>
            <a:r>
              <a:rPr lang="en-US" sz="1100" dirty="0">
                <a:solidFill>
                  <a:srgbClr val="000000"/>
                </a:solidFill>
              </a:rPr>
              <a:t> L. </a:t>
            </a:r>
            <a:r>
              <a:rPr lang="en-US" sz="1100" dirty="0" err="1">
                <a:solidFill>
                  <a:srgbClr val="000000"/>
                </a:solidFill>
              </a:rPr>
              <a:t>Catapano</a:t>
            </a:r>
            <a:r>
              <a:rPr lang="en-US" sz="1100" dirty="0">
                <a:solidFill>
                  <a:srgbClr val="000000"/>
                </a:solidFill>
              </a:rPr>
              <a:t> ( EAS Chairperson) (Italy), Konstantinos C. </a:t>
            </a:r>
            <a:r>
              <a:rPr lang="en-US" sz="1100" dirty="0" err="1">
                <a:solidFill>
                  <a:srgbClr val="000000"/>
                </a:solidFill>
              </a:rPr>
              <a:t>Koskinas</a:t>
            </a:r>
            <a:r>
              <a:rPr lang="en-US" sz="1100" dirty="0">
                <a:solidFill>
                  <a:srgbClr val="000000"/>
                </a:solidFill>
              </a:rPr>
              <a:t> (Switzerland), Manuela Casula</a:t>
            </a:r>
            <a:r>
              <a:rPr lang="en-US" sz="1100" baseline="30000" dirty="0">
                <a:solidFill>
                  <a:srgbClr val="000000"/>
                </a:solidFill>
              </a:rPr>
              <a:t>1</a:t>
            </a:r>
            <a:r>
              <a:rPr lang="en-US" sz="1100" dirty="0">
                <a:solidFill>
                  <a:srgbClr val="000000"/>
                </a:solidFill>
              </a:rPr>
              <a:t> (Italy), Lina </a:t>
            </a:r>
            <a:r>
              <a:rPr lang="en-US" sz="1100" dirty="0" err="1">
                <a:solidFill>
                  <a:srgbClr val="000000"/>
                </a:solidFill>
              </a:rPr>
              <a:t>Badimon</a:t>
            </a:r>
            <a:r>
              <a:rPr lang="en-US" sz="1100" dirty="0">
                <a:solidFill>
                  <a:srgbClr val="000000"/>
                </a:solidFill>
              </a:rPr>
              <a:t> (Spain), M. John Chapman</a:t>
            </a:r>
            <a:r>
              <a:rPr lang="en-US" sz="1100" baseline="30000" dirty="0">
                <a:solidFill>
                  <a:srgbClr val="000000"/>
                </a:solidFill>
              </a:rPr>
              <a:t>1</a:t>
            </a:r>
            <a:r>
              <a:rPr lang="en-US" sz="1100" dirty="0">
                <a:solidFill>
                  <a:srgbClr val="000000"/>
                </a:solidFill>
              </a:rPr>
              <a:t> (France), Guy </a:t>
            </a:r>
            <a:r>
              <a:rPr lang="en-US" sz="1100" b="1" dirty="0">
                <a:solidFill>
                  <a:srgbClr val="000000"/>
                </a:solidFill>
              </a:rPr>
              <a:t>G. De Backer (Belgium)</a:t>
            </a:r>
            <a:r>
              <a:rPr lang="en-US" sz="1100" dirty="0">
                <a:solidFill>
                  <a:srgbClr val="000000"/>
                </a:solidFill>
              </a:rPr>
              <a:t>, Victoria Delgado (Netherlands), Brian A. </a:t>
            </a:r>
            <a:r>
              <a:rPr lang="en-US" sz="1100" dirty="0" err="1">
                <a:solidFill>
                  <a:srgbClr val="000000"/>
                </a:solidFill>
              </a:rPr>
              <a:t>Ference</a:t>
            </a:r>
            <a:r>
              <a:rPr lang="en-US" sz="1100" dirty="0">
                <a:solidFill>
                  <a:srgbClr val="000000"/>
                </a:solidFill>
              </a:rPr>
              <a:t> (United Kingdom), Ian M. Graham (Ireland), Alison Halliday (United Kingdom), Ulf </a:t>
            </a:r>
            <a:r>
              <a:rPr lang="en-US" sz="1100" dirty="0" err="1">
                <a:solidFill>
                  <a:srgbClr val="000000"/>
                </a:solidFill>
              </a:rPr>
              <a:t>Landmesser</a:t>
            </a:r>
            <a:r>
              <a:rPr lang="en-US" sz="1100" dirty="0">
                <a:solidFill>
                  <a:srgbClr val="000000"/>
                </a:solidFill>
              </a:rPr>
              <a:t> (Germany), </a:t>
            </a:r>
            <a:r>
              <a:rPr lang="en-US" sz="1100" dirty="0" err="1">
                <a:solidFill>
                  <a:srgbClr val="000000"/>
                </a:solidFill>
              </a:rPr>
              <a:t>Borislava</a:t>
            </a:r>
            <a:r>
              <a:rPr lang="en-US" sz="1100" dirty="0">
                <a:solidFill>
                  <a:srgbClr val="000000"/>
                </a:solidFill>
              </a:rPr>
              <a:t> </a:t>
            </a:r>
            <a:r>
              <a:rPr lang="en-US" sz="1100" dirty="0" err="1">
                <a:solidFill>
                  <a:srgbClr val="000000"/>
                </a:solidFill>
              </a:rPr>
              <a:t>Mihaylova</a:t>
            </a:r>
            <a:r>
              <a:rPr lang="en-US" sz="1100" dirty="0">
                <a:solidFill>
                  <a:srgbClr val="000000"/>
                </a:solidFill>
              </a:rPr>
              <a:t> (United Kingdom), </a:t>
            </a:r>
            <a:r>
              <a:rPr lang="en-US" sz="1100" dirty="0" err="1">
                <a:solidFill>
                  <a:srgbClr val="000000"/>
                </a:solidFill>
              </a:rPr>
              <a:t>Terje</a:t>
            </a:r>
            <a:r>
              <a:rPr lang="en-US" sz="1100" dirty="0">
                <a:solidFill>
                  <a:srgbClr val="000000"/>
                </a:solidFill>
              </a:rPr>
              <a:t> R. Pedersen (Norway), Gabriele Riccardi</a:t>
            </a:r>
            <a:r>
              <a:rPr lang="en-US" sz="1100" baseline="30000" dirty="0">
                <a:solidFill>
                  <a:srgbClr val="000000"/>
                </a:solidFill>
              </a:rPr>
              <a:t>1</a:t>
            </a:r>
            <a:r>
              <a:rPr lang="en-US" sz="1100" dirty="0">
                <a:solidFill>
                  <a:srgbClr val="000000"/>
                </a:solidFill>
              </a:rPr>
              <a:t> (Italy), </a:t>
            </a:r>
            <a:r>
              <a:rPr lang="en-US" sz="1100" dirty="0" err="1">
                <a:solidFill>
                  <a:srgbClr val="000000"/>
                </a:solidFill>
              </a:rPr>
              <a:t>Dimitrios</a:t>
            </a:r>
            <a:r>
              <a:rPr lang="en-US" sz="1100" dirty="0">
                <a:solidFill>
                  <a:srgbClr val="000000"/>
                </a:solidFill>
              </a:rPr>
              <a:t> J. Richter (Greece), Marc S. </a:t>
            </a:r>
            <a:r>
              <a:rPr lang="en-US" sz="1100" dirty="0" err="1">
                <a:solidFill>
                  <a:srgbClr val="000000"/>
                </a:solidFill>
              </a:rPr>
              <a:t>Sabatine</a:t>
            </a:r>
            <a:r>
              <a:rPr lang="en-US" sz="1100" dirty="0">
                <a:solidFill>
                  <a:srgbClr val="000000"/>
                </a:solidFill>
              </a:rPr>
              <a:t> (United States of America), </a:t>
            </a:r>
            <a:r>
              <a:rPr lang="en-US" sz="1100" dirty="0" err="1">
                <a:solidFill>
                  <a:srgbClr val="000000"/>
                </a:solidFill>
              </a:rPr>
              <a:t>Marja-Riitta</a:t>
            </a:r>
            <a:r>
              <a:rPr lang="en-US" sz="1100" dirty="0">
                <a:solidFill>
                  <a:srgbClr val="000000"/>
                </a:solidFill>
              </a:rPr>
              <a:t> Taskinen</a:t>
            </a:r>
            <a:r>
              <a:rPr lang="en-US" sz="1100" baseline="30000" dirty="0">
                <a:solidFill>
                  <a:srgbClr val="000000"/>
                </a:solidFill>
              </a:rPr>
              <a:t>1</a:t>
            </a:r>
            <a:r>
              <a:rPr lang="en-US" sz="1100" dirty="0">
                <a:solidFill>
                  <a:srgbClr val="000000"/>
                </a:solidFill>
              </a:rPr>
              <a:t> (Finland), </a:t>
            </a:r>
            <a:r>
              <a:rPr lang="en-US" sz="1100" dirty="0" err="1">
                <a:solidFill>
                  <a:srgbClr val="000000"/>
                </a:solidFill>
              </a:rPr>
              <a:t>Lale</a:t>
            </a:r>
            <a:r>
              <a:rPr lang="en-US" sz="1100" dirty="0">
                <a:solidFill>
                  <a:srgbClr val="000000"/>
                </a:solidFill>
              </a:rPr>
              <a:t> Tokgozoglu</a:t>
            </a:r>
            <a:r>
              <a:rPr lang="en-US" sz="1100" baseline="30000" dirty="0">
                <a:solidFill>
                  <a:srgbClr val="000000"/>
                </a:solidFill>
              </a:rPr>
              <a:t>1</a:t>
            </a:r>
            <a:r>
              <a:rPr lang="en-US" sz="1100" dirty="0">
                <a:solidFill>
                  <a:srgbClr val="000000"/>
                </a:solidFill>
              </a:rPr>
              <a:t> (Turkey), </a:t>
            </a:r>
            <a:r>
              <a:rPr lang="en-US" sz="1100" dirty="0" err="1">
                <a:solidFill>
                  <a:srgbClr val="000000"/>
                </a:solidFill>
              </a:rPr>
              <a:t>Olov</a:t>
            </a:r>
            <a:r>
              <a:rPr lang="en-US" sz="1100" dirty="0">
                <a:solidFill>
                  <a:srgbClr val="000000"/>
                </a:solidFill>
              </a:rPr>
              <a:t> Wiklund</a:t>
            </a:r>
            <a:r>
              <a:rPr lang="en-US" sz="1100" baseline="30000" dirty="0">
                <a:solidFill>
                  <a:srgbClr val="000000"/>
                </a:solidFill>
              </a:rPr>
              <a:t>1</a:t>
            </a:r>
            <a:r>
              <a:rPr lang="en-US" sz="1100" dirty="0">
                <a:solidFill>
                  <a:srgbClr val="000000"/>
                </a:solidFill>
              </a:rPr>
              <a:t> (Sweden). </a:t>
            </a:r>
          </a:p>
          <a:p>
            <a:pPr>
              <a:lnSpc>
                <a:spcPct val="120000"/>
              </a:lnSpc>
            </a:pPr>
            <a:endParaRPr lang="en-US" sz="1467" dirty="0">
              <a:solidFill>
                <a:prstClr val="black"/>
              </a:solidFill>
            </a:endParaRPr>
          </a:p>
        </p:txBody>
      </p:sp>
      <p:sp>
        <p:nvSpPr>
          <p:cNvPr id="14" name="Text Placeholder 43">
            <a:extLst>
              <a:ext uri="{FF2B5EF4-FFF2-40B4-BE49-F238E27FC236}">
                <a16:creationId xmlns:a16="http://schemas.microsoft.com/office/drawing/2014/main" id="{28B319F9-A47C-4F6B-948B-588484B66AFF}"/>
              </a:ext>
            </a:extLst>
          </p:cNvPr>
          <p:cNvSpPr txBox="1">
            <a:spLocks/>
          </p:cNvSpPr>
          <p:nvPr/>
        </p:nvSpPr>
        <p:spPr>
          <a:xfrm>
            <a:off x="4800600" y="4763347"/>
            <a:ext cx="5767701" cy="1180253"/>
          </a:xfrm>
          <a:prstGeom prst="rect">
            <a:avLst/>
          </a:prstGeom>
          <a:noFill/>
          <a:ln w="0" cmpd="sng">
            <a:noFill/>
            <a:prstDash val="solid"/>
          </a:ln>
        </p:spPr>
        <p:txBody>
          <a:bodyPr vert="horz" lIns="0" tIns="87122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21917">
              <a:lnSpc>
                <a:spcPts val="1867"/>
              </a:lnSpc>
              <a:spcAft>
                <a:spcPts val="633"/>
              </a:spcAft>
            </a:pPr>
            <a:r>
              <a:rPr lang="en-US" sz="1200" u="sng" spc="-13" baseline="30000" dirty="0">
                <a:solidFill>
                  <a:srgbClr val="000000"/>
                </a:solidFill>
              </a:rPr>
              <a:t>1</a:t>
            </a:r>
            <a:r>
              <a:rPr lang="en-US" sz="1200" u="sng" spc="-13" dirty="0">
                <a:solidFill>
                  <a:srgbClr val="000000"/>
                </a:solidFill>
              </a:rPr>
              <a:t>Representing the European Atherosclerosis Society (EAS)</a:t>
            </a:r>
          </a:p>
        </p:txBody>
      </p:sp>
      <p:sp>
        <p:nvSpPr>
          <p:cNvPr id="15" name="Text Placeholder 56">
            <a:extLst>
              <a:ext uri="{FF2B5EF4-FFF2-40B4-BE49-F238E27FC236}">
                <a16:creationId xmlns:a16="http://schemas.microsoft.com/office/drawing/2014/main" id="{85C40EF4-8F16-46D8-9FDA-0E1564BC5436}"/>
              </a:ext>
            </a:extLst>
          </p:cNvPr>
          <p:cNvSpPr txBox="1">
            <a:spLocks/>
          </p:cNvSpPr>
          <p:nvPr/>
        </p:nvSpPr>
        <p:spPr>
          <a:xfrm>
            <a:off x="4890135" y="6222882"/>
            <a:ext cx="7149465" cy="558918"/>
          </a:xfrm>
          <a:prstGeom prst="rect">
            <a:avLst/>
          </a:prstGeom>
          <a:solidFill>
            <a:schemeClr val="accent5">
              <a:lumMod val="20000"/>
              <a:lumOff val="80000"/>
            </a:schemeClr>
          </a:solidFill>
          <a:ln w="0" cmpd="sng">
            <a:noFill/>
            <a:prstDash val="solid"/>
          </a:ln>
        </p:spPr>
        <p:txBody>
          <a:bodyPr vert="horz" lIns="0" tIns="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670543">
              <a:lnSpc>
                <a:spcPts val="1333"/>
              </a:lnSpc>
              <a:spcAft>
                <a:spcPts val="33"/>
              </a:spcAft>
            </a:pPr>
            <a:endParaRPr lang="en-US" sz="1200" spc="-20" dirty="0">
              <a:solidFill>
                <a:srgbClr val="000000"/>
              </a:solidFill>
            </a:endParaRPr>
          </a:p>
          <a:p>
            <a:pPr marL="670543">
              <a:lnSpc>
                <a:spcPts val="1333"/>
              </a:lnSpc>
              <a:spcAft>
                <a:spcPts val="33"/>
              </a:spcAft>
            </a:pPr>
            <a:r>
              <a:rPr lang="en-US" sz="1200" spc="-20" dirty="0">
                <a:solidFill>
                  <a:srgbClr val="000000"/>
                </a:solidFill>
              </a:rPr>
              <a:t>2019 ESC/EAS Guidelines for the management of </a:t>
            </a:r>
            <a:r>
              <a:rPr lang="en-US" sz="1200" spc="-20" dirty="0" err="1">
                <a:solidFill>
                  <a:srgbClr val="000000"/>
                </a:solidFill>
              </a:rPr>
              <a:t>dyslipidaemias</a:t>
            </a:r>
            <a:r>
              <a:rPr lang="en-US" sz="1200" spc="-20" dirty="0">
                <a:solidFill>
                  <a:srgbClr val="000000"/>
                </a:solidFill>
              </a:rPr>
              <a:t>: lipid modification to reduce cardiovascular risk  - </a:t>
            </a:r>
            <a:r>
              <a:rPr lang="en-US" sz="1200" dirty="0">
                <a:solidFill>
                  <a:srgbClr val="000000"/>
                </a:solidFill>
              </a:rPr>
              <a:t>Adapted from Mach F, </a:t>
            </a:r>
            <a:r>
              <a:rPr lang="en-US" sz="1200" i="1" dirty="0">
                <a:solidFill>
                  <a:srgbClr val="000000"/>
                </a:solidFill>
              </a:rPr>
              <a:t>et al</a:t>
            </a:r>
            <a:r>
              <a:rPr lang="en-US" sz="1200" dirty="0">
                <a:solidFill>
                  <a:srgbClr val="000000"/>
                </a:solidFill>
              </a:rPr>
              <a:t>. European Heart Journal 2019; 1-78</a:t>
            </a:r>
            <a:r>
              <a:rPr lang="en-US" sz="1200" spc="-20" dirty="0">
                <a:solidFill>
                  <a:srgbClr val="000000"/>
                </a:solidFill>
              </a:rPr>
              <a:t> </a:t>
            </a:r>
          </a:p>
          <a:p>
            <a:pPr marL="670543">
              <a:lnSpc>
                <a:spcPts val="1333"/>
              </a:lnSpc>
              <a:spcAft>
                <a:spcPts val="33"/>
              </a:spcAft>
            </a:pPr>
            <a:endParaRPr lang="en-US" sz="1200" spc="-20" dirty="0">
              <a:solidFill>
                <a:srgbClr val="000000"/>
              </a:solidFill>
            </a:endParaRPr>
          </a:p>
          <a:p>
            <a:pPr marL="670543">
              <a:lnSpc>
                <a:spcPts val="1333"/>
              </a:lnSpc>
              <a:spcAft>
                <a:spcPts val="33"/>
              </a:spcAft>
            </a:pPr>
            <a:endParaRPr lang="en-US" sz="1200" spc="-20" dirty="0">
              <a:solidFill>
                <a:srgbClr val="000000"/>
              </a:solidFill>
            </a:endParaRPr>
          </a:p>
          <a:p>
            <a:pPr marL="670543">
              <a:lnSpc>
                <a:spcPts val="1333"/>
              </a:lnSpc>
              <a:spcAft>
                <a:spcPts val="33"/>
              </a:spcAft>
            </a:pPr>
            <a:r>
              <a:rPr lang="en-US" sz="1267" spc="-20" dirty="0">
                <a:solidFill>
                  <a:srgbClr val="000000"/>
                </a:solidFill>
              </a:rPr>
              <a:t> </a:t>
            </a:r>
          </a:p>
        </p:txBody>
      </p:sp>
      <p:sp>
        <p:nvSpPr>
          <p:cNvPr id="16" name="Text Placeholder 277">
            <a:extLst>
              <a:ext uri="{FF2B5EF4-FFF2-40B4-BE49-F238E27FC236}">
                <a16:creationId xmlns:a16="http://schemas.microsoft.com/office/drawing/2014/main" id="{C308A66B-89B4-4D75-B5A7-C5D5881636CE}"/>
              </a:ext>
            </a:extLst>
          </p:cNvPr>
          <p:cNvSpPr txBox="1">
            <a:spLocks/>
          </p:cNvSpPr>
          <p:nvPr/>
        </p:nvSpPr>
        <p:spPr>
          <a:xfrm>
            <a:off x="4953000" y="5966669"/>
            <a:ext cx="2362200" cy="180013"/>
          </a:xfrm>
          <a:prstGeom prst="rect">
            <a:avLst/>
          </a:prstGeom>
          <a:noFill/>
          <a:ln w="0" cmpd="sng">
            <a:noFill/>
            <a:prstDash val="solid"/>
          </a:ln>
        </p:spPr>
        <p:txBody>
          <a:bodyPr vert="horz" lIns="0" tIns="2370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33"/>
              </a:lnSpc>
            </a:pPr>
            <a:r>
              <a:rPr lang="en-US" sz="1400" b="1" u="sng" spc="-53" dirty="0">
                <a:solidFill>
                  <a:srgbClr val="B22222"/>
                </a:solidFill>
              </a:rPr>
              <a:t>www.escardio.org/guidelines</a:t>
            </a:r>
            <a:r>
              <a:rPr lang="en-US" sz="133" b="1" spc="-53" dirty="0">
                <a:solidFill>
                  <a:srgbClr val="B22222"/>
                </a:solidFill>
              </a:rPr>
              <a:t> </a:t>
            </a:r>
          </a:p>
        </p:txBody>
      </p:sp>
      <p:sp>
        <p:nvSpPr>
          <p:cNvPr id="9" name="Title 1">
            <a:extLst>
              <a:ext uri="{FF2B5EF4-FFF2-40B4-BE49-F238E27FC236}">
                <a16:creationId xmlns:a16="http://schemas.microsoft.com/office/drawing/2014/main" id="{271B5388-2B9E-40B6-B010-6A085267BD29}"/>
              </a:ext>
            </a:extLst>
          </p:cNvPr>
          <p:cNvSpPr txBox="1">
            <a:spLocks/>
          </p:cNvSpPr>
          <p:nvPr/>
        </p:nvSpPr>
        <p:spPr>
          <a:xfrm>
            <a:off x="4453774" y="2763160"/>
            <a:ext cx="7772400" cy="925513"/>
          </a:xfrm>
          <a:prstGeom prst="rect">
            <a:avLst/>
          </a:prstGeom>
        </p:spPr>
        <p:txBody>
          <a:bodyPr/>
          <a:lstStyle>
            <a:lvl1pPr>
              <a:defRPr>
                <a:latin typeface="+mj-lt"/>
                <a:ea typeface="+mj-ea"/>
                <a:cs typeface="+mj-cs"/>
              </a:defRPr>
            </a:lvl1pPr>
          </a:lstStyle>
          <a:p>
            <a:r>
              <a:rPr lang="en-GB" sz="2000" b="1" kern="0" dirty="0">
                <a:solidFill>
                  <a:srgbClr val="7030A0"/>
                </a:solidFill>
              </a:rPr>
              <a:t>PARTIE I: Aperçu des </a:t>
            </a:r>
            <a:r>
              <a:rPr lang="en-GB" sz="2000" b="1" kern="0" dirty="0" err="1">
                <a:solidFill>
                  <a:srgbClr val="7030A0"/>
                </a:solidFill>
              </a:rPr>
              <a:t>changements</a:t>
            </a:r>
            <a:r>
              <a:rPr lang="en-GB" sz="2000" b="1" kern="0" dirty="0">
                <a:solidFill>
                  <a:srgbClr val="7030A0"/>
                </a:solidFill>
              </a:rPr>
              <a:t> </a:t>
            </a:r>
            <a:r>
              <a:rPr lang="en-GB" sz="2000" b="1" kern="0" dirty="0" err="1">
                <a:solidFill>
                  <a:srgbClr val="7030A0"/>
                </a:solidFill>
              </a:rPr>
              <a:t>Majeurs</a:t>
            </a:r>
            <a:endParaRPr lang="en-GB" sz="2000" b="1" kern="0" dirty="0">
              <a:solidFill>
                <a:srgbClr val="7030A0"/>
              </a:solidFill>
            </a:endParaRPr>
          </a:p>
          <a:p>
            <a:endParaRPr lang="en-GB" sz="2000" b="1" kern="0" dirty="0">
              <a:solidFill>
                <a:srgbClr val="7030A0"/>
              </a:solidFill>
            </a:endParaRPr>
          </a:p>
          <a:p>
            <a:r>
              <a:rPr lang="en-GB" sz="2000" b="1" kern="0" dirty="0">
                <a:solidFill>
                  <a:srgbClr val="7030A0"/>
                </a:solidFill>
              </a:rPr>
              <a:t>PARTIE II: De la </a:t>
            </a:r>
            <a:r>
              <a:rPr lang="en-GB" sz="2000" b="1" kern="0" dirty="0" err="1">
                <a:solidFill>
                  <a:srgbClr val="7030A0"/>
                </a:solidFill>
              </a:rPr>
              <a:t>théorie</a:t>
            </a:r>
            <a:r>
              <a:rPr lang="en-GB" sz="2000" b="1" kern="0" dirty="0">
                <a:solidFill>
                  <a:srgbClr val="7030A0"/>
                </a:solidFill>
              </a:rPr>
              <a:t> à </a:t>
            </a:r>
            <a:r>
              <a:rPr lang="en-GB" sz="2000" b="1" kern="0" dirty="0" err="1">
                <a:solidFill>
                  <a:srgbClr val="7030A0"/>
                </a:solidFill>
              </a:rPr>
              <a:t>l’exercice</a:t>
            </a:r>
            <a:r>
              <a:rPr lang="en-GB" sz="2000" b="1" kern="0" dirty="0">
                <a:solidFill>
                  <a:srgbClr val="7030A0"/>
                </a:solidFill>
              </a:rPr>
              <a:t> </a:t>
            </a:r>
            <a:r>
              <a:rPr lang="en-GB" sz="2000" b="1" kern="0" dirty="0" err="1">
                <a:solidFill>
                  <a:srgbClr val="7030A0"/>
                </a:solidFill>
              </a:rPr>
              <a:t>pratique</a:t>
            </a:r>
            <a:r>
              <a:rPr lang="en-GB" sz="2000" b="1" kern="0" dirty="0">
                <a:solidFill>
                  <a:srgbClr val="7030A0"/>
                </a:solidFill>
              </a:rPr>
              <a:t>: 6 </a:t>
            </a:r>
            <a:r>
              <a:rPr lang="en-GB" sz="2000" b="1" kern="0" dirty="0" err="1">
                <a:solidFill>
                  <a:srgbClr val="7030A0"/>
                </a:solidFill>
              </a:rPr>
              <a:t>cas</a:t>
            </a:r>
            <a:r>
              <a:rPr lang="en-GB" sz="2000" b="1" kern="0" dirty="0">
                <a:solidFill>
                  <a:srgbClr val="7030A0"/>
                </a:solidFill>
              </a:rPr>
              <a:t> patients</a:t>
            </a:r>
          </a:p>
          <a:p>
            <a:endParaRPr lang="en-GB" sz="1600" b="1" kern="0" dirty="0">
              <a:solidFill>
                <a:srgbClr val="7030A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860CF6C-6C98-462D-B4FC-553AC02AB8C5}"/>
              </a:ext>
            </a:extLst>
          </p:cNvPr>
          <p:cNvSpPr>
            <a:spLocks noGrp="1"/>
          </p:cNvSpPr>
          <p:nvPr>
            <p:ph type="title"/>
          </p:nvPr>
        </p:nvSpPr>
        <p:spPr>
          <a:xfrm>
            <a:off x="152400" y="63814"/>
            <a:ext cx="10515600" cy="1325563"/>
          </a:xfrm>
        </p:spPr>
        <p:txBody>
          <a:bodyPr>
            <a:normAutofit/>
          </a:bodyPr>
          <a:lstStyle/>
          <a:p>
            <a:r>
              <a:rPr lang="en-US" sz="2667" dirty="0">
                <a:latin typeface="+mn-lt"/>
              </a:rPr>
              <a:t>RISK ASSESSMENT : 10 year risk of fatal CVD </a:t>
            </a:r>
            <a:br>
              <a:rPr lang="en-US" sz="2667" dirty="0">
                <a:latin typeface="+mn-lt"/>
              </a:rPr>
            </a:br>
            <a:r>
              <a:rPr lang="en-US" sz="2667" dirty="0">
                <a:latin typeface="+mn-lt"/>
              </a:rPr>
              <a:t>Low risk regions of Europe  </a:t>
            </a:r>
            <a:r>
              <a:rPr lang="en-US" sz="2667" dirty="0">
                <a:latin typeface="+mn-lt"/>
                <a:sym typeface="Wingdings" panose="05000000000000000000" pitchFamily="2" charset="2"/>
              </a:rPr>
              <a:t> </a:t>
            </a:r>
            <a:r>
              <a:rPr lang="en-US" sz="2667" dirty="0">
                <a:latin typeface="+mn-lt"/>
              </a:rPr>
              <a:t>age interactions included </a:t>
            </a:r>
          </a:p>
        </p:txBody>
      </p:sp>
      <p:pic>
        <p:nvPicPr>
          <p:cNvPr id="5" name="Picture 4"/>
          <p:cNvPicPr>
            <a:picLocks noChangeAspect="1"/>
          </p:cNvPicPr>
          <p:nvPr/>
        </p:nvPicPr>
        <p:blipFill rotWithShape="1">
          <a:blip r:embed="rId3"/>
          <a:srcRect l="29928" t="24534" r="28853" b="13406"/>
          <a:stretch/>
        </p:blipFill>
        <p:spPr>
          <a:xfrm>
            <a:off x="605819" y="1219200"/>
            <a:ext cx="5978012" cy="5625552"/>
          </a:xfrm>
          <a:prstGeom prst="rect">
            <a:avLst/>
          </a:prstGeom>
        </p:spPr>
      </p:pic>
      <p:sp>
        <p:nvSpPr>
          <p:cNvPr id="6" name="Oval 5"/>
          <p:cNvSpPr/>
          <p:nvPr/>
        </p:nvSpPr>
        <p:spPr>
          <a:xfrm>
            <a:off x="4103076" y="2977661"/>
            <a:ext cx="386861" cy="28135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Oval 6"/>
          <p:cNvSpPr/>
          <p:nvPr/>
        </p:nvSpPr>
        <p:spPr>
          <a:xfrm>
            <a:off x="5795107" y="5326184"/>
            <a:ext cx="386861" cy="281353"/>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TextBox 11"/>
          <p:cNvSpPr txBox="1"/>
          <p:nvPr/>
        </p:nvSpPr>
        <p:spPr>
          <a:xfrm>
            <a:off x="6740769" y="3186371"/>
            <a:ext cx="4138247" cy="2308324"/>
          </a:xfrm>
          <a:prstGeom prst="rect">
            <a:avLst/>
          </a:prstGeom>
          <a:noFill/>
          <a:ln>
            <a:solidFill>
              <a:schemeClr val="accent1"/>
            </a:solidFill>
          </a:ln>
        </p:spPr>
        <p:txBody>
          <a:bodyPr wrap="square" rtlCol="0">
            <a:spAutoFit/>
          </a:bodyPr>
          <a:lstStyle/>
          <a:p>
            <a:r>
              <a:rPr lang="nl-BE" sz="2400" dirty="0"/>
              <a:t>The risk of  this 40 year old male smoker with risk factors is the same (3-4%) as that of a 65 year-old man with ideal risk factor levels – therefore his risk age is 65 years</a:t>
            </a:r>
            <a:endParaRPr lang="en-US" sz="2400" dirty="0"/>
          </a:p>
        </p:txBody>
      </p:sp>
      <p:cxnSp>
        <p:nvCxnSpPr>
          <p:cNvPr id="14" name="Straight Arrow Connector 13"/>
          <p:cNvCxnSpPr/>
          <p:nvPr/>
        </p:nvCxnSpPr>
        <p:spPr>
          <a:xfrm flipH="1">
            <a:off x="6181968" y="4665785"/>
            <a:ext cx="511909" cy="6603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6" idx="5"/>
          </p:cNvCxnSpPr>
          <p:nvPr/>
        </p:nvCxnSpPr>
        <p:spPr>
          <a:xfrm flipH="1" flipV="1">
            <a:off x="4433283" y="3217811"/>
            <a:ext cx="2307485" cy="416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pic>
        <p:nvPicPr>
          <p:cNvPr id="10" name="Picture 6">
            <a:extLst>
              <a:ext uri="{FF2B5EF4-FFF2-40B4-BE49-F238E27FC236}">
                <a16:creationId xmlns:a16="http://schemas.microsoft.com/office/drawing/2014/main" id="{6B2EC582-CF3B-4323-AFAE-3FA24C04FED6}"/>
              </a:ext>
            </a:extLst>
          </p:cNvPr>
          <p:cNvPicPr>
            <a:picLocks noChangeAspect="1" noChangeArrowheads="1"/>
          </p:cNvPicPr>
          <p:nvPr/>
        </p:nvPicPr>
        <p:blipFill rotWithShape="1">
          <a:blip r:embed="rId4" cstate="print"/>
          <a:srcRect l="75450" t="89503" r="4280"/>
          <a:stretch/>
        </p:blipFill>
        <p:spPr bwMode="auto">
          <a:xfrm>
            <a:off x="6691803" y="5739938"/>
            <a:ext cx="984608" cy="5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925948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28600" y="1524000"/>
            <a:ext cx="11353800" cy="7191712"/>
          </a:xfrm>
          <a:prstGeom prst="rect">
            <a:avLst/>
          </a:prstGeom>
          <a:noFill/>
        </p:spPr>
        <p:txBody>
          <a:bodyPr wrap="square" rtlCol="0">
            <a:spAutoFit/>
          </a:bodyPr>
          <a:lstStyle/>
          <a:p>
            <a:pPr marL="457189" indent="-457189"/>
            <a:endParaRPr lang="nl-BE" altLang="en-US" sz="3200" dirty="0"/>
          </a:p>
          <a:p>
            <a:pPr marL="457189" indent="-457189"/>
            <a:r>
              <a:rPr lang="tr-TR" altLang="en-US" sz="3200" dirty="0"/>
              <a:t> </a:t>
            </a:r>
            <a:r>
              <a:rPr lang="tr-TR" altLang="en-US" sz="2800" dirty="0"/>
              <a:t>- </a:t>
            </a:r>
            <a:r>
              <a:rPr lang="tr-TR" altLang="en-US" sz="2800" b="1" dirty="0"/>
              <a:t>Asymptomat</a:t>
            </a:r>
            <a:r>
              <a:rPr lang="nl-BE" altLang="en-US" sz="2800" b="1" dirty="0"/>
              <a:t>ique</a:t>
            </a:r>
            <a:r>
              <a:rPr lang="tr-TR" altLang="en-US" sz="2800" b="1" dirty="0"/>
              <a:t>, </a:t>
            </a:r>
            <a:r>
              <a:rPr lang="nl-BE" altLang="en-US" sz="2800" b="1" dirty="0"/>
              <a:t>le patient demande un check-up – veut suivre un programme d’entraînement physique</a:t>
            </a:r>
            <a:endParaRPr lang="tr-TR" altLang="en-US" sz="2800" b="1" dirty="0"/>
          </a:p>
          <a:p>
            <a:pPr marL="457189" indent="-457189"/>
            <a:r>
              <a:rPr lang="tr-TR" altLang="en-US" sz="2800" b="1" dirty="0"/>
              <a:t> - </a:t>
            </a:r>
            <a:r>
              <a:rPr lang="fr-BE" altLang="en-US" sz="2800" b="1" dirty="0"/>
              <a:t>Sa capacité d'exercice est testée sur un cycloergomètre.</a:t>
            </a:r>
          </a:p>
          <a:p>
            <a:pPr marL="457189" indent="-457189"/>
            <a:endParaRPr lang="tr-TR" altLang="en-US" sz="2800" b="1" dirty="0"/>
          </a:p>
          <a:p>
            <a:pPr marL="457189" indent="-457189"/>
            <a:r>
              <a:rPr lang="tr-TR" altLang="en-US" sz="2800" b="1" dirty="0"/>
              <a:t>    </a:t>
            </a:r>
            <a:r>
              <a:rPr lang="fr-BE" altLang="en-US" sz="2800" b="1" dirty="0"/>
              <a:t>Mr AW développe une douleur thoracique à son effort maximal et une dépression du ST importante dans les distractions ECG précordiales.</a:t>
            </a:r>
          </a:p>
          <a:p>
            <a:pPr marL="457189" indent="-457189"/>
            <a:r>
              <a:rPr lang="fr-BE" sz="2800" b="1" dirty="0"/>
              <a:t>	L’angiographie coronaire est recommandée</a:t>
            </a:r>
            <a:endParaRPr lang="tr-TR" sz="2800" b="1" dirty="0"/>
          </a:p>
          <a:p>
            <a:pPr marL="457189" indent="-457189"/>
            <a:endParaRPr lang="tr-TR" altLang="en-US" sz="3200" dirty="0"/>
          </a:p>
          <a:p>
            <a:pPr marL="457189" indent="-457189"/>
            <a:endParaRPr lang="en-US" altLang="en-US" sz="3600" dirty="0"/>
          </a:p>
          <a:p>
            <a:pPr marL="457189" indent="-457189"/>
            <a:endParaRPr lang="en-US" altLang="en-US" sz="3200" baseline="30000" dirty="0"/>
          </a:p>
          <a:p>
            <a:pPr marL="457189" indent="-457189"/>
            <a:r>
              <a:rPr lang="tr-TR" altLang="en-US" sz="3200" dirty="0"/>
              <a:t> </a:t>
            </a:r>
          </a:p>
          <a:p>
            <a:pPr marL="990575" lvl="1" indent="-380990"/>
            <a:endParaRPr lang="en-US" altLang="en-US" sz="2400" dirty="0"/>
          </a:p>
          <a:p>
            <a:endParaRPr lang="nl-NL" sz="3200" b="1" dirty="0"/>
          </a:p>
          <a:p>
            <a:endParaRPr lang="nl-NL" sz="2400" dirty="0"/>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kstvak 1"/>
          <p:cNvSpPr txBox="1"/>
          <p:nvPr/>
        </p:nvSpPr>
        <p:spPr>
          <a:xfrm>
            <a:off x="406400" y="381001"/>
            <a:ext cx="11277600" cy="584775"/>
          </a:xfrm>
          <a:prstGeom prst="rect">
            <a:avLst/>
          </a:prstGeom>
          <a:noFill/>
        </p:spPr>
        <p:txBody>
          <a:bodyPr wrap="square" rtlCol="0">
            <a:spAutoFit/>
          </a:bodyPr>
          <a:lstStyle/>
          <a:p>
            <a:r>
              <a:rPr lang="nl-NL" sz="3200" b="1" dirty="0">
                <a:solidFill>
                  <a:schemeClr val="bg1"/>
                </a:solidFill>
              </a:rPr>
              <a:t>Cas 5 : Patient AW </a:t>
            </a:r>
          </a:p>
        </p:txBody>
      </p:sp>
    </p:spTree>
    <p:extLst>
      <p:ext uri="{BB962C8B-B14F-4D97-AF65-F5344CB8AC3E}">
        <p14:creationId xmlns:p14="http://schemas.microsoft.com/office/powerpoint/2010/main" val="342038323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4495" y="1447800"/>
            <a:ext cx="10728208" cy="45259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kstvak 1"/>
          <p:cNvSpPr txBox="1"/>
          <p:nvPr/>
        </p:nvSpPr>
        <p:spPr>
          <a:xfrm>
            <a:off x="381000" y="228600"/>
            <a:ext cx="11277600" cy="584775"/>
          </a:xfrm>
          <a:prstGeom prst="rect">
            <a:avLst/>
          </a:prstGeom>
          <a:noFill/>
        </p:spPr>
        <p:txBody>
          <a:bodyPr wrap="square" rtlCol="0">
            <a:spAutoFit/>
          </a:bodyPr>
          <a:lstStyle/>
          <a:p>
            <a:r>
              <a:rPr lang="nl-NL" sz="3200" b="1" dirty="0">
                <a:solidFill>
                  <a:schemeClr val="bg1"/>
                </a:solidFill>
              </a:rPr>
              <a:t>Cas 5 : L’angiographie coronaire</a:t>
            </a:r>
          </a:p>
        </p:txBody>
      </p:sp>
    </p:spTree>
    <p:extLst>
      <p:ext uri="{BB962C8B-B14F-4D97-AF65-F5344CB8AC3E}">
        <p14:creationId xmlns:p14="http://schemas.microsoft.com/office/powerpoint/2010/main" val="347708530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3"/>
          <p:cNvSpPr>
            <a:spLocks noGrp="1"/>
          </p:cNvSpPr>
          <p:nvPr>
            <p:ph type="title"/>
          </p:nvPr>
        </p:nvSpPr>
        <p:spPr>
          <a:xfrm>
            <a:off x="364325" y="304800"/>
            <a:ext cx="10972800" cy="1143000"/>
          </a:xfrm>
        </p:spPr>
        <p:txBody>
          <a:bodyPr>
            <a:normAutofit/>
          </a:bodyPr>
          <a:lstStyle/>
          <a:p>
            <a:r>
              <a:rPr lang="tr-TR" sz="3200" b="1" dirty="0">
                <a:latin typeface="+mn-lt"/>
              </a:rPr>
              <a:t>Cas </a:t>
            </a:r>
            <a:r>
              <a:rPr lang="nl-BE" sz="3200" b="1" dirty="0">
                <a:latin typeface="+mn-lt"/>
              </a:rPr>
              <a:t>5 </a:t>
            </a:r>
            <a:r>
              <a:rPr lang="tr-TR" sz="3200" b="1" dirty="0">
                <a:latin typeface="+mn-lt"/>
              </a:rPr>
              <a:t>: </a:t>
            </a:r>
            <a:r>
              <a:rPr lang="nl-BE" sz="3200" b="1" dirty="0">
                <a:latin typeface="+mn-lt"/>
              </a:rPr>
              <a:t>Stenting du </a:t>
            </a:r>
            <a:r>
              <a:rPr lang="tr-TR" sz="3200" b="1" dirty="0">
                <a:latin typeface="+mn-lt"/>
              </a:rPr>
              <a:t>LAD</a:t>
            </a:r>
            <a:r>
              <a:rPr lang="nl-BE" sz="3200" b="1" dirty="0">
                <a:latin typeface="+mn-lt"/>
              </a:rPr>
              <a:t> réussi</a:t>
            </a:r>
            <a:endParaRPr lang="tr-TR" sz="3200" b="1" dirty="0">
              <a:latin typeface="+mn-lt"/>
            </a:endParaRPr>
          </a:p>
        </p:txBody>
      </p:sp>
      <p:pic>
        <p:nvPicPr>
          <p:cNvPr id="2050" name="Picture 2"/>
          <p:cNvPicPr>
            <a:picLocks noGrp="1" noChangeAspect="1" noChangeArrowheads="1"/>
          </p:cNvPicPr>
          <p:nvPr>
            <p:ph sz="half" idx="4294967295"/>
          </p:nvPr>
        </p:nvPicPr>
        <p:blipFill rotWithShape="1">
          <a:blip r:embed="rId2" cstate="print">
            <a:extLst>
              <a:ext uri="{28A0092B-C50C-407E-A947-70E740481C1C}">
                <a14:useLocalDpi xmlns:a14="http://schemas.microsoft.com/office/drawing/2010/main" val="0"/>
              </a:ext>
            </a:extLst>
          </a:blip>
          <a:srcRect l="29482" t="8246" r="18867" b="4542"/>
          <a:stretch/>
        </p:blipFill>
        <p:spPr bwMode="auto">
          <a:xfrm>
            <a:off x="219040" y="2160587"/>
            <a:ext cx="5631685" cy="401161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051" name="Picture 3"/>
          <p:cNvPicPr>
            <a:picLocks noGrp="1" noChangeAspect="1" noChangeArrowheads="1"/>
          </p:cNvPicPr>
          <p:nvPr>
            <p:ph sz="half" idx="4294967295"/>
          </p:nvPr>
        </p:nvPicPr>
        <p:blipFill rotWithShape="1">
          <a:blip r:embed="rId3" cstate="print">
            <a:extLst>
              <a:ext uri="{28A0092B-C50C-407E-A947-70E740481C1C}">
                <a14:useLocalDpi xmlns:a14="http://schemas.microsoft.com/office/drawing/2010/main" val="0"/>
              </a:ext>
            </a:extLst>
          </a:blip>
          <a:srcRect l="29717" t="7407" r="19340" b="2445"/>
          <a:stretch/>
        </p:blipFill>
        <p:spPr bwMode="auto">
          <a:xfrm>
            <a:off x="6103982" y="2209800"/>
            <a:ext cx="5176607" cy="386448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28D7476E-F243-4889-9B7C-4F789E34DF94}"/>
              </a:ext>
            </a:extLst>
          </p:cNvPr>
          <p:cNvSpPr/>
          <p:nvPr/>
        </p:nvSpPr>
        <p:spPr>
          <a:xfrm>
            <a:off x="1219200" y="6479695"/>
            <a:ext cx="1827744" cy="246221"/>
          </a:xfrm>
          <a:prstGeom prst="rect">
            <a:avLst/>
          </a:prstGeom>
        </p:spPr>
        <p:txBody>
          <a:bodyPr wrap="none">
            <a:spAutoFit/>
          </a:bodyPr>
          <a:lstStyle/>
          <a:p>
            <a:r>
              <a:rPr lang="en-GB" sz="1000" dirty="0">
                <a:solidFill>
                  <a:schemeClr val="bg1"/>
                </a:solidFill>
              </a:rPr>
              <a:t>LAD, left anterior descending</a:t>
            </a:r>
            <a:endParaRPr lang="fr-BE" sz="1000" dirty="0">
              <a:solidFill>
                <a:schemeClr val="bg1"/>
              </a:solidFill>
            </a:endParaRPr>
          </a:p>
        </p:txBody>
      </p:sp>
    </p:spTree>
    <p:extLst>
      <p:ext uri="{BB962C8B-B14F-4D97-AF65-F5344CB8AC3E}">
        <p14:creationId xmlns:p14="http://schemas.microsoft.com/office/powerpoint/2010/main" val="101111532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81000" y="1524000"/>
            <a:ext cx="10769600" cy="5775940"/>
          </a:xfrm>
          <a:prstGeom prst="rect">
            <a:avLst/>
          </a:prstGeom>
          <a:noFill/>
        </p:spPr>
        <p:txBody>
          <a:bodyPr wrap="square" rtlCol="0">
            <a:spAutoFit/>
          </a:bodyPr>
          <a:lstStyle/>
          <a:p>
            <a:pPr marL="457189" indent="-457189"/>
            <a:endParaRPr lang="nl-BE" altLang="en-US" sz="3200" dirty="0"/>
          </a:p>
          <a:p>
            <a:pPr marL="457189" indent="-457189"/>
            <a:r>
              <a:rPr lang="nl-BE" altLang="en-US" sz="2400" b="1" dirty="0"/>
              <a:t>Sort de l’hôpital avec une double thérapie antiplaquettaire et une statine.</a:t>
            </a:r>
          </a:p>
          <a:p>
            <a:pPr marL="457189" indent="-457189"/>
            <a:r>
              <a:rPr lang="nl-BE" altLang="en-US" sz="2400" b="1" dirty="0"/>
              <a:t>Un programme de réadaptation cardiaque est recommandé avec une attention particulière au sevrage tabagique</a:t>
            </a:r>
            <a:r>
              <a:rPr lang="tr-TR" altLang="en-US" sz="2400" b="1" dirty="0"/>
              <a:t>.</a:t>
            </a:r>
          </a:p>
          <a:p>
            <a:pPr marL="457189" indent="-457189"/>
            <a:endParaRPr lang="tr-TR" altLang="en-US" sz="3200" dirty="0"/>
          </a:p>
          <a:p>
            <a:pPr marL="457189" indent="-457189"/>
            <a:r>
              <a:rPr lang="tr-TR" altLang="en-US" sz="3200" dirty="0"/>
              <a:t>            </a:t>
            </a:r>
            <a:r>
              <a:rPr lang="fr-BE" altLang="en-US" sz="3200" b="1" dirty="0">
                <a:solidFill>
                  <a:srgbClr val="FF0000"/>
                </a:solidFill>
              </a:rPr>
              <a:t>Quelle est sa valeur cible pour LDL-C?</a:t>
            </a:r>
            <a:endParaRPr lang="tr-TR" altLang="en-US" sz="3200" b="1" dirty="0">
              <a:solidFill>
                <a:srgbClr val="FF0000"/>
              </a:solidFill>
            </a:endParaRPr>
          </a:p>
          <a:p>
            <a:pPr marL="457189" indent="-457189"/>
            <a:endParaRPr lang="tr-TR" altLang="en-US" sz="3200" dirty="0"/>
          </a:p>
          <a:p>
            <a:pPr marL="457189" indent="-457189"/>
            <a:endParaRPr lang="en-US" altLang="en-US" sz="3600" dirty="0"/>
          </a:p>
          <a:p>
            <a:pPr marL="457189" indent="-457189"/>
            <a:endParaRPr lang="en-US" altLang="en-US" sz="3200" baseline="30000" dirty="0"/>
          </a:p>
          <a:p>
            <a:pPr marL="457189" indent="-457189"/>
            <a:r>
              <a:rPr lang="tr-TR" altLang="en-US" sz="3200" dirty="0"/>
              <a:t> </a:t>
            </a:r>
          </a:p>
          <a:p>
            <a:pPr marL="990575" lvl="1" indent="-380990"/>
            <a:endParaRPr lang="en-US" altLang="en-US" sz="2400" dirty="0"/>
          </a:p>
          <a:p>
            <a:endParaRPr lang="nl-NL" sz="3200" b="1" dirty="0"/>
          </a:p>
          <a:p>
            <a:endParaRPr lang="nl-NL" sz="2400" dirty="0"/>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kstvak 1"/>
          <p:cNvSpPr txBox="1"/>
          <p:nvPr/>
        </p:nvSpPr>
        <p:spPr>
          <a:xfrm>
            <a:off x="406400" y="381001"/>
            <a:ext cx="11277600" cy="584775"/>
          </a:xfrm>
          <a:prstGeom prst="rect">
            <a:avLst/>
          </a:prstGeom>
          <a:noFill/>
        </p:spPr>
        <p:txBody>
          <a:bodyPr wrap="square" rtlCol="0">
            <a:spAutoFit/>
          </a:bodyPr>
          <a:lstStyle/>
          <a:p>
            <a:r>
              <a:rPr lang="nl-NL" sz="3200" b="1" dirty="0">
                <a:solidFill>
                  <a:schemeClr val="bg1"/>
                </a:solidFill>
              </a:rPr>
              <a:t>Cas 5 : Patient AW </a:t>
            </a:r>
          </a:p>
        </p:txBody>
      </p:sp>
    </p:spTree>
    <p:extLst>
      <p:ext uri="{BB962C8B-B14F-4D97-AF65-F5344CB8AC3E}">
        <p14:creationId xmlns:p14="http://schemas.microsoft.com/office/powerpoint/2010/main" val="310977687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52400" y="1295400"/>
            <a:ext cx="11887200" cy="9838591"/>
          </a:xfrm>
          <a:prstGeom prst="rect">
            <a:avLst/>
          </a:prstGeom>
          <a:noFill/>
        </p:spPr>
        <p:txBody>
          <a:bodyPr wrap="square" rtlCol="0">
            <a:spAutoFit/>
          </a:bodyPr>
          <a:lstStyle/>
          <a:p>
            <a:endParaRPr lang="tr-TR" altLang="en-US" sz="2400" b="1" dirty="0">
              <a:solidFill>
                <a:srgbClr val="FF0000"/>
              </a:solidFill>
            </a:endParaRPr>
          </a:p>
          <a:p>
            <a:r>
              <a:rPr lang="nl-NL" sz="2400" b="1" dirty="0"/>
              <a:t>Souffrance coronaire prématurée +  score Agatston accrue </a:t>
            </a:r>
            <a:br>
              <a:rPr lang="nl-NL" sz="2400" b="1" dirty="0"/>
            </a:br>
            <a:r>
              <a:rPr lang="nl-NL" sz="2400" b="1" u="sng" dirty="0"/>
              <a:t>= risque considérablement accru</a:t>
            </a:r>
          </a:p>
          <a:p>
            <a:endParaRPr lang="nl-NL" sz="2400" b="1" dirty="0"/>
          </a:p>
          <a:p>
            <a:r>
              <a:rPr lang="nl-NL" sz="2400" b="1" dirty="0"/>
              <a:t>Ligne directrice: Risque CV total fortement accru: </a:t>
            </a:r>
          </a:p>
          <a:p>
            <a:r>
              <a:rPr lang="nl-NL" sz="2400" b="1" dirty="0"/>
              <a:t>- une réduction du LDL-C d’au moins 50% de la valeur non traité  </a:t>
            </a:r>
            <a:r>
              <a:rPr lang="nl-NL" sz="2400" b="1" u="sng" dirty="0"/>
              <a:t>et </a:t>
            </a:r>
          </a:p>
          <a:p>
            <a:r>
              <a:rPr lang="nl-NL" sz="2400" b="1" dirty="0"/>
              <a:t>- Une valeur cible LDL-C &lt; 55 mg/dL</a:t>
            </a:r>
          </a:p>
          <a:p>
            <a:endParaRPr lang="nl-NL" sz="2400" b="1" dirty="0"/>
          </a:p>
          <a:p>
            <a:r>
              <a:rPr lang="nl-NL" sz="2400" b="1" dirty="0"/>
              <a:t>Mr. AW: LDL-C non traité:  180 mg/dL</a:t>
            </a:r>
          </a:p>
          <a:p>
            <a:r>
              <a:rPr lang="nl-NL" sz="2400" b="1" dirty="0"/>
              <a:t> valeur cible: &lt; 55 mg/dL et au moins -50% = -125 mg/dL ou -69% de réduction</a:t>
            </a:r>
          </a:p>
          <a:p>
            <a:endParaRPr lang="nl-NL" sz="2400" b="1" dirty="0"/>
          </a:p>
          <a:p>
            <a:r>
              <a:rPr lang="nl-NL" sz="2400" b="1" dirty="0">
                <a:sym typeface="Wingdings" panose="05000000000000000000" pitchFamily="2" charset="2"/>
              </a:rPr>
              <a:t></a:t>
            </a:r>
            <a:r>
              <a:rPr lang="fr-BE" sz="2400" b="1" dirty="0"/>
              <a:t> Commencez avec une dose élevée de statine de haute intensité en combinaison avec l’</a:t>
            </a:r>
            <a:r>
              <a:rPr lang="fr-BE" sz="2400" b="1" dirty="0" err="1"/>
              <a:t>ézétimibe</a:t>
            </a:r>
            <a:r>
              <a:rPr lang="fr-BE" sz="2400" b="1" dirty="0"/>
              <a:t> – un réduction de 70% au moyenne sera possible </a:t>
            </a:r>
            <a:r>
              <a:rPr lang="nl-NL" sz="2400" dirty="0"/>
              <a:t>	</a:t>
            </a:r>
          </a:p>
          <a:p>
            <a:endParaRPr lang="nl-NL" sz="3200" b="1" dirty="0"/>
          </a:p>
          <a:p>
            <a:endParaRPr lang="nl-NL" sz="3200" b="1" dirty="0"/>
          </a:p>
          <a:p>
            <a:endParaRPr lang="nl-NL" sz="3200" b="1" dirty="0"/>
          </a:p>
          <a:p>
            <a:pPr marL="457189" indent="-457189"/>
            <a:r>
              <a:rPr lang="tr-TR" altLang="en-US" sz="3200" dirty="0"/>
              <a:t> </a:t>
            </a:r>
          </a:p>
          <a:p>
            <a:pPr marL="457189" indent="-457189"/>
            <a:endParaRPr lang="en-US" altLang="en-US" sz="3600" dirty="0"/>
          </a:p>
          <a:p>
            <a:pPr marL="457189" indent="-457189"/>
            <a:endParaRPr lang="en-US" altLang="en-US" sz="3200" baseline="30000" dirty="0"/>
          </a:p>
          <a:p>
            <a:pPr marL="457189" indent="-457189"/>
            <a:r>
              <a:rPr lang="tr-TR" altLang="en-US" sz="3200" dirty="0"/>
              <a:t> </a:t>
            </a:r>
          </a:p>
          <a:p>
            <a:pPr marL="990575" lvl="1" indent="-380990"/>
            <a:endParaRPr lang="en-US" altLang="en-US" sz="2400" dirty="0"/>
          </a:p>
          <a:p>
            <a:endParaRPr lang="nl-NL" sz="3200" b="1" dirty="0"/>
          </a:p>
          <a:p>
            <a:endParaRPr lang="nl-NL" sz="2400" dirty="0"/>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kstvak 1"/>
          <p:cNvSpPr txBox="1"/>
          <p:nvPr/>
        </p:nvSpPr>
        <p:spPr>
          <a:xfrm>
            <a:off x="406400" y="381001"/>
            <a:ext cx="11277600" cy="584775"/>
          </a:xfrm>
          <a:prstGeom prst="rect">
            <a:avLst/>
          </a:prstGeom>
          <a:noFill/>
        </p:spPr>
        <p:txBody>
          <a:bodyPr wrap="square" rtlCol="0">
            <a:spAutoFit/>
          </a:bodyPr>
          <a:lstStyle/>
          <a:p>
            <a:r>
              <a:rPr lang="nl-NL" sz="3200" b="1" dirty="0">
                <a:solidFill>
                  <a:schemeClr val="bg1"/>
                </a:solidFill>
              </a:rPr>
              <a:t>Cas 5 : Patient AW - </a:t>
            </a:r>
            <a:r>
              <a:rPr lang="fr-BE" altLang="en-US" sz="3200" b="1" dirty="0">
                <a:solidFill>
                  <a:schemeClr val="bg1"/>
                </a:solidFill>
              </a:rPr>
              <a:t>valeur cible pour LDL-C?</a:t>
            </a:r>
            <a:endParaRPr lang="nl-NL" sz="3200" b="1" dirty="0">
              <a:solidFill>
                <a:schemeClr val="bg1"/>
              </a:solidFill>
            </a:endParaRPr>
          </a:p>
        </p:txBody>
      </p:sp>
    </p:spTree>
    <p:extLst>
      <p:ext uri="{BB962C8B-B14F-4D97-AF65-F5344CB8AC3E}">
        <p14:creationId xmlns:p14="http://schemas.microsoft.com/office/powerpoint/2010/main" val="369381066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 6</a:t>
            </a:r>
          </a:p>
        </p:txBody>
      </p:sp>
    </p:spTree>
    <p:extLst>
      <p:ext uri="{BB962C8B-B14F-4D97-AF65-F5344CB8AC3E}">
        <p14:creationId xmlns:p14="http://schemas.microsoft.com/office/powerpoint/2010/main" val="253064415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D9575D-8A8C-43A2-8A24-0471D4AA1F1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106</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B299FE0C-1059-4756-97A7-797D21AC32A3}"/>
              </a:ext>
            </a:extLst>
          </p:cNvPr>
          <p:cNvSpPr>
            <a:spLocks noGrp="1"/>
          </p:cNvSpPr>
          <p:nvPr>
            <p:ph type="body" sz="quarter" idx="13"/>
          </p:nvPr>
        </p:nvSpPr>
        <p:spPr>
          <a:xfrm>
            <a:off x="838199" y="6470351"/>
            <a:ext cx="8070670" cy="276999"/>
          </a:xfrm>
        </p:spPr>
        <p:txBody>
          <a:bodyPr/>
          <a:lstStyle/>
          <a:p>
            <a:r>
              <a:rPr lang="en-GB" dirty="0"/>
              <a:t>IMC, </a:t>
            </a:r>
            <a:r>
              <a:rPr lang="en-GB" dirty="0" err="1"/>
              <a:t>Indice</a:t>
            </a:r>
            <a:r>
              <a:rPr lang="en-GB" dirty="0"/>
              <a:t> masse </a:t>
            </a:r>
            <a:r>
              <a:rPr lang="en-GB" dirty="0" err="1"/>
              <a:t>corporelle</a:t>
            </a:r>
            <a:r>
              <a:rPr lang="en-GB" dirty="0"/>
              <a:t>; PA, pression </a:t>
            </a:r>
            <a:r>
              <a:rPr lang="en-GB" dirty="0" err="1"/>
              <a:t>artérielle</a:t>
            </a:r>
            <a:r>
              <a:rPr lang="en-GB" dirty="0"/>
              <a:t>; FH, familial hypercholesterolaemia; HDL-C, high-density lipoprotein cholesterol; LDL-C, low-density lipoprotein cholesterol; MI, myocardial infarction; TG, triglyceride</a:t>
            </a:r>
          </a:p>
        </p:txBody>
      </p:sp>
      <p:sp>
        <p:nvSpPr>
          <p:cNvPr id="5" name="Title 4">
            <a:extLst>
              <a:ext uri="{FF2B5EF4-FFF2-40B4-BE49-F238E27FC236}">
                <a16:creationId xmlns:a16="http://schemas.microsoft.com/office/drawing/2014/main" id="{3DF84D6A-4201-4F5D-9002-9E8E0FD05C4D}"/>
              </a:ext>
            </a:extLst>
          </p:cNvPr>
          <p:cNvSpPr>
            <a:spLocks noGrp="1"/>
          </p:cNvSpPr>
          <p:nvPr>
            <p:ph type="title"/>
          </p:nvPr>
        </p:nvSpPr>
        <p:spPr/>
        <p:txBody>
          <a:bodyPr/>
          <a:lstStyle/>
          <a:p>
            <a:r>
              <a:rPr lang="en-GB" dirty="0"/>
              <a:t>Cas 6: Patient avec HF</a:t>
            </a:r>
          </a:p>
        </p:txBody>
      </p:sp>
      <p:graphicFrame>
        <p:nvGraphicFramePr>
          <p:cNvPr id="9" name="Content Placeholder 3">
            <a:extLst>
              <a:ext uri="{FF2B5EF4-FFF2-40B4-BE49-F238E27FC236}">
                <a16:creationId xmlns:a16="http://schemas.microsoft.com/office/drawing/2014/main" id="{E9C48EDE-9194-4033-AB5B-CE8D2C6F9033}"/>
              </a:ext>
            </a:extLst>
          </p:cNvPr>
          <p:cNvGraphicFramePr>
            <a:graphicFrameLocks/>
          </p:cNvGraphicFramePr>
          <p:nvPr>
            <p:extLst>
              <p:ext uri="{D42A27DB-BD31-4B8C-83A1-F6EECF244321}">
                <p14:modId xmlns:p14="http://schemas.microsoft.com/office/powerpoint/2010/main" val="4010368050"/>
              </p:ext>
            </p:extLst>
          </p:nvPr>
        </p:nvGraphicFramePr>
        <p:xfrm>
          <a:off x="717421" y="1461248"/>
          <a:ext cx="10504617" cy="3846263"/>
        </p:xfrm>
        <a:graphic>
          <a:graphicData uri="http://schemas.openxmlformats.org/drawingml/2006/table">
            <a:tbl>
              <a:tblPr firstRow="1" bandRow="1">
                <a:tableStyleId>{5C22544A-7EE6-4342-B048-85BDC9FD1C3A}</a:tableStyleId>
              </a:tblPr>
              <a:tblGrid>
                <a:gridCol w="2238298">
                  <a:extLst>
                    <a:ext uri="{9D8B030D-6E8A-4147-A177-3AD203B41FA5}">
                      <a16:colId xmlns:a16="http://schemas.microsoft.com/office/drawing/2014/main" val="3687134654"/>
                    </a:ext>
                  </a:extLst>
                </a:gridCol>
                <a:gridCol w="8266319">
                  <a:extLst>
                    <a:ext uri="{9D8B030D-6E8A-4147-A177-3AD203B41FA5}">
                      <a16:colId xmlns:a16="http://schemas.microsoft.com/office/drawing/2014/main" val="4252128689"/>
                    </a:ext>
                  </a:extLst>
                </a:gridCol>
              </a:tblGrid>
              <a:tr h="262692">
                <a:tc gridSpan="2">
                  <a:txBody>
                    <a:bodyPr/>
                    <a:lstStyle/>
                    <a:p>
                      <a:pPr algn="ctr"/>
                      <a:r>
                        <a:rPr lang="en-GB" sz="1800" dirty="0" err="1">
                          <a:latin typeface="Calibri" panose="020F0502020204030204" pitchFamily="34" charset="0"/>
                          <a:cs typeface="Calibri" panose="020F0502020204030204" pitchFamily="34" charset="0"/>
                        </a:rPr>
                        <a:t>Données</a:t>
                      </a:r>
                      <a:r>
                        <a:rPr lang="en-GB" sz="18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262692">
                <a:tc>
                  <a:txBody>
                    <a:bodyPr/>
                    <a:lstStyle/>
                    <a:p>
                      <a:r>
                        <a:rPr lang="en-GB" sz="1800" dirty="0" err="1">
                          <a:latin typeface="Calibri" panose="020F0502020204030204" pitchFamily="34" charset="0"/>
                          <a:cs typeface="Calibri" panose="020F0502020204030204" pitchFamily="34" charset="0"/>
                        </a:rPr>
                        <a:t>Démographie</a:t>
                      </a:r>
                      <a:endParaRPr lang="en-GB" sz="1800" dirty="0">
                        <a:latin typeface="Calibri" panose="020F0502020204030204" pitchFamily="34" charset="0"/>
                        <a:cs typeface="Calibri" panose="020F0502020204030204" pitchFamily="34" charset="0"/>
                      </a:endParaRPr>
                    </a:p>
                  </a:txBody>
                  <a:tcPr/>
                </a:tc>
                <a:tc>
                  <a:txBody>
                    <a:bodyPr/>
                    <a:lstStyle/>
                    <a:p>
                      <a:r>
                        <a:rPr lang="en-GB" sz="1800" i="1" dirty="0">
                          <a:latin typeface="Calibri" panose="020F0502020204030204" pitchFamily="34" charset="0"/>
                          <a:cs typeface="Calibri" panose="020F0502020204030204" pitchFamily="34" charset="0"/>
                        </a:rPr>
                        <a:t>52 </a:t>
                      </a:r>
                      <a:r>
                        <a:rPr lang="en-GB" sz="1800" i="1" dirty="0" err="1">
                          <a:latin typeface="Calibri" panose="020F0502020204030204" pitchFamily="34" charset="0"/>
                          <a:cs typeface="Calibri" panose="020F0502020204030204" pitchFamily="34" charset="0"/>
                        </a:rPr>
                        <a:t>ans</a:t>
                      </a:r>
                      <a:r>
                        <a:rPr lang="en-GB" sz="1800" i="1" dirty="0">
                          <a:latin typeface="Calibri" panose="020F0502020204030204" pitchFamily="34" charset="0"/>
                          <a:cs typeface="Calibri" panose="020F0502020204030204" pitchFamily="34" charset="0"/>
                        </a:rPr>
                        <a:t>, femme</a:t>
                      </a:r>
                    </a:p>
                  </a:txBody>
                  <a:tcPr/>
                </a:tc>
                <a:extLst>
                  <a:ext uri="{0D108BD9-81ED-4DB2-BD59-A6C34878D82A}">
                    <a16:rowId xmlns:a16="http://schemas.microsoft.com/office/drawing/2014/main" val="4075012964"/>
                  </a:ext>
                </a:extLst>
              </a:tr>
              <a:tr h="453740">
                <a:tc>
                  <a:txBody>
                    <a:bodyPr/>
                    <a:lstStyle/>
                    <a:p>
                      <a:r>
                        <a:rPr lang="en-GB" sz="1800" dirty="0" err="1">
                          <a:latin typeface="Calibri" panose="020F0502020204030204" pitchFamily="34" charset="0"/>
                          <a:cs typeface="Calibri" panose="020F0502020204030204" pitchFamily="34" charset="0"/>
                        </a:rPr>
                        <a:t>Antécedents</a:t>
                      </a:r>
                      <a:r>
                        <a:rPr lang="en-GB" sz="1800" dirty="0">
                          <a:latin typeface="Calibri" panose="020F0502020204030204" pitchFamily="34" charset="0"/>
                          <a:cs typeface="Calibri" panose="020F0502020204030204" pitchFamily="34" charset="0"/>
                        </a:rPr>
                        <a:t> </a:t>
                      </a:r>
                      <a:r>
                        <a:rPr lang="en-GB" sz="1800" dirty="0" err="1">
                          <a:latin typeface="Calibri" panose="020F0502020204030204" pitchFamily="34" charset="0"/>
                          <a:cs typeface="Calibri" panose="020F0502020204030204" pitchFamily="34" charset="0"/>
                        </a:rPr>
                        <a:t>cliniques</a:t>
                      </a:r>
                      <a:r>
                        <a:rPr lang="en-GB" sz="1800" dirty="0">
                          <a:latin typeface="Calibri" panose="020F0502020204030204" pitchFamily="34" charset="0"/>
                          <a:cs typeface="Calibri" panose="020F0502020204030204" pitchFamily="34" charset="0"/>
                        </a:rPr>
                        <a:t> et </a:t>
                      </a:r>
                      <a:r>
                        <a:rPr lang="en-GB" sz="1800" dirty="0" err="1">
                          <a:latin typeface="Calibri" panose="020F0502020204030204" pitchFamily="34" charset="0"/>
                          <a:cs typeface="Calibri" panose="020F0502020204030204" pitchFamily="34" charset="0"/>
                        </a:rPr>
                        <a:t>familiaux</a:t>
                      </a:r>
                      <a:endParaRPr lang="en-GB" sz="1800" dirty="0">
                        <a:latin typeface="Calibri" panose="020F0502020204030204" pitchFamily="34" charset="0"/>
                        <a:cs typeface="Calibri" panose="020F0502020204030204" pitchFamily="34" charset="0"/>
                      </a:endParaRPr>
                    </a:p>
                  </a:txBody>
                  <a:tcPr/>
                </a:tc>
                <a:tc>
                  <a:txBody>
                    <a:bodyPr/>
                    <a:lstStyle/>
                    <a:p>
                      <a:r>
                        <a:rPr lang="en-GB" sz="1800" i="1" baseline="0" dirty="0">
                          <a:latin typeface="Calibri" panose="020F0502020204030204" pitchFamily="34" charset="0"/>
                          <a:cs typeface="Calibri" panose="020F0502020204030204" pitchFamily="34" charset="0"/>
                        </a:rPr>
                        <a:t>Le </a:t>
                      </a:r>
                      <a:r>
                        <a:rPr lang="en-GB" sz="1800" i="1" baseline="0" dirty="0" err="1">
                          <a:latin typeface="Calibri" panose="020F0502020204030204" pitchFamily="34" charset="0"/>
                          <a:cs typeface="Calibri" panose="020F0502020204030204" pitchFamily="34" charset="0"/>
                        </a:rPr>
                        <a:t>père</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décédé</a:t>
                      </a:r>
                      <a:r>
                        <a:rPr lang="en-GB" sz="1800" i="1" baseline="0" dirty="0">
                          <a:latin typeface="Calibri" panose="020F0502020204030204" pitchFamily="34" charset="0"/>
                          <a:cs typeface="Calibri" panose="020F0502020204030204" pitchFamily="34" charset="0"/>
                        </a:rPr>
                        <a:t> à </a:t>
                      </a:r>
                      <a:r>
                        <a:rPr lang="en-GB" sz="1800" i="1" baseline="0" dirty="0" err="1">
                          <a:latin typeface="Calibri" panose="020F0502020204030204" pitchFamily="34" charset="0"/>
                          <a:cs typeface="Calibri" panose="020F0502020204030204" pitchFamily="34" charset="0"/>
                        </a:rPr>
                        <a:t>l’âge</a:t>
                      </a:r>
                      <a:r>
                        <a:rPr lang="en-GB" sz="1800" i="1" baseline="0" dirty="0">
                          <a:latin typeface="Calibri" panose="020F0502020204030204" pitchFamily="34" charset="0"/>
                          <a:cs typeface="Calibri" panose="020F0502020204030204" pitchFamily="34" charset="0"/>
                        </a:rPr>
                        <a:t> de 50 </a:t>
                      </a:r>
                      <a:r>
                        <a:rPr lang="en-GB" sz="1800" i="1" baseline="0" dirty="0" err="1">
                          <a:latin typeface="Calibri" panose="020F0502020204030204" pitchFamily="34" charset="0"/>
                          <a:cs typeface="Calibri" panose="020F0502020204030204" pitchFamily="34" charset="0"/>
                        </a:rPr>
                        <a:t>ans</a:t>
                      </a:r>
                      <a:endParaRPr lang="en-GB" sz="1800" i="1" baseline="0" dirty="0">
                        <a:latin typeface="Calibri" panose="020F0502020204030204" pitchFamily="34" charset="0"/>
                        <a:cs typeface="Calibri" panose="020F0502020204030204" pitchFamily="34" charset="0"/>
                      </a:endParaRPr>
                    </a:p>
                    <a:p>
                      <a:r>
                        <a:rPr lang="en-GB" sz="1800" i="1" baseline="0" dirty="0">
                          <a:latin typeface="Calibri" panose="020F0502020204030204" pitchFamily="34" charset="0"/>
                          <a:cs typeface="Calibri" panose="020F0502020204030204" pitchFamily="34" charset="0"/>
                        </a:rPr>
                        <a:t>Le frère: IM à 42 </a:t>
                      </a:r>
                      <a:r>
                        <a:rPr lang="en-GB" sz="1800" i="1" baseline="0" dirty="0" err="1">
                          <a:latin typeface="Calibri" panose="020F0502020204030204" pitchFamily="34" charset="0"/>
                          <a:cs typeface="Calibri" panose="020F0502020204030204" pitchFamily="34" charset="0"/>
                        </a:rPr>
                        <a:t>ans</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taux</a:t>
                      </a:r>
                      <a:r>
                        <a:rPr lang="en-GB" sz="1800" i="1" baseline="0" dirty="0">
                          <a:latin typeface="Calibri" panose="020F0502020204030204" pitchFamily="34" charset="0"/>
                          <a:cs typeface="Calibri" panose="020F0502020204030204" pitchFamily="34" charset="0"/>
                        </a:rPr>
                        <a:t> de </a:t>
                      </a:r>
                      <a:r>
                        <a:rPr lang="en-GB" sz="1800" i="1" baseline="0" dirty="0" err="1">
                          <a:latin typeface="Calibri" panose="020F0502020204030204" pitchFamily="34" charset="0"/>
                          <a:cs typeface="Calibri" panose="020F0502020204030204" pitchFamily="34" charset="0"/>
                        </a:rPr>
                        <a:t>cholestérol</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élevé</a:t>
                      </a:r>
                      <a:endParaRPr lang="en-GB" sz="1800" i="1" baseline="0" dirty="0">
                        <a:latin typeface="Calibri" panose="020F0502020204030204" pitchFamily="34" charset="0"/>
                        <a:cs typeface="Calibri" panose="020F0502020204030204" pitchFamily="34" charset="0"/>
                      </a:endParaRPr>
                    </a:p>
                    <a:p>
                      <a:r>
                        <a:rPr lang="en-GB" sz="1800" i="1" baseline="0" dirty="0" err="1">
                          <a:latin typeface="Calibri" panose="020F0502020204030204" pitchFamily="34" charset="0"/>
                          <a:cs typeface="Calibri" panose="020F0502020204030204" pitchFamily="34" charset="0"/>
                        </a:rPr>
                        <a:t>Asymptomatique</a:t>
                      </a:r>
                      <a:r>
                        <a:rPr lang="en-GB" sz="1800" i="1" baseline="0" dirty="0">
                          <a:latin typeface="Calibri" panose="020F0502020204030204" pitchFamily="34" charset="0"/>
                          <a:cs typeface="Calibri" panose="020F0502020204030204" pitchFamily="34" charset="0"/>
                        </a:rPr>
                        <a:t>, cholesterol </a:t>
                      </a:r>
                      <a:r>
                        <a:rPr lang="en-GB" sz="1800" i="1" baseline="0" dirty="0" err="1">
                          <a:latin typeface="Calibri" panose="020F0502020204030204" pitchFamily="34" charset="0"/>
                          <a:cs typeface="Calibri" panose="020F0502020204030204" pitchFamily="34" charset="0"/>
                        </a:rPr>
                        <a:t>élevé</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connu</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depuis</a:t>
                      </a:r>
                      <a:r>
                        <a:rPr lang="en-GB" sz="1800" i="1" baseline="0" dirty="0">
                          <a:latin typeface="Calibri" panose="020F0502020204030204" pitchFamily="34" charset="0"/>
                          <a:cs typeface="Calibri" panose="020F0502020204030204" pitchFamily="34" charset="0"/>
                        </a:rPr>
                        <a:t> 3 </a:t>
                      </a:r>
                      <a:r>
                        <a:rPr lang="en-GB" sz="1800" i="1" baseline="0" dirty="0" err="1">
                          <a:latin typeface="Calibri" panose="020F0502020204030204" pitchFamily="34" charset="0"/>
                          <a:cs typeface="Calibri" panose="020F0502020204030204" pitchFamily="34" charset="0"/>
                        </a:rPr>
                        <a:t>ans</a:t>
                      </a:r>
                      <a:endParaRPr lang="en-GB" sz="1800" i="1" baseline="0" dirty="0">
                        <a:latin typeface="Calibri" panose="020F0502020204030204" pitchFamily="34" charset="0"/>
                        <a:cs typeface="Calibri" panose="020F0502020204030204" pitchFamily="34" charset="0"/>
                      </a:endParaRPr>
                    </a:p>
                    <a:p>
                      <a:r>
                        <a:rPr lang="en-GB" sz="1800" i="1" baseline="0" dirty="0" err="1">
                          <a:latin typeface="Calibri" panose="020F0502020204030204" pitchFamily="34" charset="0"/>
                          <a:cs typeface="Calibri" panose="020F0502020204030204" pitchFamily="34" charset="0"/>
                        </a:rPr>
                        <a:t>Profil</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lipidique</a:t>
                      </a:r>
                      <a:r>
                        <a:rPr lang="en-GB" sz="1800" i="1" baseline="0" dirty="0">
                          <a:latin typeface="Calibri" panose="020F0502020204030204" pitchFamily="34" charset="0"/>
                          <a:cs typeface="Calibri" panose="020F0502020204030204" pitchFamily="34" charset="0"/>
                        </a:rPr>
                        <a:t> initial: LDL-C= 317 mg/dL</a:t>
                      </a:r>
                    </a:p>
                    <a:p>
                      <a:r>
                        <a:rPr lang="en-GB" sz="1800" i="1" baseline="0" dirty="0">
                          <a:latin typeface="Calibri" panose="020F0502020204030204" pitchFamily="34" charset="0"/>
                          <a:cs typeface="Calibri" panose="020F0502020204030204" pitchFamily="34" charset="0"/>
                        </a:rPr>
                        <a:t>IMC= 24 kg/m², PA = 123/78 mmHg, tendon </a:t>
                      </a:r>
                      <a:r>
                        <a:rPr lang="en-GB" sz="1800" i="1" baseline="0" dirty="0" err="1">
                          <a:latin typeface="Calibri" panose="020F0502020204030204" pitchFamily="34" charset="0"/>
                          <a:cs typeface="Calibri" panose="020F0502020204030204" pitchFamily="34" charset="0"/>
                        </a:rPr>
                        <a:t>d’Achille</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épaissi</a:t>
                      </a:r>
                      <a:endParaRPr lang="en-GB" sz="1800" i="1" baseline="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371543">
                <a:tc>
                  <a:txBody>
                    <a:bodyPr/>
                    <a:lstStyle/>
                    <a:p>
                      <a:r>
                        <a:rPr lang="en-GB" sz="1800" dirty="0" err="1">
                          <a:latin typeface="Calibri" panose="020F0502020204030204" pitchFamily="34" charset="0"/>
                          <a:cs typeface="Calibri" panose="020F0502020204030204" pitchFamily="34" charset="0"/>
                        </a:rPr>
                        <a:t>Traitement</a:t>
                      </a:r>
                      <a:endParaRPr lang="en-GB" sz="1800" dirty="0">
                        <a:latin typeface="Calibri" panose="020F0502020204030204" pitchFamily="34" charset="0"/>
                        <a:cs typeface="Calibri" panose="020F0502020204030204" pitchFamily="34" charset="0"/>
                      </a:endParaRPr>
                    </a:p>
                  </a:txBody>
                  <a:tcPr/>
                </a:tc>
                <a:tc>
                  <a:txBody>
                    <a:bodyPr/>
                    <a:lstStyle/>
                    <a:p>
                      <a:r>
                        <a:rPr lang="en-GB" sz="1800" i="1" dirty="0" err="1">
                          <a:latin typeface="Calibri" panose="020F0502020204030204" pitchFamily="34" charset="0"/>
                          <a:cs typeface="Calibri" panose="020F0502020204030204" pitchFamily="34" charset="0"/>
                          <a:sym typeface="Wingdings 3"/>
                        </a:rPr>
                        <a:t>Atorvastatine</a:t>
                      </a:r>
                      <a:r>
                        <a:rPr lang="en-GB" sz="1800" i="1" dirty="0">
                          <a:latin typeface="Calibri" panose="020F0502020204030204" pitchFamily="34" charset="0"/>
                          <a:cs typeface="Calibri" panose="020F0502020204030204" pitchFamily="34" charset="0"/>
                          <a:sym typeface="Wingdings 3"/>
                        </a:rPr>
                        <a:t> 40 mg </a:t>
                      </a:r>
                      <a:r>
                        <a:rPr lang="en-GB" sz="1800" i="1" dirty="0" err="1">
                          <a:latin typeface="Calibri" panose="020F0502020204030204" pitchFamily="34" charset="0"/>
                          <a:cs typeface="Calibri" panose="020F0502020204030204" pitchFamily="34" charset="0"/>
                          <a:sym typeface="Wingdings 3"/>
                        </a:rPr>
                        <a:t>depuis</a:t>
                      </a:r>
                      <a:r>
                        <a:rPr lang="en-GB" sz="1800" i="1" dirty="0">
                          <a:latin typeface="Calibri" panose="020F0502020204030204" pitchFamily="34" charset="0"/>
                          <a:cs typeface="Calibri" panose="020F0502020204030204" pitchFamily="34" charset="0"/>
                          <a:sym typeface="Wingdings 3"/>
                        </a:rPr>
                        <a:t> 3 </a:t>
                      </a:r>
                      <a:r>
                        <a:rPr lang="en-GB" sz="1800" i="1" dirty="0" err="1">
                          <a:latin typeface="Calibri" panose="020F0502020204030204" pitchFamily="34" charset="0"/>
                          <a:cs typeface="Calibri" panose="020F0502020204030204" pitchFamily="34" charset="0"/>
                          <a:sym typeface="Wingdings 3"/>
                        </a:rPr>
                        <a:t>ans</a:t>
                      </a:r>
                      <a:endParaRPr lang="en-GB" sz="18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3"/>
                  </a:ext>
                </a:extLst>
              </a:tr>
              <a:tr h="835837">
                <a:tc>
                  <a:txBody>
                    <a:bodyPr/>
                    <a:lstStyle/>
                    <a:p>
                      <a:r>
                        <a:rPr lang="en-GB" sz="1800" i="0" dirty="0" err="1">
                          <a:latin typeface="Calibri" panose="020F0502020204030204" pitchFamily="34" charset="0"/>
                          <a:cs typeface="Calibri" panose="020F0502020204030204" pitchFamily="34" charset="0"/>
                        </a:rPr>
                        <a:t>Labo</a:t>
                      </a:r>
                      <a:endParaRPr lang="en-GB" sz="1800" i="0" dirty="0">
                        <a:latin typeface="Calibri" panose="020F0502020204030204" pitchFamily="34" charset="0"/>
                        <a:cs typeface="Calibri" panose="020F0502020204030204" pitchFamily="34" charset="0"/>
                      </a:endParaRPr>
                    </a:p>
                  </a:txBody>
                  <a:tcPr/>
                </a:tc>
                <a:tc>
                  <a:txBody>
                    <a:bodyPr/>
                    <a:lstStyle/>
                    <a:p>
                      <a:r>
                        <a:rPr lang="en-GB" sz="1800" i="1" dirty="0">
                          <a:latin typeface="Calibri" panose="020F0502020204030204" pitchFamily="34" charset="0"/>
                          <a:cs typeface="Calibri" panose="020F0502020204030204" pitchFamily="34" charset="0"/>
                        </a:rPr>
                        <a:t>LDL-C = 185 mg/dL	</a:t>
                      </a:r>
                    </a:p>
                    <a:p>
                      <a:r>
                        <a:rPr lang="en-GB" sz="1800" i="1" dirty="0">
                          <a:latin typeface="Calibri" panose="020F0502020204030204" pitchFamily="34" charset="0"/>
                          <a:cs typeface="Calibri" panose="020F0502020204030204" pitchFamily="34" charset="0"/>
                        </a:rPr>
                        <a:t>HDL-C = 52 mg/dL</a:t>
                      </a:r>
                    </a:p>
                    <a:p>
                      <a:r>
                        <a:rPr lang="en-GB" sz="1800" i="1" dirty="0">
                          <a:latin typeface="Calibri" panose="020F0502020204030204" pitchFamily="34" charset="0"/>
                          <a:cs typeface="Calibri" panose="020F0502020204030204" pitchFamily="34" charset="0"/>
                        </a:rPr>
                        <a:t>TG = 75 mg/dL		</a:t>
                      </a:r>
                    </a:p>
                  </a:txBody>
                  <a:tcPr/>
                </a:tc>
                <a:extLst>
                  <a:ext uri="{0D108BD9-81ED-4DB2-BD59-A6C34878D82A}">
                    <a16:rowId xmlns:a16="http://schemas.microsoft.com/office/drawing/2014/main" val="1071926850"/>
                  </a:ext>
                </a:extLst>
              </a:tr>
              <a:tr h="262692">
                <a:tc>
                  <a:txBody>
                    <a:bodyPr/>
                    <a:lstStyle/>
                    <a:p>
                      <a:r>
                        <a:rPr lang="en-GB" sz="1800">
                          <a:latin typeface="Calibri" panose="020F0502020204030204" pitchFamily="34" charset="0"/>
                          <a:cs typeface="Calibri" panose="020F0502020204030204" pitchFamily="34" charset="0"/>
                        </a:rPr>
                        <a:t>Follow-up</a:t>
                      </a:r>
                    </a:p>
                  </a:txBody>
                  <a:tcPr/>
                </a:tc>
                <a:tc>
                  <a:txBody>
                    <a:bodyPr/>
                    <a:lstStyle/>
                    <a:p>
                      <a:r>
                        <a:rPr lang="en-GB" sz="1800" i="1"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2610671418"/>
                  </a:ext>
                </a:extLst>
              </a:tr>
            </a:tbl>
          </a:graphicData>
        </a:graphic>
      </p:graphicFrame>
      <p:sp>
        <p:nvSpPr>
          <p:cNvPr id="6" name="Oval 5"/>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986966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107</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 name="Text Placeholder 2">
            <a:extLst>
              <a:ext uri="{FF2B5EF4-FFF2-40B4-BE49-F238E27FC236}">
                <a16:creationId xmlns:a16="http://schemas.microsoft.com/office/drawing/2014/main" id="{B299FE0C-1059-4756-97A7-797D21AC32A3}"/>
              </a:ext>
            </a:extLst>
          </p:cNvPr>
          <p:cNvSpPr>
            <a:spLocks noGrp="1"/>
          </p:cNvSpPr>
          <p:nvPr>
            <p:ph type="body" sz="quarter" idx="13"/>
          </p:nvPr>
        </p:nvSpPr>
        <p:spPr>
          <a:xfrm>
            <a:off x="838200" y="6496164"/>
            <a:ext cx="3999614" cy="251186"/>
          </a:xfrm>
        </p:spPr>
        <p:txBody>
          <a:bodyPr/>
          <a:lstStyle/>
          <a:p>
            <a:r>
              <a:rPr lang="en-GB" dirty="0"/>
              <a:t>FH, familial hypercholesterolaemia; </a:t>
            </a:r>
            <a:r>
              <a:rPr lang="en-GB" dirty="0" err="1"/>
              <a:t>Lp</a:t>
            </a:r>
            <a:r>
              <a:rPr lang="en-GB" dirty="0"/>
              <a:t>(a), lipoprotein(a)</a:t>
            </a:r>
          </a:p>
        </p:txBody>
      </p:sp>
      <p:sp>
        <p:nvSpPr>
          <p:cNvPr id="3" name="Text Placeholder 2">
            <a:extLst>
              <a:ext uri="{FF2B5EF4-FFF2-40B4-BE49-F238E27FC236}">
                <a16:creationId xmlns:a16="http://schemas.microsoft.com/office/drawing/2014/main" id="{C4A4A3B5-3274-4870-A29A-394387E85635}"/>
              </a:ext>
            </a:extLst>
          </p:cNvPr>
          <p:cNvSpPr>
            <a:spLocks noGrp="1"/>
          </p:cNvSpPr>
          <p:nvPr>
            <p:ph type="body" sz="quarter" idx="14"/>
          </p:nvPr>
        </p:nvSpPr>
        <p:spPr/>
        <p:txBody>
          <a:bodyPr/>
          <a:lstStyle/>
          <a:p>
            <a:endParaRPr lang="en-GB"/>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Question</a:t>
            </a:r>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indent="0">
              <a:spcAft>
                <a:spcPts val="1200"/>
              </a:spcAft>
            </a:pPr>
            <a:r>
              <a:rPr lang="fr-BE" dirty="0">
                <a:solidFill>
                  <a:schemeClr val="tx1"/>
                </a:solidFill>
              </a:rPr>
              <a:t>Quel serait votre stratégie thérapeutique?</a:t>
            </a:r>
            <a:endParaRPr lang="en-GB" dirty="0">
              <a:solidFill>
                <a:schemeClr val="tx1"/>
              </a:solidFill>
            </a:endParaRPr>
          </a:p>
          <a:p>
            <a:pPr marL="457200" indent="-457200">
              <a:buAutoNum type="alphaUcPeriod"/>
            </a:pPr>
            <a:r>
              <a:rPr lang="en-GB" dirty="0" err="1">
                <a:solidFill>
                  <a:schemeClr val="tx1"/>
                </a:solidFill>
              </a:rPr>
              <a:t>Statine</a:t>
            </a:r>
            <a:r>
              <a:rPr lang="en-GB" dirty="0">
                <a:solidFill>
                  <a:schemeClr val="tx1"/>
                </a:solidFill>
              </a:rPr>
              <a:t> à haute </a:t>
            </a:r>
            <a:r>
              <a:rPr lang="en-GB" dirty="0" err="1">
                <a:solidFill>
                  <a:schemeClr val="tx1"/>
                </a:solidFill>
              </a:rPr>
              <a:t>intensité</a:t>
            </a:r>
            <a:r>
              <a:rPr lang="en-GB" dirty="0">
                <a:solidFill>
                  <a:schemeClr val="tx1"/>
                </a:solidFill>
              </a:rPr>
              <a:t> + combination avec </a:t>
            </a:r>
            <a:r>
              <a:rPr lang="en-GB" dirty="0" err="1">
                <a:solidFill>
                  <a:schemeClr val="tx1"/>
                </a:solidFill>
              </a:rPr>
              <a:t>ézétimibe</a:t>
            </a:r>
            <a:endParaRPr lang="en-GB" dirty="0">
              <a:solidFill>
                <a:schemeClr val="tx1"/>
              </a:solidFill>
            </a:endParaRPr>
          </a:p>
          <a:p>
            <a:pPr marL="457200" indent="-457200">
              <a:buAutoNum type="alphaUcPeriod"/>
            </a:pPr>
            <a:r>
              <a:rPr lang="en-GB" dirty="0" err="1">
                <a:solidFill>
                  <a:schemeClr val="tx1"/>
                </a:solidFill>
              </a:rPr>
              <a:t>Suggérer</a:t>
            </a:r>
            <a:r>
              <a:rPr lang="en-GB" dirty="0">
                <a:solidFill>
                  <a:schemeClr val="tx1"/>
                </a:solidFill>
              </a:rPr>
              <a:t> un test </a:t>
            </a:r>
            <a:r>
              <a:rPr lang="en-GB" dirty="0" err="1">
                <a:solidFill>
                  <a:schemeClr val="tx1"/>
                </a:solidFill>
              </a:rPr>
              <a:t>génétique</a:t>
            </a:r>
            <a:r>
              <a:rPr lang="en-GB" dirty="0">
                <a:solidFill>
                  <a:schemeClr val="tx1"/>
                </a:solidFill>
              </a:rPr>
              <a:t> pour HF</a:t>
            </a:r>
          </a:p>
          <a:p>
            <a:pPr marL="457200" indent="-457200">
              <a:buAutoNum type="alphaUcPeriod"/>
            </a:pPr>
            <a:r>
              <a:rPr lang="en-GB" dirty="0" err="1">
                <a:solidFill>
                  <a:schemeClr val="tx1"/>
                </a:solidFill>
              </a:rPr>
              <a:t>Mesurer</a:t>
            </a:r>
            <a:r>
              <a:rPr lang="en-GB" dirty="0">
                <a:solidFill>
                  <a:schemeClr val="tx1"/>
                </a:solidFill>
              </a:rPr>
              <a:t> </a:t>
            </a:r>
            <a:r>
              <a:rPr lang="en-GB" dirty="0" err="1">
                <a:solidFill>
                  <a:schemeClr val="tx1"/>
                </a:solidFill>
              </a:rPr>
              <a:t>Lp</a:t>
            </a:r>
            <a:r>
              <a:rPr lang="en-GB" dirty="0">
                <a:solidFill>
                  <a:schemeClr val="tx1"/>
                </a:solidFill>
              </a:rPr>
              <a:t>(a)</a:t>
            </a:r>
          </a:p>
          <a:p>
            <a:pPr marL="457200" indent="-457200">
              <a:buAutoNum type="alphaUcPeriod"/>
            </a:pPr>
            <a:r>
              <a:rPr lang="en-GB" dirty="0" err="1">
                <a:solidFill>
                  <a:schemeClr val="tx1"/>
                </a:solidFill>
              </a:rPr>
              <a:t>Évaluer</a:t>
            </a:r>
            <a:r>
              <a:rPr lang="en-GB" dirty="0">
                <a:solidFill>
                  <a:schemeClr val="tx1"/>
                </a:solidFill>
              </a:rPr>
              <a:t> </a:t>
            </a:r>
            <a:r>
              <a:rPr lang="en-GB" dirty="0" err="1">
                <a:solidFill>
                  <a:schemeClr val="tx1"/>
                </a:solidFill>
              </a:rPr>
              <a:t>l’athérosclérose</a:t>
            </a:r>
            <a:r>
              <a:rPr lang="en-GB" dirty="0">
                <a:solidFill>
                  <a:schemeClr val="tx1"/>
                </a:solidFill>
              </a:rPr>
              <a:t> </a:t>
            </a:r>
            <a:r>
              <a:rPr lang="en-GB" dirty="0" err="1">
                <a:solidFill>
                  <a:schemeClr val="tx1"/>
                </a:solidFill>
              </a:rPr>
              <a:t>subclinique</a:t>
            </a:r>
            <a:endParaRPr lang="en-GB" dirty="0">
              <a:solidFill>
                <a:schemeClr val="tx1"/>
              </a:solidFill>
            </a:endParaRPr>
          </a:p>
          <a:p>
            <a:pPr marL="457200" indent="-457200">
              <a:buAutoNum type="alphaUcPeriod"/>
            </a:pPr>
            <a:r>
              <a:rPr lang="en-GB" dirty="0">
                <a:solidFill>
                  <a:schemeClr val="tx2">
                    <a:lumMod val="50000"/>
                  </a:schemeClr>
                </a:solidFill>
              </a:rPr>
              <a:t>Tout </a:t>
            </a:r>
            <a:r>
              <a:rPr lang="en-GB" dirty="0" err="1">
                <a:solidFill>
                  <a:schemeClr val="tx2">
                    <a:lumMod val="50000"/>
                  </a:schemeClr>
                </a:solidFill>
              </a:rPr>
              <a:t>ce</a:t>
            </a:r>
            <a:r>
              <a:rPr lang="en-GB" dirty="0">
                <a:solidFill>
                  <a:schemeClr val="tx2">
                    <a:lumMod val="50000"/>
                  </a:schemeClr>
                </a:solidFill>
              </a:rPr>
              <a:t> qui </a:t>
            </a:r>
            <a:r>
              <a:rPr lang="en-GB" dirty="0" err="1">
                <a:solidFill>
                  <a:schemeClr val="tx2">
                    <a:lumMod val="50000"/>
                  </a:schemeClr>
                </a:solidFill>
              </a:rPr>
              <a:t>précède</a:t>
            </a:r>
            <a:endParaRPr lang="en-GB" dirty="0">
              <a:solidFill>
                <a:schemeClr val="tx2">
                  <a:lumMod val="50000"/>
                </a:schemeClr>
              </a:solidFill>
            </a:endParaRP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145351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108</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7" name="Text Placeholder 2">
            <a:extLst>
              <a:ext uri="{FF2B5EF4-FFF2-40B4-BE49-F238E27FC236}">
                <a16:creationId xmlns:a16="http://schemas.microsoft.com/office/drawing/2014/main" id="{B299FE0C-1059-4756-97A7-797D21AC32A3}"/>
              </a:ext>
            </a:extLst>
          </p:cNvPr>
          <p:cNvSpPr>
            <a:spLocks noGrp="1"/>
          </p:cNvSpPr>
          <p:nvPr>
            <p:ph type="body" sz="quarter" idx="13"/>
          </p:nvPr>
        </p:nvSpPr>
        <p:spPr>
          <a:xfrm>
            <a:off x="838200" y="6496164"/>
            <a:ext cx="3999614" cy="251186"/>
          </a:xfrm>
        </p:spPr>
        <p:txBody>
          <a:bodyPr/>
          <a:lstStyle/>
          <a:p>
            <a:r>
              <a:rPr lang="en-GB" dirty="0"/>
              <a:t>FH, familial hypercholesterolaemia; </a:t>
            </a:r>
            <a:r>
              <a:rPr lang="en-GB" dirty="0" err="1"/>
              <a:t>Lp</a:t>
            </a:r>
            <a:r>
              <a:rPr lang="en-GB" dirty="0"/>
              <a:t>(a), lipoprotein(a)</a:t>
            </a:r>
          </a:p>
        </p:txBody>
      </p:sp>
      <p:sp>
        <p:nvSpPr>
          <p:cNvPr id="3" name="Text Placeholder 2">
            <a:extLst>
              <a:ext uri="{FF2B5EF4-FFF2-40B4-BE49-F238E27FC236}">
                <a16:creationId xmlns:a16="http://schemas.microsoft.com/office/drawing/2014/main" id="{C4A4A3B5-3274-4870-A29A-394387E85635}"/>
              </a:ext>
            </a:extLst>
          </p:cNvPr>
          <p:cNvSpPr>
            <a:spLocks noGrp="1"/>
          </p:cNvSpPr>
          <p:nvPr>
            <p:ph type="body" sz="quarter" idx="14"/>
          </p:nvPr>
        </p:nvSpPr>
        <p:spPr/>
        <p:txBody>
          <a:bodyPr/>
          <a:lstStyle/>
          <a:p>
            <a:endParaRPr lang="en-GB"/>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Question</a:t>
            </a:r>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indent="0">
              <a:spcAft>
                <a:spcPts val="1200"/>
              </a:spcAft>
            </a:pPr>
            <a:r>
              <a:rPr lang="fr-BE" dirty="0">
                <a:solidFill>
                  <a:schemeClr val="tx1"/>
                </a:solidFill>
              </a:rPr>
              <a:t>Quel serait votre stratégie thérapeutique?</a:t>
            </a:r>
            <a:endParaRPr lang="en-GB" dirty="0">
              <a:solidFill>
                <a:schemeClr val="tx1"/>
              </a:solidFill>
            </a:endParaRPr>
          </a:p>
          <a:p>
            <a:pPr marL="457200" indent="-457200">
              <a:buAutoNum type="alphaUcPeriod"/>
            </a:pPr>
            <a:r>
              <a:rPr lang="en-GB" dirty="0" err="1">
                <a:solidFill>
                  <a:schemeClr val="tx1"/>
                </a:solidFill>
              </a:rPr>
              <a:t>Statine</a:t>
            </a:r>
            <a:r>
              <a:rPr lang="en-GB" dirty="0">
                <a:solidFill>
                  <a:schemeClr val="tx1"/>
                </a:solidFill>
              </a:rPr>
              <a:t> à haute </a:t>
            </a:r>
            <a:r>
              <a:rPr lang="en-GB" dirty="0" err="1">
                <a:solidFill>
                  <a:schemeClr val="tx1"/>
                </a:solidFill>
              </a:rPr>
              <a:t>intensité</a:t>
            </a:r>
            <a:r>
              <a:rPr lang="en-GB" dirty="0">
                <a:solidFill>
                  <a:schemeClr val="tx1"/>
                </a:solidFill>
              </a:rPr>
              <a:t> + combination avec </a:t>
            </a:r>
            <a:r>
              <a:rPr lang="en-GB" dirty="0" err="1">
                <a:solidFill>
                  <a:schemeClr val="tx1"/>
                </a:solidFill>
              </a:rPr>
              <a:t>ézétimibe</a:t>
            </a:r>
            <a:endParaRPr lang="en-GB" dirty="0">
              <a:solidFill>
                <a:schemeClr val="tx1"/>
              </a:solidFill>
            </a:endParaRPr>
          </a:p>
          <a:p>
            <a:pPr marL="457200" indent="-457200">
              <a:buAutoNum type="alphaUcPeriod"/>
            </a:pPr>
            <a:r>
              <a:rPr lang="en-GB" dirty="0" err="1">
                <a:solidFill>
                  <a:schemeClr val="tx1"/>
                </a:solidFill>
              </a:rPr>
              <a:t>Suggérer</a:t>
            </a:r>
            <a:r>
              <a:rPr lang="en-GB" dirty="0">
                <a:solidFill>
                  <a:schemeClr val="tx1"/>
                </a:solidFill>
              </a:rPr>
              <a:t> un test </a:t>
            </a:r>
            <a:r>
              <a:rPr lang="en-GB" dirty="0" err="1">
                <a:solidFill>
                  <a:schemeClr val="tx1"/>
                </a:solidFill>
              </a:rPr>
              <a:t>génétique</a:t>
            </a:r>
            <a:r>
              <a:rPr lang="en-GB" dirty="0">
                <a:solidFill>
                  <a:schemeClr val="tx1"/>
                </a:solidFill>
              </a:rPr>
              <a:t> pour HF</a:t>
            </a:r>
          </a:p>
          <a:p>
            <a:pPr marL="457200" indent="-457200">
              <a:buAutoNum type="alphaUcPeriod"/>
            </a:pPr>
            <a:r>
              <a:rPr lang="en-GB" dirty="0" err="1">
                <a:solidFill>
                  <a:schemeClr val="tx1"/>
                </a:solidFill>
              </a:rPr>
              <a:t>Mesurer</a:t>
            </a:r>
            <a:r>
              <a:rPr lang="en-GB" dirty="0">
                <a:solidFill>
                  <a:schemeClr val="tx1"/>
                </a:solidFill>
              </a:rPr>
              <a:t> </a:t>
            </a:r>
            <a:r>
              <a:rPr lang="en-GB" dirty="0" err="1">
                <a:solidFill>
                  <a:schemeClr val="tx1"/>
                </a:solidFill>
              </a:rPr>
              <a:t>Lp</a:t>
            </a:r>
            <a:r>
              <a:rPr lang="en-GB" dirty="0">
                <a:solidFill>
                  <a:schemeClr val="tx1"/>
                </a:solidFill>
              </a:rPr>
              <a:t>(a)</a:t>
            </a:r>
          </a:p>
          <a:p>
            <a:pPr marL="457200" indent="-457200">
              <a:buAutoNum type="alphaUcPeriod"/>
            </a:pPr>
            <a:r>
              <a:rPr lang="en-GB" dirty="0" err="1">
                <a:solidFill>
                  <a:schemeClr val="tx1"/>
                </a:solidFill>
              </a:rPr>
              <a:t>Évaluer</a:t>
            </a:r>
            <a:r>
              <a:rPr lang="en-GB" dirty="0">
                <a:solidFill>
                  <a:schemeClr val="tx1"/>
                </a:solidFill>
              </a:rPr>
              <a:t> </a:t>
            </a:r>
            <a:r>
              <a:rPr lang="en-GB" dirty="0" err="1">
                <a:solidFill>
                  <a:schemeClr val="tx1"/>
                </a:solidFill>
              </a:rPr>
              <a:t>l’athérosclérose</a:t>
            </a:r>
            <a:r>
              <a:rPr lang="en-GB" dirty="0">
                <a:solidFill>
                  <a:schemeClr val="tx1"/>
                </a:solidFill>
              </a:rPr>
              <a:t> </a:t>
            </a:r>
            <a:r>
              <a:rPr lang="en-GB" dirty="0" err="1">
                <a:solidFill>
                  <a:schemeClr val="tx1"/>
                </a:solidFill>
              </a:rPr>
              <a:t>subclinique</a:t>
            </a:r>
            <a:endParaRPr lang="en-GB" dirty="0">
              <a:solidFill>
                <a:schemeClr val="tx1"/>
              </a:solidFill>
            </a:endParaRPr>
          </a:p>
          <a:p>
            <a:pPr marL="457200" indent="-457200">
              <a:buAutoNum type="alphaUcPeriod"/>
            </a:pPr>
            <a:r>
              <a:rPr lang="en-GB" dirty="0">
                <a:solidFill>
                  <a:srgbClr val="FF0000"/>
                </a:solidFill>
              </a:rPr>
              <a:t>Tout </a:t>
            </a:r>
            <a:r>
              <a:rPr lang="en-GB" dirty="0" err="1">
                <a:solidFill>
                  <a:srgbClr val="FF0000"/>
                </a:solidFill>
              </a:rPr>
              <a:t>ce</a:t>
            </a:r>
            <a:r>
              <a:rPr lang="en-GB" dirty="0">
                <a:solidFill>
                  <a:srgbClr val="FF0000"/>
                </a:solidFill>
              </a:rPr>
              <a:t> qui </a:t>
            </a:r>
            <a:r>
              <a:rPr lang="en-GB" dirty="0" err="1">
                <a:solidFill>
                  <a:srgbClr val="FF0000"/>
                </a:solidFill>
              </a:rPr>
              <a:t>précède</a:t>
            </a:r>
            <a:endParaRPr lang="en-GB" dirty="0">
              <a:solidFill>
                <a:srgbClr val="FF0000"/>
              </a:solidFill>
            </a:endParaRP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147183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109</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69962A60-ABD5-44C4-9ABC-9E0458C3802D}"/>
              </a:ext>
            </a:extLst>
          </p:cNvPr>
          <p:cNvSpPr>
            <a:spLocks noGrp="1"/>
          </p:cNvSpPr>
          <p:nvPr>
            <p:ph type="body" sz="quarter" idx="13"/>
          </p:nvPr>
        </p:nvSpPr>
        <p:spPr>
          <a:xfrm>
            <a:off x="905773" y="6425539"/>
            <a:ext cx="5486401" cy="365125"/>
          </a:xfrm>
        </p:spPr>
        <p:txBody>
          <a:bodyPr/>
          <a:lstStyle/>
          <a:p>
            <a:r>
              <a:rPr lang="en-GB" dirty="0"/>
              <a:t>ASCVD, atherosclerotic cardiovascular disease; CAC, coronary artery calcium score; CI, confidence interval; </a:t>
            </a:r>
            <a:r>
              <a:rPr lang="en-GB" dirty="0" err="1"/>
              <a:t>HeFH</a:t>
            </a:r>
            <a:r>
              <a:rPr lang="en-GB" dirty="0"/>
              <a:t>, heterozygous familial hypercholesterolaemia; MACE, major adverse cardiac event</a:t>
            </a:r>
          </a:p>
        </p:txBody>
      </p:sp>
      <p:sp>
        <p:nvSpPr>
          <p:cNvPr id="7" name="TextBox 11">
            <a:extLst>
              <a:ext uri="{FF2B5EF4-FFF2-40B4-BE49-F238E27FC236}">
                <a16:creationId xmlns:a16="http://schemas.microsoft.com/office/drawing/2014/main" id="{F8F59223-A183-734A-8EC5-73ABDFC109B1}"/>
              </a:ext>
            </a:extLst>
          </p:cNvPr>
          <p:cNvSpPr txBox="1">
            <a:spLocks noGrp="1"/>
          </p:cNvSpPr>
          <p:nvPr>
            <p:ph type="body" sz="quarter" idx="14"/>
          </p:nvPr>
        </p:nvSpPr>
        <p:spPr>
          <a:xfrm>
            <a:off x="6631896" y="6562684"/>
            <a:ext cx="3961341" cy="184666"/>
          </a:xfrm>
          <a:prstGeom prst="rect">
            <a:avLst/>
          </a:prstGeom>
          <a:noFill/>
        </p:spPr>
        <p:txBody>
          <a:bodyPr wrap="none" rtlCol="0">
            <a:spAutoFit/>
          </a:bodyPr>
          <a:lstStyle/>
          <a:p>
            <a:pPr defTabSz="740664"/>
            <a:r>
              <a:rPr lang="en-US" err="1"/>
              <a:t>Miname</a:t>
            </a:r>
            <a:r>
              <a:rPr lang="en-US"/>
              <a:t> MH, </a:t>
            </a:r>
            <a:r>
              <a:rPr lang="en-US" i="1"/>
              <a:t>et al. JACC Cardiovasc Imaging</a:t>
            </a:r>
            <a:r>
              <a:rPr lang="en-US"/>
              <a:t>. 2018 [</a:t>
            </a:r>
            <a:r>
              <a:rPr lang="en-US" err="1"/>
              <a:t>Epub</a:t>
            </a:r>
            <a:r>
              <a:rPr lang="en-US"/>
              <a:t> ahead of print]</a:t>
            </a:r>
          </a:p>
        </p:txBody>
      </p:sp>
      <p:sp>
        <p:nvSpPr>
          <p:cNvPr id="5" name="Titre 4"/>
          <p:cNvSpPr>
            <a:spLocks noGrp="1"/>
          </p:cNvSpPr>
          <p:nvPr>
            <p:ph type="title"/>
          </p:nvPr>
        </p:nvSpPr>
        <p:spPr>
          <a:xfrm>
            <a:off x="167942" y="111256"/>
            <a:ext cx="10483979" cy="773562"/>
          </a:xfrm>
        </p:spPr>
        <p:txBody>
          <a:bodyPr/>
          <a:lstStyle/>
          <a:p>
            <a:r>
              <a:rPr lang="nl-BE" sz="3600" dirty="0"/>
              <a:t>Calcification de l’artère coronaire et des événements CV – HF traitée avec statines behandelde FH</a:t>
            </a:r>
            <a:endParaRPr lang="fr-FR" sz="3600" dirty="0"/>
          </a:p>
        </p:txBody>
      </p:sp>
      <p:pic>
        <p:nvPicPr>
          <p:cNvPr id="15" name="Picture 4">
            <a:extLst>
              <a:ext uri="{FF2B5EF4-FFF2-40B4-BE49-F238E27FC236}">
                <a16:creationId xmlns:a16="http://schemas.microsoft.com/office/drawing/2014/main" id="{558810A2-42E9-6C4C-8659-E082AE55F067}"/>
              </a:ext>
            </a:extLst>
          </p:cNvPr>
          <p:cNvPicPr/>
          <p:nvPr/>
        </p:nvPicPr>
        <p:blipFill>
          <a:blip r:embed="rId2"/>
          <a:stretch>
            <a:fillRect/>
          </a:stretch>
        </p:blipFill>
        <p:spPr>
          <a:xfrm>
            <a:off x="5828211" y="1646318"/>
            <a:ext cx="5568709" cy="4019039"/>
          </a:xfrm>
          <a:prstGeom prst="rect">
            <a:avLst/>
          </a:prstGeom>
          <a:ln>
            <a:noFill/>
          </a:ln>
        </p:spPr>
      </p:pic>
      <p:sp>
        <p:nvSpPr>
          <p:cNvPr id="16" name="TextBox 5">
            <a:extLst>
              <a:ext uri="{FF2B5EF4-FFF2-40B4-BE49-F238E27FC236}">
                <a16:creationId xmlns:a16="http://schemas.microsoft.com/office/drawing/2014/main" id="{ABE21280-519E-A04C-8E69-B760D2004E5A}"/>
              </a:ext>
            </a:extLst>
          </p:cNvPr>
          <p:cNvSpPr txBox="1"/>
          <p:nvPr/>
        </p:nvSpPr>
        <p:spPr>
          <a:xfrm>
            <a:off x="1170448" y="1601686"/>
            <a:ext cx="4087979" cy="1477328"/>
          </a:xfrm>
          <a:prstGeom prst="rect">
            <a:avLst/>
          </a:prstGeom>
          <a:solidFill>
            <a:srgbClr val="D5B176"/>
          </a:solidFill>
          <a:ln w="19050" cap="flat" cmpd="sng" algn="ctr">
            <a:noFill/>
            <a:prstDash val="solid"/>
            <a:miter lim="800000"/>
          </a:ln>
          <a:effectLst/>
        </p:spPr>
        <p:txBody>
          <a:bodyPr wrap="none" rtlCol="0">
            <a:spAutoFit/>
          </a:bodyPr>
          <a:lstStyle/>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206 molecularly proven </a:t>
            </a:r>
            <a:r>
              <a:rPr kumimoji="0" lang="en-US" sz="1800" b="1" i="0" u="none" strike="noStrike" kern="0" cap="none" spc="0" normalizeH="0" baseline="0" noProof="0" err="1">
                <a:ln>
                  <a:noFill/>
                </a:ln>
                <a:solidFill>
                  <a:srgbClr val="152C41"/>
                </a:solidFill>
                <a:effectLst/>
                <a:uLnTx/>
                <a:uFillTx/>
                <a:latin typeface="Calibri" panose="020F0502020204030204"/>
                <a:ea typeface="+mn-ea"/>
                <a:cs typeface="+mn-cs"/>
              </a:rPr>
              <a:t>HeFH</a:t>
            </a: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 individuals</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Age 45±14 years </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79.6% with high-dose statin</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64% also with ezetimibe </a:t>
            </a:r>
            <a:b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b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On-treatment LDL-C 150±56 mg/dL </a:t>
            </a:r>
          </a:p>
        </p:txBody>
      </p:sp>
      <p:sp>
        <p:nvSpPr>
          <p:cNvPr id="17" name="Text Box 3">
            <a:extLst>
              <a:ext uri="{FF2B5EF4-FFF2-40B4-BE49-F238E27FC236}">
                <a16:creationId xmlns:a16="http://schemas.microsoft.com/office/drawing/2014/main" id="{39BAC9A7-5FF4-FA49-9336-B04564AA5FF2}"/>
              </a:ext>
            </a:extLst>
          </p:cNvPr>
          <p:cNvSpPr txBox="1">
            <a:spLocks noChangeArrowheads="1"/>
          </p:cNvSpPr>
          <p:nvPr/>
        </p:nvSpPr>
        <p:spPr bwMode="auto">
          <a:xfrm>
            <a:off x="9339078" y="2977679"/>
            <a:ext cx="578644" cy="241745"/>
          </a:xfrm>
          <a:prstGeom prst="rect">
            <a:avLst/>
          </a:prstGeom>
          <a:solidFill>
            <a:sysClr val="window" lastClr="FFFFFF">
              <a:lumMod val="100000"/>
              <a:lumOff val="0"/>
            </a:sysClr>
          </a:solidFill>
          <a:ln>
            <a:noFill/>
          </a:ln>
          <a:extLst>
            <a:ext uri="{91240B29-F687-4F45-9708-019B960494DF}">
              <a14:hiddenLine xmlns:a14="http://schemas.microsoft.com/office/drawing/2010/main" w="6350">
                <a:solidFill>
                  <a:srgbClr val="000000"/>
                </a:solidFill>
                <a:miter lim="800000"/>
                <a:headEnd/>
                <a:tailEnd/>
              </a14:hiddenLine>
            </a:ext>
          </a:extLst>
        </p:spPr>
        <p:txBody>
          <a:bodyPr rot="0" vert="horz" wrap="none" lIns="74066" tIns="37033" rIns="74066" bIns="37033" anchor="t" anchorCtr="0" upright="1">
            <a:noAutofit/>
          </a:bodyPr>
          <a:lstStyle/>
          <a:p>
            <a:pPr marL="0" marR="0" lvl="0" indent="0" algn="l" defTabSz="740664" rtl="0" eaLnBrk="1" fontAlgn="auto" latinLnBrk="0" hangingPunct="1">
              <a:lnSpc>
                <a:spcPct val="115000"/>
              </a:lnSpc>
              <a:spcBef>
                <a:spcPts val="0"/>
              </a:spcBef>
              <a:spcAft>
                <a:spcPts val="810"/>
              </a:spcAft>
              <a:buClrTx/>
              <a:buSzTx/>
              <a:buFontTx/>
              <a:buNone/>
              <a:tabLst/>
              <a:defRPr/>
            </a:pPr>
            <a:r>
              <a:rPr kumimoji="0" lang="en-US" sz="892" b="0" i="0" u="none" strike="noStrike" kern="0" cap="none" spc="0" normalizeH="0" baseline="0" noProof="0">
                <a:ln>
                  <a:noFill/>
                </a:ln>
                <a:solidFill>
                  <a:prstClr val="black"/>
                </a:solidFill>
                <a:effectLst/>
                <a:uLnTx/>
                <a:uFillTx/>
                <a:latin typeface="Calibri" panose="020F0502020204030204"/>
                <a:ea typeface="Calibri" panose="020F0502020204030204" pitchFamily="34" charset="0"/>
                <a:cs typeface="+mn-cs"/>
              </a:rPr>
              <a:t>p=0.0003</a:t>
            </a:r>
          </a:p>
        </p:txBody>
      </p:sp>
      <p:sp>
        <p:nvSpPr>
          <p:cNvPr id="18" name="TextBox 7">
            <a:extLst>
              <a:ext uri="{FF2B5EF4-FFF2-40B4-BE49-F238E27FC236}">
                <a16:creationId xmlns:a16="http://schemas.microsoft.com/office/drawing/2014/main" id="{5BF158B6-8A30-2243-B622-4C61DFC9D16B}"/>
              </a:ext>
            </a:extLst>
          </p:cNvPr>
          <p:cNvSpPr txBox="1"/>
          <p:nvPr/>
        </p:nvSpPr>
        <p:spPr>
          <a:xfrm>
            <a:off x="1246648" y="3655838"/>
            <a:ext cx="3706352" cy="369332"/>
          </a:xfrm>
          <a:prstGeom prst="rect">
            <a:avLst/>
          </a:prstGeom>
          <a:solidFill>
            <a:srgbClr val="C00000"/>
          </a:solidFill>
          <a:ln w="12700" cap="flat" cmpd="sng" algn="ctr">
            <a:noFill/>
            <a:prstDash val="solid"/>
            <a:miter lim="800000"/>
          </a:ln>
          <a:effectLst/>
        </p:spPr>
        <p:txBody>
          <a:bodyPr wrap="square" rtlCol="0">
            <a:spAutoFit/>
          </a:bodyPr>
          <a:lstStyle/>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prstClr val="white"/>
                </a:solidFill>
                <a:effectLst/>
                <a:uLnTx/>
                <a:uFillTx/>
                <a:latin typeface="Calibri" panose="020F0502020204030204"/>
                <a:ea typeface="+mn-ea"/>
                <a:cs typeface="+mn-cs"/>
              </a:rPr>
              <a:t>CAC present in 105 individuals (51%)</a:t>
            </a:r>
          </a:p>
        </p:txBody>
      </p:sp>
      <p:sp>
        <p:nvSpPr>
          <p:cNvPr id="19" name="TextBox 8">
            <a:extLst>
              <a:ext uri="{FF2B5EF4-FFF2-40B4-BE49-F238E27FC236}">
                <a16:creationId xmlns:a16="http://schemas.microsoft.com/office/drawing/2014/main" id="{3BD48501-48B6-564D-BBEC-A50BE8CA6F65}"/>
              </a:ext>
            </a:extLst>
          </p:cNvPr>
          <p:cNvSpPr txBox="1"/>
          <p:nvPr/>
        </p:nvSpPr>
        <p:spPr>
          <a:xfrm>
            <a:off x="588690" y="4514356"/>
            <a:ext cx="5040162" cy="1754326"/>
          </a:xfrm>
          <a:prstGeom prst="rect">
            <a:avLst/>
          </a:prstGeom>
          <a:solidFill>
            <a:schemeClr val="accent3">
              <a:lumMod val="60000"/>
              <a:lumOff val="40000"/>
            </a:schemeClr>
          </a:solidFill>
          <a:ln w="12700" cap="flat" cmpd="sng" algn="ctr">
            <a:noFill/>
            <a:prstDash val="solid"/>
            <a:miter lim="800000"/>
          </a:ln>
          <a:effectLst/>
        </p:spPr>
        <p:txBody>
          <a:bodyPr wrap="none" rtlCol="0">
            <a:spAutoFit/>
          </a:bodyPr>
          <a:lstStyle/>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Follow-up median of 3.7 (quartiles: 2.7–6.8) years</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ASCVD events (7.2%) </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err="1">
                <a:ln>
                  <a:noFill/>
                </a:ln>
                <a:solidFill>
                  <a:srgbClr val="152C41"/>
                </a:solidFill>
                <a:effectLst/>
                <a:uLnTx/>
                <a:uFillTx/>
                <a:latin typeface="Calibri" panose="020F0502020204030204"/>
                <a:ea typeface="+mn-ea"/>
                <a:cs typeface="+mn-cs"/>
              </a:rPr>
              <a:t>Annualised</a:t>
            </a: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 event rate (1,000 patients/year) </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CAC 0 = 0</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CAC 1–100 = 26.4 (95% CI 12.9–51.8) </a:t>
            </a:r>
          </a:p>
          <a:p>
            <a:pPr marL="0" marR="0" lvl="0" indent="0" algn="l" defTabSz="740664"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152C41"/>
                </a:solidFill>
                <a:effectLst/>
                <a:uLnTx/>
                <a:uFillTx/>
                <a:latin typeface="Calibri" panose="020F0502020204030204"/>
                <a:ea typeface="+mn-ea"/>
                <a:cs typeface="+mn-cs"/>
              </a:rPr>
              <a:t>&gt;100 = 44.1 (95% CI 26.0–104.1)</a:t>
            </a:r>
          </a:p>
        </p:txBody>
      </p:sp>
      <p:sp>
        <p:nvSpPr>
          <p:cNvPr id="20" name="Down Arrow 9">
            <a:extLst>
              <a:ext uri="{FF2B5EF4-FFF2-40B4-BE49-F238E27FC236}">
                <a16:creationId xmlns:a16="http://schemas.microsoft.com/office/drawing/2014/main" id="{9A26AFCF-E846-3141-B63D-0696BF7526F8}"/>
              </a:ext>
            </a:extLst>
          </p:cNvPr>
          <p:cNvSpPr/>
          <p:nvPr/>
        </p:nvSpPr>
        <p:spPr>
          <a:xfrm>
            <a:off x="2988440" y="3192558"/>
            <a:ext cx="227897" cy="421608"/>
          </a:xfrm>
          <a:prstGeom prst="downArrow">
            <a:avLst/>
          </a:prstGeom>
          <a:solidFill>
            <a:srgbClr val="152C41"/>
          </a:solidFill>
          <a:ln w="12700" cap="flat" cmpd="sng" algn="ctr">
            <a:noFill/>
            <a:prstDash val="solid"/>
            <a:miter lim="800000"/>
          </a:ln>
          <a:effectLst/>
        </p:spPr>
        <p:txBody>
          <a:bodyPr rtlCol="0" anchor="ctr"/>
          <a:lstStyle/>
          <a:p>
            <a:pPr marL="0" marR="0" lvl="0" indent="0" algn="l" defTabSz="740664" rtl="0" eaLnBrk="1" fontAlgn="auto" latinLnBrk="0" hangingPunct="1">
              <a:lnSpc>
                <a:spcPct val="100000"/>
              </a:lnSpc>
              <a:spcBef>
                <a:spcPts val="0"/>
              </a:spcBef>
              <a:spcAft>
                <a:spcPts val="0"/>
              </a:spcAft>
              <a:buClrTx/>
              <a:buSzTx/>
              <a:buFontTx/>
              <a:buNone/>
              <a:tabLst/>
              <a:defRPr/>
            </a:pPr>
            <a:endParaRPr kumimoji="0" lang="en-US" sz="1458"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1" name="Down Arrow 10">
            <a:extLst>
              <a:ext uri="{FF2B5EF4-FFF2-40B4-BE49-F238E27FC236}">
                <a16:creationId xmlns:a16="http://schemas.microsoft.com/office/drawing/2014/main" id="{3A39A2CA-ADAF-E949-A085-A29585837DA6}"/>
              </a:ext>
            </a:extLst>
          </p:cNvPr>
          <p:cNvSpPr/>
          <p:nvPr/>
        </p:nvSpPr>
        <p:spPr>
          <a:xfrm>
            <a:off x="2986541" y="4068058"/>
            <a:ext cx="227897" cy="421608"/>
          </a:xfrm>
          <a:prstGeom prst="downArrow">
            <a:avLst/>
          </a:prstGeom>
          <a:solidFill>
            <a:srgbClr val="152C41"/>
          </a:solidFill>
          <a:ln w="12700" cap="flat" cmpd="sng" algn="ctr">
            <a:noFill/>
            <a:prstDash val="solid"/>
            <a:miter lim="800000"/>
          </a:ln>
          <a:effectLst/>
        </p:spPr>
        <p:txBody>
          <a:bodyPr rtlCol="0" anchor="ctr"/>
          <a:lstStyle/>
          <a:p>
            <a:pPr marL="0" marR="0" lvl="0" indent="0" algn="l" defTabSz="740664" rtl="0" eaLnBrk="1" fontAlgn="auto" latinLnBrk="0" hangingPunct="1">
              <a:lnSpc>
                <a:spcPct val="100000"/>
              </a:lnSpc>
              <a:spcBef>
                <a:spcPts val="0"/>
              </a:spcBef>
              <a:spcAft>
                <a:spcPts val="0"/>
              </a:spcAft>
              <a:buClrTx/>
              <a:buSzTx/>
              <a:buFontTx/>
              <a:buNone/>
              <a:tabLst/>
              <a:defRPr/>
            </a:pPr>
            <a:endParaRPr kumimoji="0" lang="en-US" sz="1458"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 name="Oval 1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52300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0CF6C-6C98-462D-B4FC-553AC02AB8C5}"/>
              </a:ext>
            </a:extLst>
          </p:cNvPr>
          <p:cNvSpPr>
            <a:spLocks noGrp="1"/>
          </p:cNvSpPr>
          <p:nvPr>
            <p:ph type="title"/>
          </p:nvPr>
        </p:nvSpPr>
        <p:spPr>
          <a:xfrm>
            <a:off x="357912" y="365125"/>
            <a:ext cx="10515600" cy="1325563"/>
          </a:xfrm>
        </p:spPr>
        <p:txBody>
          <a:bodyPr>
            <a:normAutofit/>
          </a:bodyPr>
          <a:lstStyle/>
          <a:p>
            <a:r>
              <a:rPr lang="en-US" sz="3200" dirty="0">
                <a:latin typeface="+mn-lt"/>
              </a:rPr>
              <a:t>RISK ASSESSMENT  - </a:t>
            </a:r>
            <a:r>
              <a:rPr lang="en-US" sz="3200" dirty="0" err="1">
                <a:latin typeface="+mn-lt"/>
              </a:rPr>
              <a:t>ApoB</a:t>
            </a:r>
            <a:r>
              <a:rPr lang="en-US" sz="3200" dirty="0">
                <a:latin typeface="+mn-lt"/>
              </a:rPr>
              <a:t> ANALYSIS </a:t>
            </a:r>
          </a:p>
        </p:txBody>
      </p:sp>
      <p:pic>
        <p:nvPicPr>
          <p:cNvPr id="4" name="Picture 3">
            <a:extLst>
              <a:ext uri="{FF2B5EF4-FFF2-40B4-BE49-F238E27FC236}">
                <a16:creationId xmlns:a16="http://schemas.microsoft.com/office/drawing/2014/main" id="{6765529B-96A0-4812-BDA0-03573CA96D33}"/>
              </a:ext>
            </a:extLst>
          </p:cNvPr>
          <p:cNvPicPr>
            <a:picLocks noChangeAspect="1"/>
          </p:cNvPicPr>
          <p:nvPr/>
        </p:nvPicPr>
        <p:blipFill>
          <a:blip r:embed="rId3"/>
          <a:stretch>
            <a:fillRect/>
          </a:stretch>
        </p:blipFill>
        <p:spPr>
          <a:xfrm>
            <a:off x="311376" y="1905000"/>
            <a:ext cx="11670115" cy="2413772"/>
          </a:xfrm>
          <a:prstGeom prst="rect">
            <a:avLst/>
          </a:prstGeom>
        </p:spPr>
      </p:pic>
      <p:sp>
        <p:nvSpPr>
          <p:cNvPr id="6" name="TextBox 5">
            <a:extLst>
              <a:ext uri="{FF2B5EF4-FFF2-40B4-BE49-F238E27FC236}">
                <a16:creationId xmlns:a16="http://schemas.microsoft.com/office/drawing/2014/main" id="{66F4D52C-44DD-49CA-B55E-6A601DF79CCE}"/>
              </a:ext>
            </a:extLst>
          </p:cNvPr>
          <p:cNvSpPr txBox="1"/>
          <p:nvPr/>
        </p:nvSpPr>
        <p:spPr>
          <a:xfrm>
            <a:off x="2722321" y="1371600"/>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3F3B0290-41DC-481C-8BE9-324F638DE5EC}"/>
              </a:ext>
            </a:extLst>
          </p:cNvPr>
          <p:cNvSpPr txBox="1"/>
          <p:nvPr/>
        </p:nvSpPr>
        <p:spPr>
          <a:xfrm>
            <a:off x="8497187" y="1371600"/>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sp>
        <p:nvSpPr>
          <p:cNvPr id="12" name="TextBox 11">
            <a:extLst>
              <a:ext uri="{FF2B5EF4-FFF2-40B4-BE49-F238E27FC236}">
                <a16:creationId xmlns:a16="http://schemas.microsoft.com/office/drawing/2014/main" id="{EC46F728-EB41-4828-9A1C-BC9C69843618}"/>
              </a:ext>
            </a:extLst>
          </p:cNvPr>
          <p:cNvSpPr txBox="1"/>
          <p:nvPr/>
        </p:nvSpPr>
        <p:spPr>
          <a:xfrm>
            <a:off x="6207386" y="4343400"/>
            <a:ext cx="5771699" cy="1323439"/>
          </a:xfrm>
          <a:prstGeom prst="rect">
            <a:avLst/>
          </a:prstGeom>
          <a:solidFill>
            <a:srgbClr val="44546A"/>
          </a:solidFill>
          <a:ln>
            <a:solidFill>
              <a:sysClr val="window" lastClr="FFFFFF"/>
            </a:solidFill>
          </a:ln>
        </p:spPr>
        <p:txBody>
          <a:bodyPr wrap="square" rtlCol="0">
            <a:spAutoFit/>
          </a:bodyPr>
          <a:lstStyle/>
          <a:p>
            <a:pPr algn="ctr" defTabSz="1219170"/>
            <a:r>
              <a:rPr lang="en-US" sz="2000" dirty="0">
                <a:solidFill>
                  <a:prstClr val="white"/>
                </a:solidFill>
              </a:rPr>
              <a:t>For CVD risk estimation</a:t>
            </a:r>
          </a:p>
          <a:p>
            <a:pPr algn="ctr" defTabSz="1219170"/>
            <a:r>
              <a:rPr lang="en-US" sz="2000" dirty="0" err="1">
                <a:solidFill>
                  <a:prstClr val="white"/>
                </a:solidFill>
              </a:rPr>
              <a:t>ApoB</a:t>
            </a:r>
            <a:r>
              <a:rPr lang="en-US" sz="2000" dirty="0">
                <a:solidFill>
                  <a:prstClr val="white"/>
                </a:solidFill>
              </a:rPr>
              <a:t> analysis NOW RECOMMENDED </a:t>
            </a:r>
          </a:p>
          <a:p>
            <a:pPr algn="ctr" defTabSz="1219170"/>
            <a:r>
              <a:rPr lang="en-US" sz="2000" dirty="0">
                <a:solidFill>
                  <a:prstClr val="white"/>
                </a:solidFill>
              </a:rPr>
              <a:t>(patients with high TG; DM; obesity or metabolic syndrome or very low LDL-C) </a:t>
            </a:r>
          </a:p>
        </p:txBody>
      </p:sp>
      <p:sp>
        <p:nvSpPr>
          <p:cNvPr id="10" name="TextBox 9"/>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164995230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D9575D-8A8C-43A2-8A24-0471D4AA1F1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110</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8" name="Text Placeholder 7">
            <a:extLst>
              <a:ext uri="{FF2B5EF4-FFF2-40B4-BE49-F238E27FC236}">
                <a16:creationId xmlns:a16="http://schemas.microsoft.com/office/drawing/2014/main" id="{59B9E712-034E-4C8A-AD53-0DFEEDB31E66}"/>
              </a:ext>
            </a:extLst>
          </p:cNvPr>
          <p:cNvSpPr>
            <a:spLocks noGrp="1"/>
          </p:cNvSpPr>
          <p:nvPr>
            <p:ph type="body" sz="quarter" idx="13"/>
          </p:nvPr>
        </p:nvSpPr>
        <p:spPr>
          <a:xfrm>
            <a:off x="838200" y="6559910"/>
            <a:ext cx="6248400" cy="276999"/>
          </a:xfrm>
        </p:spPr>
        <p:txBody>
          <a:bodyPr/>
          <a:lstStyle/>
          <a:p>
            <a:r>
              <a:rPr lang="en-GB" dirty="0"/>
              <a:t>IMC, </a:t>
            </a:r>
            <a:r>
              <a:rPr lang="en-GB" dirty="0" err="1"/>
              <a:t>Indice</a:t>
            </a:r>
            <a:r>
              <a:rPr lang="en-GB" dirty="0"/>
              <a:t> masse </a:t>
            </a:r>
            <a:r>
              <a:rPr lang="en-GB" dirty="0" err="1"/>
              <a:t>corporelle</a:t>
            </a:r>
            <a:r>
              <a:rPr lang="en-GB" dirty="0"/>
              <a:t>; PA, pression </a:t>
            </a:r>
            <a:r>
              <a:rPr lang="en-GB" dirty="0" err="1"/>
              <a:t>artérielle</a:t>
            </a:r>
            <a:r>
              <a:rPr lang="en-GB" dirty="0"/>
              <a:t>; CABG, coronary artery bypass graft; FH, familial hypercholesterolaemia; LDL-C, low density lipoprotein cholesterol; </a:t>
            </a:r>
            <a:r>
              <a:rPr lang="en-GB" dirty="0" err="1"/>
              <a:t>Lp</a:t>
            </a:r>
            <a:r>
              <a:rPr lang="en-GB" dirty="0"/>
              <a:t>(a), lipoprotein (a); IM,  </a:t>
            </a:r>
            <a:r>
              <a:rPr lang="en-GB" dirty="0" err="1"/>
              <a:t>infarctus</a:t>
            </a:r>
            <a:r>
              <a:rPr lang="en-GB" dirty="0"/>
              <a:t> du </a:t>
            </a:r>
            <a:r>
              <a:rPr lang="en-GB" dirty="0" err="1"/>
              <a:t>myocard</a:t>
            </a:r>
            <a:endParaRPr lang="en-GB" dirty="0"/>
          </a:p>
        </p:txBody>
      </p:sp>
      <p:sp>
        <p:nvSpPr>
          <p:cNvPr id="5" name="Title 4">
            <a:extLst>
              <a:ext uri="{FF2B5EF4-FFF2-40B4-BE49-F238E27FC236}">
                <a16:creationId xmlns:a16="http://schemas.microsoft.com/office/drawing/2014/main" id="{3DF84D6A-4201-4F5D-9002-9E8E0FD05C4D}"/>
              </a:ext>
            </a:extLst>
          </p:cNvPr>
          <p:cNvSpPr>
            <a:spLocks noGrp="1"/>
          </p:cNvSpPr>
          <p:nvPr>
            <p:ph type="title"/>
          </p:nvPr>
        </p:nvSpPr>
        <p:spPr/>
        <p:txBody>
          <a:bodyPr/>
          <a:lstStyle/>
          <a:p>
            <a:r>
              <a:rPr lang="en-GB" dirty="0"/>
              <a:t>Cas 6: Patient avec HF</a:t>
            </a:r>
          </a:p>
        </p:txBody>
      </p:sp>
      <p:sp>
        <p:nvSpPr>
          <p:cNvPr id="7" name="Content Placeholder 6">
            <a:extLst>
              <a:ext uri="{FF2B5EF4-FFF2-40B4-BE49-F238E27FC236}">
                <a16:creationId xmlns:a16="http://schemas.microsoft.com/office/drawing/2014/main" id="{21BDD819-BE30-4E1F-9542-867EC0D1543D}"/>
              </a:ext>
            </a:extLst>
          </p:cNvPr>
          <p:cNvSpPr>
            <a:spLocks noGrp="1"/>
          </p:cNvSpPr>
          <p:nvPr>
            <p:ph idx="1"/>
          </p:nvPr>
        </p:nvSpPr>
        <p:spPr/>
        <p:txBody>
          <a:bodyPr/>
          <a:lstStyle/>
          <a:p>
            <a:endParaRPr lang="en-GB" dirty="0"/>
          </a:p>
        </p:txBody>
      </p:sp>
      <p:graphicFrame>
        <p:nvGraphicFramePr>
          <p:cNvPr id="9" name="Content Placeholder 3">
            <a:extLst>
              <a:ext uri="{FF2B5EF4-FFF2-40B4-BE49-F238E27FC236}">
                <a16:creationId xmlns:a16="http://schemas.microsoft.com/office/drawing/2014/main" id="{E9C48EDE-9194-4033-AB5B-CE8D2C6F9033}"/>
              </a:ext>
            </a:extLst>
          </p:cNvPr>
          <p:cNvGraphicFramePr>
            <a:graphicFrameLocks/>
          </p:cNvGraphicFramePr>
          <p:nvPr>
            <p:extLst>
              <p:ext uri="{D42A27DB-BD31-4B8C-83A1-F6EECF244321}">
                <p14:modId xmlns:p14="http://schemas.microsoft.com/office/powerpoint/2010/main" val="853369468"/>
              </p:ext>
            </p:extLst>
          </p:nvPr>
        </p:nvGraphicFramePr>
        <p:xfrm>
          <a:off x="717421" y="1437302"/>
          <a:ext cx="10504617" cy="4206240"/>
        </p:xfrm>
        <a:graphic>
          <a:graphicData uri="http://schemas.openxmlformats.org/drawingml/2006/table">
            <a:tbl>
              <a:tblPr firstRow="1" bandRow="1">
                <a:tableStyleId>{5C22544A-7EE6-4342-B048-85BDC9FD1C3A}</a:tableStyleId>
              </a:tblPr>
              <a:tblGrid>
                <a:gridCol w="2238298">
                  <a:extLst>
                    <a:ext uri="{9D8B030D-6E8A-4147-A177-3AD203B41FA5}">
                      <a16:colId xmlns:a16="http://schemas.microsoft.com/office/drawing/2014/main" val="3687134654"/>
                    </a:ext>
                  </a:extLst>
                </a:gridCol>
                <a:gridCol w="8266319">
                  <a:extLst>
                    <a:ext uri="{9D8B030D-6E8A-4147-A177-3AD203B41FA5}">
                      <a16:colId xmlns:a16="http://schemas.microsoft.com/office/drawing/2014/main" val="4252128689"/>
                    </a:ext>
                  </a:extLst>
                </a:gridCol>
              </a:tblGrid>
              <a:tr h="262692">
                <a:tc gridSpan="2">
                  <a:txBody>
                    <a:bodyPr/>
                    <a:lstStyle/>
                    <a:p>
                      <a:pPr algn="ctr"/>
                      <a:r>
                        <a:rPr lang="en-GB" sz="1800" dirty="0" err="1">
                          <a:latin typeface="Calibri" panose="020F0502020204030204" pitchFamily="34" charset="0"/>
                          <a:cs typeface="Calibri" panose="020F0502020204030204" pitchFamily="34" charset="0"/>
                        </a:rPr>
                        <a:t>Données</a:t>
                      </a:r>
                      <a:r>
                        <a:rPr lang="en-GB" sz="18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262692">
                <a:tc>
                  <a:txBody>
                    <a:bodyPr/>
                    <a:lstStyle/>
                    <a:p>
                      <a:r>
                        <a:rPr lang="en-GB" sz="1800" dirty="0" err="1">
                          <a:latin typeface="Calibri" panose="020F0502020204030204" pitchFamily="34" charset="0"/>
                          <a:cs typeface="Calibri" panose="020F0502020204030204" pitchFamily="34" charset="0"/>
                        </a:rPr>
                        <a:t>Démographie</a:t>
                      </a:r>
                      <a:endParaRPr lang="en-GB" sz="1800" dirty="0">
                        <a:latin typeface="Calibri" panose="020F0502020204030204" pitchFamily="34" charset="0"/>
                        <a:cs typeface="Calibri" panose="020F0502020204030204" pitchFamily="34" charset="0"/>
                      </a:endParaRPr>
                    </a:p>
                  </a:txBody>
                  <a:tcPr/>
                </a:tc>
                <a:tc>
                  <a:txBody>
                    <a:bodyPr/>
                    <a:lstStyle/>
                    <a:p>
                      <a:r>
                        <a:rPr lang="en-GB" sz="1800" i="1" dirty="0">
                          <a:latin typeface="Calibri" panose="020F0502020204030204" pitchFamily="34" charset="0"/>
                          <a:cs typeface="Calibri" panose="020F0502020204030204" pitchFamily="34" charset="0"/>
                        </a:rPr>
                        <a:t>52 </a:t>
                      </a:r>
                      <a:r>
                        <a:rPr lang="en-GB" sz="1800" i="1" dirty="0" err="1">
                          <a:latin typeface="Calibri" panose="020F0502020204030204" pitchFamily="34" charset="0"/>
                          <a:cs typeface="Calibri" panose="020F0502020204030204" pitchFamily="34" charset="0"/>
                        </a:rPr>
                        <a:t>ans</a:t>
                      </a:r>
                      <a:r>
                        <a:rPr lang="en-GB" sz="1800" i="1" dirty="0">
                          <a:latin typeface="Calibri" panose="020F0502020204030204" pitchFamily="34" charset="0"/>
                          <a:cs typeface="Calibri" panose="020F0502020204030204" pitchFamily="34" charset="0"/>
                        </a:rPr>
                        <a:t>, femme</a:t>
                      </a:r>
                    </a:p>
                  </a:txBody>
                  <a:tcPr/>
                </a:tc>
                <a:extLst>
                  <a:ext uri="{0D108BD9-81ED-4DB2-BD59-A6C34878D82A}">
                    <a16:rowId xmlns:a16="http://schemas.microsoft.com/office/drawing/2014/main" val="4075012964"/>
                  </a:ext>
                </a:extLst>
              </a:tr>
              <a:tr h="453740">
                <a:tc>
                  <a:txBody>
                    <a:bodyPr/>
                    <a:lstStyle/>
                    <a:p>
                      <a:r>
                        <a:rPr lang="en-GB" sz="1800" dirty="0" err="1">
                          <a:latin typeface="Calibri" panose="020F0502020204030204" pitchFamily="34" charset="0"/>
                          <a:cs typeface="Calibri" panose="020F0502020204030204" pitchFamily="34" charset="0"/>
                        </a:rPr>
                        <a:t>Antécedents</a:t>
                      </a:r>
                      <a:r>
                        <a:rPr lang="en-GB" sz="1800" dirty="0">
                          <a:latin typeface="Calibri" panose="020F0502020204030204" pitchFamily="34" charset="0"/>
                          <a:cs typeface="Calibri" panose="020F0502020204030204" pitchFamily="34" charset="0"/>
                        </a:rPr>
                        <a:t> </a:t>
                      </a:r>
                      <a:r>
                        <a:rPr lang="en-GB" sz="1800" dirty="0" err="1">
                          <a:latin typeface="Calibri" panose="020F0502020204030204" pitchFamily="34" charset="0"/>
                          <a:cs typeface="Calibri" panose="020F0502020204030204" pitchFamily="34" charset="0"/>
                        </a:rPr>
                        <a:t>cliniques</a:t>
                      </a:r>
                      <a:r>
                        <a:rPr lang="en-GB" sz="1800" dirty="0">
                          <a:latin typeface="Calibri" panose="020F0502020204030204" pitchFamily="34" charset="0"/>
                          <a:cs typeface="Calibri" panose="020F0502020204030204" pitchFamily="34" charset="0"/>
                        </a:rPr>
                        <a:t> et </a:t>
                      </a:r>
                      <a:r>
                        <a:rPr lang="en-GB" sz="1800" dirty="0" err="1">
                          <a:latin typeface="Calibri" panose="020F0502020204030204" pitchFamily="34" charset="0"/>
                          <a:cs typeface="Calibri" panose="020F0502020204030204" pitchFamily="34" charset="0"/>
                        </a:rPr>
                        <a:t>familiaux</a:t>
                      </a:r>
                      <a:endParaRPr lang="en-GB" sz="1800" dirty="0">
                        <a:latin typeface="Calibri" panose="020F0502020204030204" pitchFamily="34" charset="0"/>
                        <a:cs typeface="Calibri" panose="020F0502020204030204" pitchFamily="34" charset="0"/>
                      </a:endParaRPr>
                    </a:p>
                  </a:txBody>
                  <a:tcPr/>
                </a:tc>
                <a:tc>
                  <a:txBody>
                    <a:bodyPr/>
                    <a:lstStyle/>
                    <a:p>
                      <a:r>
                        <a:rPr lang="en-GB" sz="1800" i="1" baseline="0" dirty="0">
                          <a:latin typeface="Calibri" panose="020F0502020204030204" pitchFamily="34" charset="0"/>
                          <a:cs typeface="Calibri" panose="020F0502020204030204" pitchFamily="34" charset="0"/>
                        </a:rPr>
                        <a:t>Le </a:t>
                      </a:r>
                      <a:r>
                        <a:rPr lang="en-GB" sz="1800" i="1" baseline="0" dirty="0" err="1">
                          <a:latin typeface="Calibri" panose="020F0502020204030204" pitchFamily="34" charset="0"/>
                          <a:cs typeface="Calibri" panose="020F0502020204030204" pitchFamily="34" charset="0"/>
                        </a:rPr>
                        <a:t>père</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décédé</a:t>
                      </a:r>
                      <a:r>
                        <a:rPr lang="en-GB" sz="1800" i="1" baseline="0" dirty="0">
                          <a:latin typeface="Calibri" panose="020F0502020204030204" pitchFamily="34" charset="0"/>
                          <a:cs typeface="Calibri" panose="020F0502020204030204" pitchFamily="34" charset="0"/>
                        </a:rPr>
                        <a:t> à </a:t>
                      </a:r>
                      <a:r>
                        <a:rPr lang="en-GB" sz="1800" i="1" baseline="0" dirty="0" err="1">
                          <a:latin typeface="Calibri" panose="020F0502020204030204" pitchFamily="34" charset="0"/>
                          <a:cs typeface="Calibri" panose="020F0502020204030204" pitchFamily="34" charset="0"/>
                        </a:rPr>
                        <a:t>l’âge</a:t>
                      </a:r>
                      <a:r>
                        <a:rPr lang="en-GB" sz="1800" i="1" baseline="0" dirty="0">
                          <a:latin typeface="Calibri" panose="020F0502020204030204" pitchFamily="34" charset="0"/>
                          <a:cs typeface="Calibri" panose="020F0502020204030204" pitchFamily="34" charset="0"/>
                        </a:rPr>
                        <a:t> de 50 </a:t>
                      </a:r>
                      <a:r>
                        <a:rPr lang="en-GB" sz="1800" i="1" baseline="0" dirty="0" err="1">
                          <a:latin typeface="Calibri" panose="020F0502020204030204" pitchFamily="34" charset="0"/>
                          <a:cs typeface="Calibri" panose="020F0502020204030204" pitchFamily="34" charset="0"/>
                        </a:rPr>
                        <a:t>ans</a:t>
                      </a:r>
                      <a:endParaRPr lang="en-GB" sz="1800" i="1" baseline="0" dirty="0">
                        <a:latin typeface="Calibri" panose="020F0502020204030204" pitchFamily="34" charset="0"/>
                        <a:cs typeface="Calibri" panose="020F0502020204030204" pitchFamily="34" charset="0"/>
                      </a:endParaRPr>
                    </a:p>
                    <a:p>
                      <a:r>
                        <a:rPr lang="en-GB" sz="1800" i="1" baseline="0" dirty="0">
                          <a:latin typeface="Calibri" panose="020F0502020204030204" pitchFamily="34" charset="0"/>
                          <a:cs typeface="Calibri" panose="020F0502020204030204" pitchFamily="34" charset="0"/>
                        </a:rPr>
                        <a:t>Le frère: IM à 42ans, </a:t>
                      </a:r>
                      <a:r>
                        <a:rPr lang="en-GB" sz="1800" i="1" baseline="0" dirty="0" err="1">
                          <a:latin typeface="Calibri" panose="020F0502020204030204" pitchFamily="34" charset="0"/>
                          <a:cs typeface="Calibri" panose="020F0502020204030204" pitchFamily="34" charset="0"/>
                        </a:rPr>
                        <a:t>taux</a:t>
                      </a:r>
                      <a:r>
                        <a:rPr lang="en-GB" sz="1800" i="1" baseline="0" dirty="0">
                          <a:latin typeface="Calibri" panose="020F0502020204030204" pitchFamily="34" charset="0"/>
                          <a:cs typeface="Calibri" panose="020F0502020204030204" pitchFamily="34" charset="0"/>
                        </a:rPr>
                        <a:t> de cholesterol </a:t>
                      </a:r>
                      <a:r>
                        <a:rPr lang="en-GB" sz="1800" i="1" baseline="0" dirty="0" err="1">
                          <a:latin typeface="Calibri" panose="020F0502020204030204" pitchFamily="34" charset="0"/>
                          <a:cs typeface="Calibri" panose="020F0502020204030204" pitchFamily="34" charset="0"/>
                        </a:rPr>
                        <a:t>élevé</a:t>
                      </a:r>
                      <a:endParaRPr lang="en-GB" sz="1800" i="1" baseline="0" dirty="0">
                        <a:latin typeface="Calibri" panose="020F0502020204030204" pitchFamily="34" charset="0"/>
                        <a:cs typeface="Calibri" panose="020F0502020204030204" pitchFamily="34" charset="0"/>
                      </a:endParaRPr>
                    </a:p>
                    <a:p>
                      <a:r>
                        <a:rPr lang="en-GB" sz="1800" i="1" baseline="0" dirty="0" err="1">
                          <a:latin typeface="Calibri" panose="020F0502020204030204" pitchFamily="34" charset="0"/>
                          <a:cs typeface="Calibri" panose="020F0502020204030204" pitchFamily="34" charset="0"/>
                        </a:rPr>
                        <a:t>Asymptomatique</a:t>
                      </a:r>
                      <a:r>
                        <a:rPr lang="en-GB" sz="1800" i="1" baseline="0" dirty="0">
                          <a:latin typeface="Calibri" panose="020F0502020204030204" pitchFamily="34" charset="0"/>
                          <a:cs typeface="Calibri" panose="020F0502020204030204" pitchFamily="34" charset="0"/>
                        </a:rPr>
                        <a:t>, cholesterol </a:t>
                      </a:r>
                      <a:r>
                        <a:rPr lang="en-GB" sz="1800" i="1" baseline="0" dirty="0" err="1">
                          <a:latin typeface="Calibri" panose="020F0502020204030204" pitchFamily="34" charset="0"/>
                          <a:cs typeface="Calibri" panose="020F0502020204030204" pitchFamily="34" charset="0"/>
                        </a:rPr>
                        <a:t>élevé</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connu</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depuis</a:t>
                      </a:r>
                      <a:r>
                        <a:rPr lang="en-GB" sz="1800" i="1" baseline="0" dirty="0">
                          <a:latin typeface="Calibri" panose="020F0502020204030204" pitchFamily="34" charset="0"/>
                          <a:cs typeface="Calibri" panose="020F0502020204030204" pitchFamily="34" charset="0"/>
                        </a:rPr>
                        <a:t> 3 </a:t>
                      </a:r>
                      <a:r>
                        <a:rPr lang="en-GB" sz="1800" i="1" baseline="0" dirty="0" err="1">
                          <a:latin typeface="Calibri" panose="020F0502020204030204" pitchFamily="34" charset="0"/>
                          <a:cs typeface="Calibri" panose="020F0502020204030204" pitchFamily="34" charset="0"/>
                        </a:rPr>
                        <a:t>ans</a:t>
                      </a:r>
                      <a:endParaRPr lang="en-GB" sz="1800" i="1" baseline="0" dirty="0">
                        <a:latin typeface="Calibri" panose="020F0502020204030204" pitchFamily="34" charset="0"/>
                        <a:cs typeface="Calibri" panose="020F0502020204030204" pitchFamily="34" charset="0"/>
                      </a:endParaRPr>
                    </a:p>
                    <a:p>
                      <a:r>
                        <a:rPr lang="en-GB" sz="1800" i="1" baseline="0" dirty="0" err="1">
                          <a:latin typeface="Calibri" panose="020F0502020204030204" pitchFamily="34" charset="0"/>
                          <a:cs typeface="Calibri" panose="020F0502020204030204" pitchFamily="34" charset="0"/>
                        </a:rPr>
                        <a:t>Profil</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lipidique</a:t>
                      </a:r>
                      <a:r>
                        <a:rPr lang="en-GB" sz="1800" i="1" baseline="0" dirty="0">
                          <a:latin typeface="Calibri" panose="020F0502020204030204" pitchFamily="34" charset="0"/>
                          <a:cs typeface="Calibri" panose="020F0502020204030204" pitchFamily="34" charset="0"/>
                        </a:rPr>
                        <a:t> initial: LDL-C= 317 mg/dL</a:t>
                      </a:r>
                    </a:p>
                    <a:p>
                      <a:r>
                        <a:rPr lang="en-GB" sz="1800" i="1" baseline="0" dirty="0">
                          <a:latin typeface="Calibri" panose="020F0502020204030204" pitchFamily="34" charset="0"/>
                          <a:cs typeface="Calibri" panose="020F0502020204030204" pitchFamily="34" charset="0"/>
                        </a:rPr>
                        <a:t>IMC= 24 kg/m², PA = 123/78 mmHg, tendon </a:t>
                      </a:r>
                      <a:r>
                        <a:rPr lang="en-GB" sz="1800" i="1" baseline="0" dirty="0" err="1">
                          <a:latin typeface="Calibri" panose="020F0502020204030204" pitchFamily="34" charset="0"/>
                          <a:cs typeface="Calibri" panose="020F0502020204030204" pitchFamily="34" charset="0"/>
                        </a:rPr>
                        <a:t>d’Achille</a:t>
                      </a:r>
                      <a:r>
                        <a:rPr lang="en-GB" sz="1800" i="1" baseline="0" dirty="0">
                          <a:latin typeface="Calibri" panose="020F0502020204030204" pitchFamily="34" charset="0"/>
                          <a:cs typeface="Calibri" panose="020F0502020204030204" pitchFamily="34" charset="0"/>
                        </a:rPr>
                        <a:t> </a:t>
                      </a:r>
                      <a:r>
                        <a:rPr lang="en-GB" sz="1800" i="1" baseline="0" dirty="0" err="1">
                          <a:latin typeface="Calibri" panose="020F0502020204030204" pitchFamily="34" charset="0"/>
                          <a:cs typeface="Calibri" panose="020F0502020204030204" pitchFamily="34" charset="0"/>
                        </a:rPr>
                        <a:t>épaissi</a:t>
                      </a:r>
                      <a:endParaRPr lang="en-GB" sz="1800" i="1" baseline="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262692">
                <a:tc>
                  <a:txBody>
                    <a:bodyPr/>
                    <a:lstStyle/>
                    <a:p>
                      <a:r>
                        <a:rPr lang="en-GB" sz="1800">
                          <a:latin typeface="Calibri" panose="020F0502020204030204" pitchFamily="34" charset="0"/>
                          <a:cs typeface="Calibri" panose="020F0502020204030204" pitchFamily="34" charset="0"/>
                        </a:rPr>
                        <a:t>CAC score</a:t>
                      </a:r>
                    </a:p>
                  </a:txBody>
                  <a:tcPr/>
                </a:tc>
                <a:tc>
                  <a:txBody>
                    <a:bodyPr/>
                    <a:lstStyle/>
                    <a:p>
                      <a:r>
                        <a:rPr lang="en-GB" sz="1800" i="1" dirty="0">
                          <a:latin typeface="Calibri" panose="020F0502020204030204" pitchFamily="34" charset="0"/>
                          <a:cs typeface="Calibri" panose="020F0502020204030204" pitchFamily="34" charset="0"/>
                        </a:rPr>
                        <a:t>2,300 </a:t>
                      </a:r>
                      <a:r>
                        <a:rPr lang="en-GB" sz="1800" i="1" dirty="0" err="1">
                          <a:latin typeface="Calibri" panose="020F0502020204030204" pitchFamily="34" charset="0"/>
                          <a:cs typeface="Calibri" panose="020F0502020204030204" pitchFamily="34" charset="0"/>
                        </a:rPr>
                        <a:t>Agatston</a:t>
                      </a:r>
                      <a:r>
                        <a:rPr lang="en-GB" sz="1800" i="1" dirty="0">
                          <a:latin typeface="Calibri" panose="020F0502020204030204" pitchFamily="34" charset="0"/>
                          <a:cs typeface="Calibri" panose="020F0502020204030204" pitchFamily="34" charset="0"/>
                        </a:rPr>
                        <a:t> units </a:t>
                      </a:r>
                      <a:r>
                        <a:rPr lang="en-GB" sz="1800" i="1" dirty="0">
                          <a:latin typeface="Calibri" panose="020F0502020204030204" pitchFamily="34" charset="0"/>
                          <a:cs typeface="Calibri" panose="020F0502020204030204" pitchFamily="34" charset="0"/>
                          <a:sym typeface="Wingdings 3"/>
                        </a:rPr>
                        <a:t> </a:t>
                      </a:r>
                      <a:r>
                        <a:rPr lang="en-GB" sz="1800" i="1" dirty="0" err="1">
                          <a:latin typeface="Calibri" panose="020F0502020204030204" pitchFamily="34" charset="0"/>
                          <a:cs typeface="Calibri" panose="020F0502020204030204" pitchFamily="34" charset="0"/>
                          <a:sym typeface="Wingdings 3"/>
                        </a:rPr>
                        <a:t>C</a:t>
                      </a:r>
                      <a:r>
                        <a:rPr lang="en-GB" sz="1800" i="1" dirty="0" err="1">
                          <a:latin typeface="Calibri" panose="020F0502020204030204" pitchFamily="34" charset="0"/>
                          <a:cs typeface="Calibri" panose="020F0502020204030204" pitchFamily="34" charset="0"/>
                        </a:rPr>
                        <a:t>oronarographie</a:t>
                      </a:r>
                      <a:r>
                        <a:rPr lang="en-GB" sz="1800" i="1" dirty="0">
                          <a:latin typeface="Calibri" panose="020F0502020204030204" pitchFamily="34" charset="0"/>
                          <a:cs typeface="Calibri" panose="020F0502020204030204" pitchFamily="34" charset="0"/>
                        </a:rPr>
                        <a:t> </a:t>
                      </a:r>
                      <a:r>
                        <a:rPr lang="en-GB" sz="1800" i="1" dirty="0">
                          <a:latin typeface="Calibri" panose="020F0502020204030204" pitchFamily="34" charset="0"/>
                          <a:cs typeface="Calibri" panose="020F0502020204030204" pitchFamily="34" charset="0"/>
                          <a:sym typeface="Wingdings 3"/>
                        </a:rPr>
                        <a:t> CABG</a:t>
                      </a:r>
                      <a:endParaRPr lang="en-GB" sz="18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610671418"/>
                  </a:ext>
                </a:extLst>
              </a:tr>
              <a:tr h="262692">
                <a:tc>
                  <a:txBody>
                    <a:bodyPr/>
                    <a:lstStyle/>
                    <a:p>
                      <a:r>
                        <a:rPr lang="en-GB" sz="1800" dirty="0">
                          <a:latin typeface="Calibri" panose="020F0502020204030204" pitchFamily="34" charset="0"/>
                          <a:cs typeface="Calibri" panose="020F0502020204030204" pitchFamily="34" charset="0"/>
                        </a:rPr>
                        <a:t>Analyse </a:t>
                      </a:r>
                      <a:r>
                        <a:rPr lang="en-GB" sz="1800" dirty="0" err="1">
                          <a:latin typeface="Calibri" panose="020F0502020204030204" pitchFamily="34" charset="0"/>
                          <a:cs typeface="Calibri" panose="020F0502020204030204" pitchFamily="34" charset="0"/>
                        </a:rPr>
                        <a:t>génétique</a:t>
                      </a:r>
                      <a:endParaRPr lang="en-GB" sz="1800" dirty="0">
                        <a:latin typeface="Calibri" panose="020F0502020204030204" pitchFamily="34" charset="0"/>
                        <a:cs typeface="Calibri" panose="020F0502020204030204" pitchFamily="34" charset="0"/>
                      </a:endParaRPr>
                    </a:p>
                  </a:txBody>
                  <a:tcPr/>
                </a:tc>
                <a:tc>
                  <a:txBody>
                    <a:bodyPr/>
                    <a:lstStyle/>
                    <a:p>
                      <a:r>
                        <a:rPr lang="en-GB" sz="1800" i="1" u="none" dirty="0" err="1">
                          <a:latin typeface="Calibri" panose="020F0502020204030204" pitchFamily="34" charset="0"/>
                          <a:cs typeface="Calibri" panose="020F0502020204030204" pitchFamily="34" charset="0"/>
                        </a:rPr>
                        <a:t>Hétérozygote</a:t>
                      </a:r>
                      <a:r>
                        <a:rPr lang="en-GB" sz="1800" i="1" u="none" dirty="0">
                          <a:latin typeface="Calibri" panose="020F0502020204030204" pitchFamily="34" charset="0"/>
                          <a:cs typeface="Calibri" panose="020F0502020204030204" pitchFamily="34" charset="0"/>
                        </a:rPr>
                        <a:t> HF </a:t>
                      </a:r>
                      <a:r>
                        <a:rPr lang="en-GB" sz="1800" i="1" u="none" dirty="0" err="1">
                          <a:latin typeface="Calibri" panose="020F0502020204030204" pitchFamily="34" charset="0"/>
                          <a:cs typeface="Calibri" panose="020F0502020204030204" pitchFamily="34" charset="0"/>
                        </a:rPr>
                        <a:t>confirmée</a:t>
                      </a:r>
                      <a:r>
                        <a:rPr lang="en-GB" sz="1800" i="1" u="none" dirty="0">
                          <a:latin typeface="Calibri" panose="020F0502020204030204" pitchFamily="34" charset="0"/>
                          <a:cs typeface="Calibri" panose="020F0502020204030204" pitchFamily="34" charset="0"/>
                        </a:rPr>
                        <a:t> par analyse </a:t>
                      </a:r>
                      <a:r>
                        <a:rPr lang="en-GB" sz="1800" i="1" u="none" dirty="0" err="1">
                          <a:latin typeface="Calibri" panose="020F0502020204030204" pitchFamily="34" charset="0"/>
                          <a:cs typeface="Calibri" panose="020F0502020204030204" pitchFamily="34" charset="0"/>
                        </a:rPr>
                        <a:t>génétique</a:t>
                      </a:r>
                      <a:r>
                        <a:rPr lang="en-GB" sz="1800" i="1" u="none" dirty="0">
                          <a:latin typeface="Calibri" panose="020F0502020204030204" pitchFamily="34" charset="0"/>
                          <a:cs typeface="Calibri" panose="020F0502020204030204" pitchFamily="34" charset="0"/>
                        </a:rPr>
                        <a:t> </a:t>
                      </a:r>
                    </a:p>
                    <a:p>
                      <a:r>
                        <a:rPr lang="en-GB" sz="1800" i="1" u="none" dirty="0">
                          <a:latin typeface="Calibri" panose="020F0502020204030204" pitchFamily="34" charset="0"/>
                          <a:cs typeface="Calibri" panose="020F0502020204030204" pitchFamily="34" charset="0"/>
                        </a:rPr>
                        <a:t>(duplication des exons 13 et</a:t>
                      </a:r>
                      <a:r>
                        <a:rPr lang="en-GB" sz="1800" i="1" u="none" baseline="0" dirty="0">
                          <a:latin typeface="Calibri" panose="020F0502020204030204" pitchFamily="34" charset="0"/>
                          <a:cs typeface="Calibri" panose="020F0502020204030204" pitchFamily="34" charset="0"/>
                        </a:rPr>
                        <a:t> </a:t>
                      </a:r>
                      <a:r>
                        <a:rPr lang="en-GB" sz="1800" i="1" u="none" dirty="0">
                          <a:latin typeface="Calibri" panose="020F0502020204030204" pitchFamily="34" charset="0"/>
                          <a:cs typeface="Calibri" panose="020F0502020204030204" pitchFamily="34" charset="0"/>
                        </a:rPr>
                        <a:t>14 dans le gene du </a:t>
                      </a:r>
                      <a:r>
                        <a:rPr lang="en-GB" sz="1800" i="1" u="none" dirty="0" err="1">
                          <a:latin typeface="Calibri" panose="020F0502020204030204" pitchFamily="34" charset="0"/>
                          <a:cs typeface="Calibri" panose="020F0502020204030204" pitchFamily="34" charset="0"/>
                        </a:rPr>
                        <a:t>récepteur</a:t>
                      </a:r>
                      <a:r>
                        <a:rPr lang="en-GB" sz="1800" i="1" u="none" dirty="0">
                          <a:latin typeface="Calibri" panose="020F0502020204030204" pitchFamily="34" charset="0"/>
                          <a:cs typeface="Calibri" panose="020F0502020204030204" pitchFamily="34" charset="0"/>
                        </a:rPr>
                        <a:t> LDL)</a:t>
                      </a:r>
                      <a:endParaRPr lang="en-GB" sz="18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901798419"/>
                  </a:ext>
                </a:extLst>
              </a:tr>
              <a:tr h="262692">
                <a:tc>
                  <a:txBody>
                    <a:bodyPr/>
                    <a:lstStyle/>
                    <a:p>
                      <a:r>
                        <a:rPr lang="en-GB" sz="1800" dirty="0" err="1">
                          <a:latin typeface="Calibri" panose="020F0502020204030204" pitchFamily="34" charset="0"/>
                          <a:cs typeface="Calibri" panose="020F0502020204030204" pitchFamily="34" charset="0"/>
                        </a:rPr>
                        <a:t>Traitement</a:t>
                      </a:r>
                      <a:endParaRPr lang="en-GB" sz="1800" dirty="0">
                        <a:latin typeface="Calibri" panose="020F0502020204030204" pitchFamily="34" charset="0"/>
                        <a:cs typeface="Calibri" panose="020F0502020204030204" pitchFamily="34" charset="0"/>
                      </a:endParaRPr>
                    </a:p>
                  </a:txBody>
                  <a:tcPr/>
                </a:tc>
                <a:tc>
                  <a:txBody>
                    <a:bodyPr/>
                    <a:lstStyle/>
                    <a:p>
                      <a:r>
                        <a:rPr lang="en-GB" sz="1800" i="1" dirty="0" err="1">
                          <a:latin typeface="Calibri" panose="020F0502020204030204" pitchFamily="34" charset="0"/>
                          <a:cs typeface="Calibri" panose="020F0502020204030204" pitchFamily="34" charset="0"/>
                          <a:sym typeface="Wingdings 3"/>
                        </a:rPr>
                        <a:t>Rosuvastatine</a:t>
                      </a:r>
                      <a:r>
                        <a:rPr lang="en-GB" sz="1800" i="1" dirty="0">
                          <a:latin typeface="Calibri" panose="020F0502020204030204" pitchFamily="34" charset="0"/>
                          <a:cs typeface="Calibri" panose="020F0502020204030204" pitchFamily="34" charset="0"/>
                          <a:sym typeface="Wingdings 3"/>
                        </a:rPr>
                        <a:t> 20 mg + </a:t>
                      </a:r>
                      <a:r>
                        <a:rPr lang="en-GB" sz="1800" i="1" dirty="0" err="1">
                          <a:latin typeface="Calibri" panose="020F0502020204030204" pitchFamily="34" charset="0"/>
                          <a:cs typeface="Calibri" panose="020F0502020204030204" pitchFamily="34" charset="0"/>
                          <a:sym typeface="Wingdings 3"/>
                        </a:rPr>
                        <a:t>ézétimibe</a:t>
                      </a:r>
                      <a:r>
                        <a:rPr lang="en-GB" sz="1800" i="1" dirty="0">
                          <a:latin typeface="Calibri" panose="020F0502020204030204" pitchFamily="34" charset="0"/>
                          <a:cs typeface="Calibri" panose="020F0502020204030204" pitchFamily="34" charset="0"/>
                          <a:sym typeface="Wingdings 3"/>
                        </a:rPr>
                        <a:t> 10 mg</a:t>
                      </a:r>
                      <a:endParaRPr lang="en-GB" sz="18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r h="453740">
                <a:tc>
                  <a:txBody>
                    <a:bodyPr/>
                    <a:lstStyle/>
                    <a:p>
                      <a:r>
                        <a:rPr lang="en-GB" sz="1800" b="0" i="0" u="none" dirty="0" err="1">
                          <a:latin typeface="Calibri" panose="020F0502020204030204" pitchFamily="34" charset="0"/>
                          <a:cs typeface="Calibri" panose="020F0502020204030204" pitchFamily="34" charset="0"/>
                        </a:rPr>
                        <a:t>Profil</a:t>
                      </a:r>
                      <a:r>
                        <a:rPr lang="en-GB" sz="1800" b="0" i="0" u="none" dirty="0">
                          <a:latin typeface="Calibri" panose="020F0502020204030204" pitchFamily="34" charset="0"/>
                          <a:cs typeface="Calibri" panose="020F0502020204030204" pitchFamily="34" charset="0"/>
                        </a:rPr>
                        <a:t> </a:t>
                      </a:r>
                      <a:r>
                        <a:rPr lang="en-GB" sz="1800" b="0" i="0" u="none" dirty="0" err="1">
                          <a:latin typeface="Calibri" panose="020F0502020204030204" pitchFamily="34" charset="0"/>
                          <a:cs typeface="Calibri" panose="020F0502020204030204" pitchFamily="34" charset="0"/>
                        </a:rPr>
                        <a:t>lipidique</a:t>
                      </a:r>
                      <a:br>
                        <a:rPr lang="en-GB" sz="1800" b="0" i="0" u="none" dirty="0">
                          <a:latin typeface="Calibri" panose="020F0502020204030204" pitchFamily="34" charset="0"/>
                          <a:cs typeface="Calibri" panose="020F0502020204030204" pitchFamily="34" charset="0"/>
                        </a:rPr>
                      </a:br>
                      <a:endParaRPr lang="en-GB" sz="1800" i="0" dirty="0">
                        <a:latin typeface="Calibri" panose="020F0502020204030204" pitchFamily="34" charset="0"/>
                        <a:cs typeface="Calibri" panose="020F0502020204030204" pitchFamily="34" charset="0"/>
                      </a:endParaRPr>
                    </a:p>
                  </a:txBody>
                  <a:tcPr/>
                </a:tc>
                <a:tc>
                  <a:txBody>
                    <a:bodyPr/>
                    <a:lstStyle/>
                    <a:p>
                      <a:r>
                        <a:rPr lang="en-GB" sz="1800" i="1" dirty="0">
                          <a:latin typeface="Calibri" panose="020F0502020204030204" pitchFamily="34" charset="0"/>
                          <a:cs typeface="Calibri" panose="020F0502020204030204" pitchFamily="34" charset="0"/>
                        </a:rPr>
                        <a:t>LDL-C = 135 mg/dL</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i="1" dirty="0" err="1">
                          <a:latin typeface="Calibri" panose="020F0502020204030204" pitchFamily="34" charset="0"/>
                          <a:cs typeface="Calibri" panose="020F0502020204030204" pitchFamily="34" charset="0"/>
                        </a:rPr>
                        <a:t>Lp</a:t>
                      </a:r>
                      <a:r>
                        <a:rPr lang="en-GB" sz="1800" i="1" dirty="0">
                          <a:latin typeface="Calibri" panose="020F0502020204030204" pitchFamily="34" charset="0"/>
                          <a:cs typeface="Calibri" panose="020F0502020204030204" pitchFamily="34" charset="0"/>
                        </a:rPr>
                        <a:t>(a) = 124 mg/dL</a:t>
                      </a:r>
                    </a:p>
                  </a:txBody>
                  <a:tcPr/>
                </a:tc>
                <a:extLst>
                  <a:ext uri="{0D108BD9-81ED-4DB2-BD59-A6C34878D82A}">
                    <a16:rowId xmlns:a16="http://schemas.microsoft.com/office/drawing/2014/main" val="1273201293"/>
                  </a:ext>
                </a:extLst>
              </a:tr>
            </a:tbl>
          </a:graphicData>
        </a:graphic>
      </p:graphicFrame>
      <p:sp>
        <p:nvSpPr>
          <p:cNvPr id="11" name="Oval 10"/>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183135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111</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Cas 6: Patient avec HF</a:t>
            </a:r>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indent="0">
              <a:spcAft>
                <a:spcPts val="1200"/>
              </a:spcAft>
            </a:pPr>
            <a:r>
              <a:rPr lang="en-GB" dirty="0">
                <a:solidFill>
                  <a:schemeClr val="tx1"/>
                </a:solidFill>
              </a:rPr>
              <a:t>Quelle </a:t>
            </a:r>
            <a:r>
              <a:rPr lang="en-GB" dirty="0" err="1">
                <a:solidFill>
                  <a:schemeClr val="tx1"/>
                </a:solidFill>
              </a:rPr>
              <a:t>serait</a:t>
            </a:r>
            <a:r>
              <a:rPr lang="en-GB" dirty="0">
                <a:solidFill>
                  <a:schemeClr val="tx1"/>
                </a:solidFill>
              </a:rPr>
              <a:t> </a:t>
            </a:r>
            <a:r>
              <a:rPr lang="en-GB" dirty="0" err="1">
                <a:solidFill>
                  <a:schemeClr val="tx1"/>
                </a:solidFill>
              </a:rPr>
              <a:t>votre</a:t>
            </a:r>
            <a:r>
              <a:rPr lang="en-GB" dirty="0">
                <a:solidFill>
                  <a:schemeClr val="tx1"/>
                </a:solidFill>
              </a:rPr>
              <a:t> </a:t>
            </a:r>
            <a:r>
              <a:rPr lang="en-GB" dirty="0" err="1">
                <a:solidFill>
                  <a:schemeClr val="tx1"/>
                </a:solidFill>
              </a:rPr>
              <a:t>approche</a:t>
            </a:r>
            <a:r>
              <a:rPr lang="en-GB" dirty="0">
                <a:solidFill>
                  <a:schemeClr val="tx1"/>
                </a:solidFill>
              </a:rPr>
              <a:t>?</a:t>
            </a:r>
          </a:p>
          <a:p>
            <a:pPr marL="457200" indent="-457200">
              <a:buAutoNum type="alphaUcPeriod"/>
            </a:pPr>
            <a:r>
              <a:rPr lang="en-GB" dirty="0">
                <a:solidFill>
                  <a:schemeClr val="tx1"/>
                </a:solidFill>
              </a:rPr>
              <a:t>Switch à </a:t>
            </a:r>
            <a:r>
              <a:rPr lang="en-GB" dirty="0" err="1">
                <a:solidFill>
                  <a:schemeClr val="tx1"/>
                </a:solidFill>
              </a:rPr>
              <a:t>l’atorvastatine</a:t>
            </a:r>
            <a:r>
              <a:rPr lang="en-GB" dirty="0">
                <a:solidFill>
                  <a:schemeClr val="tx1"/>
                </a:solidFill>
              </a:rPr>
              <a:t> 80 mg + </a:t>
            </a:r>
            <a:r>
              <a:rPr lang="en-GB" dirty="0" err="1">
                <a:solidFill>
                  <a:schemeClr val="tx1"/>
                </a:solidFill>
              </a:rPr>
              <a:t>ézétimibe</a:t>
            </a:r>
            <a:r>
              <a:rPr lang="en-GB" dirty="0">
                <a:solidFill>
                  <a:schemeClr val="tx1"/>
                </a:solidFill>
              </a:rPr>
              <a:t> 10 mg</a:t>
            </a:r>
          </a:p>
          <a:p>
            <a:pPr marL="457200" indent="-457200">
              <a:buAutoNum type="alphaUcPeriod"/>
            </a:pPr>
            <a:r>
              <a:rPr lang="en-GB" dirty="0">
                <a:solidFill>
                  <a:schemeClr val="tx1"/>
                </a:solidFill>
              </a:rPr>
              <a:t>Augmentation de la </a:t>
            </a:r>
            <a:r>
              <a:rPr lang="en-GB" dirty="0" err="1">
                <a:solidFill>
                  <a:schemeClr val="tx1"/>
                </a:solidFill>
              </a:rPr>
              <a:t>rosuvastatine</a:t>
            </a:r>
            <a:r>
              <a:rPr lang="en-GB" dirty="0">
                <a:solidFill>
                  <a:schemeClr val="tx1"/>
                </a:solidFill>
              </a:rPr>
              <a:t> à 40 mg</a:t>
            </a:r>
          </a:p>
          <a:p>
            <a:pPr marL="457200" indent="-457200">
              <a:buAutoNum type="alphaUcPeriod"/>
            </a:pPr>
            <a:r>
              <a:rPr lang="en-GB" dirty="0" err="1">
                <a:solidFill>
                  <a:schemeClr val="tx2">
                    <a:lumMod val="50000"/>
                  </a:schemeClr>
                </a:solidFill>
              </a:rPr>
              <a:t>Ajout</a:t>
            </a:r>
            <a:r>
              <a:rPr lang="en-GB" dirty="0">
                <a:solidFill>
                  <a:schemeClr val="tx2">
                    <a:lumMod val="50000"/>
                  </a:schemeClr>
                </a:solidFill>
              </a:rPr>
              <a:t> d’un </a:t>
            </a:r>
            <a:r>
              <a:rPr lang="en-GB" dirty="0" err="1">
                <a:solidFill>
                  <a:schemeClr val="tx2">
                    <a:lumMod val="50000"/>
                  </a:schemeClr>
                </a:solidFill>
              </a:rPr>
              <a:t>inhibiteur</a:t>
            </a:r>
            <a:r>
              <a:rPr lang="en-GB" dirty="0">
                <a:solidFill>
                  <a:schemeClr val="tx2">
                    <a:lumMod val="50000"/>
                  </a:schemeClr>
                </a:solidFill>
              </a:rPr>
              <a:t> de PCSK9 </a:t>
            </a:r>
          </a:p>
          <a:p>
            <a:pPr marL="457200" indent="-457200">
              <a:buAutoNum type="alphaUcPeriod"/>
            </a:pPr>
            <a:r>
              <a:rPr lang="en-GB" dirty="0" err="1">
                <a:solidFill>
                  <a:schemeClr val="tx1"/>
                </a:solidFill>
              </a:rPr>
              <a:t>Aphérèse</a:t>
            </a:r>
            <a:r>
              <a:rPr lang="en-GB" dirty="0">
                <a:solidFill>
                  <a:schemeClr val="tx1"/>
                </a:solidFill>
              </a:rPr>
              <a:t> du LDL</a:t>
            </a:r>
          </a:p>
          <a:p>
            <a:endParaRPr lang="en-GB" dirty="0"/>
          </a:p>
        </p:txBody>
      </p:sp>
      <p:sp>
        <p:nvSpPr>
          <p:cNvPr id="8" name="Text Placeholder 7">
            <a:extLst>
              <a:ext uri="{FF2B5EF4-FFF2-40B4-BE49-F238E27FC236}">
                <a16:creationId xmlns:a16="http://schemas.microsoft.com/office/drawing/2014/main" id="{54D370C7-2C0D-449C-AA1B-16BFB4FEAA9D}"/>
              </a:ext>
            </a:extLst>
          </p:cNvPr>
          <p:cNvSpPr>
            <a:spLocks noGrp="1"/>
          </p:cNvSpPr>
          <p:nvPr>
            <p:ph type="body" sz="quarter" idx="13"/>
          </p:nvPr>
        </p:nvSpPr>
        <p:spPr>
          <a:xfrm>
            <a:off x="838200" y="6382225"/>
            <a:ext cx="3308498" cy="365125"/>
          </a:xfrm>
        </p:spPr>
        <p:txBody>
          <a:bodyPr/>
          <a:lstStyle/>
          <a:p>
            <a:r>
              <a:rPr lang="en-GB" dirty="0"/>
              <a:t>PCSK9, proprotein convertase subtilisin/</a:t>
            </a:r>
            <a:r>
              <a:rPr lang="en-GB" dirty="0" err="1"/>
              <a:t>kexin</a:t>
            </a:r>
            <a:r>
              <a:rPr lang="en-GB" dirty="0"/>
              <a:t> type 9</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51402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112</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Cas 6: Patient avec HF</a:t>
            </a:r>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indent="0">
              <a:spcAft>
                <a:spcPts val="1200"/>
              </a:spcAft>
            </a:pPr>
            <a:r>
              <a:rPr lang="en-GB" dirty="0">
                <a:solidFill>
                  <a:schemeClr val="tx1"/>
                </a:solidFill>
              </a:rPr>
              <a:t>Quelle </a:t>
            </a:r>
            <a:r>
              <a:rPr lang="en-GB" dirty="0" err="1">
                <a:solidFill>
                  <a:schemeClr val="tx1"/>
                </a:solidFill>
              </a:rPr>
              <a:t>serait</a:t>
            </a:r>
            <a:r>
              <a:rPr lang="en-GB" dirty="0">
                <a:solidFill>
                  <a:schemeClr val="tx1"/>
                </a:solidFill>
              </a:rPr>
              <a:t> </a:t>
            </a:r>
            <a:r>
              <a:rPr lang="en-GB" dirty="0" err="1">
                <a:solidFill>
                  <a:schemeClr val="tx1"/>
                </a:solidFill>
              </a:rPr>
              <a:t>votre</a:t>
            </a:r>
            <a:r>
              <a:rPr lang="en-GB" dirty="0">
                <a:solidFill>
                  <a:schemeClr val="tx1"/>
                </a:solidFill>
              </a:rPr>
              <a:t> </a:t>
            </a:r>
            <a:r>
              <a:rPr lang="en-GB" dirty="0" err="1">
                <a:solidFill>
                  <a:schemeClr val="tx1"/>
                </a:solidFill>
              </a:rPr>
              <a:t>approche</a:t>
            </a:r>
            <a:r>
              <a:rPr lang="en-GB" dirty="0">
                <a:solidFill>
                  <a:schemeClr val="tx1"/>
                </a:solidFill>
              </a:rPr>
              <a:t>?</a:t>
            </a:r>
          </a:p>
          <a:p>
            <a:pPr marL="457200" indent="-457200">
              <a:buAutoNum type="alphaUcPeriod"/>
            </a:pPr>
            <a:r>
              <a:rPr lang="en-GB" dirty="0">
                <a:solidFill>
                  <a:schemeClr val="tx1"/>
                </a:solidFill>
              </a:rPr>
              <a:t>Switch à </a:t>
            </a:r>
            <a:r>
              <a:rPr lang="en-GB" dirty="0" err="1">
                <a:solidFill>
                  <a:schemeClr val="tx1"/>
                </a:solidFill>
              </a:rPr>
              <a:t>l’atorvastatine</a:t>
            </a:r>
            <a:r>
              <a:rPr lang="en-GB" dirty="0">
                <a:solidFill>
                  <a:schemeClr val="tx1"/>
                </a:solidFill>
              </a:rPr>
              <a:t> 80 mg + </a:t>
            </a:r>
            <a:r>
              <a:rPr lang="en-GB" dirty="0" err="1">
                <a:solidFill>
                  <a:schemeClr val="tx1"/>
                </a:solidFill>
              </a:rPr>
              <a:t>ézétimibe</a:t>
            </a:r>
            <a:r>
              <a:rPr lang="en-GB" dirty="0">
                <a:solidFill>
                  <a:schemeClr val="tx1"/>
                </a:solidFill>
              </a:rPr>
              <a:t> 10 mg</a:t>
            </a:r>
          </a:p>
          <a:p>
            <a:pPr marL="457200" indent="-457200">
              <a:buAutoNum type="alphaUcPeriod"/>
            </a:pPr>
            <a:r>
              <a:rPr lang="en-GB" dirty="0">
                <a:solidFill>
                  <a:schemeClr val="tx1"/>
                </a:solidFill>
              </a:rPr>
              <a:t>Augmentation de la </a:t>
            </a:r>
            <a:r>
              <a:rPr lang="en-GB" dirty="0" err="1">
                <a:solidFill>
                  <a:schemeClr val="tx1"/>
                </a:solidFill>
              </a:rPr>
              <a:t>rosuvastatine</a:t>
            </a:r>
            <a:r>
              <a:rPr lang="en-GB" dirty="0">
                <a:solidFill>
                  <a:schemeClr val="tx1"/>
                </a:solidFill>
              </a:rPr>
              <a:t> à 40 mg</a:t>
            </a:r>
          </a:p>
          <a:p>
            <a:pPr marL="457200" indent="-457200">
              <a:buAutoNum type="alphaUcPeriod"/>
            </a:pPr>
            <a:r>
              <a:rPr lang="en-GB" dirty="0" err="1">
                <a:solidFill>
                  <a:srgbClr val="FF0000"/>
                </a:solidFill>
              </a:rPr>
              <a:t>Ajout</a:t>
            </a:r>
            <a:r>
              <a:rPr lang="en-GB" dirty="0">
                <a:solidFill>
                  <a:srgbClr val="FF0000"/>
                </a:solidFill>
              </a:rPr>
              <a:t> d’un </a:t>
            </a:r>
            <a:r>
              <a:rPr lang="en-GB" dirty="0" err="1">
                <a:solidFill>
                  <a:srgbClr val="FF0000"/>
                </a:solidFill>
              </a:rPr>
              <a:t>inhibiteur</a:t>
            </a:r>
            <a:r>
              <a:rPr lang="en-GB" dirty="0">
                <a:solidFill>
                  <a:srgbClr val="FF0000"/>
                </a:solidFill>
              </a:rPr>
              <a:t> de PCSK9 </a:t>
            </a:r>
          </a:p>
          <a:p>
            <a:pPr marL="457200" indent="-457200">
              <a:buAutoNum type="alphaUcPeriod"/>
            </a:pPr>
            <a:r>
              <a:rPr lang="en-GB" dirty="0" err="1">
                <a:solidFill>
                  <a:schemeClr val="tx1"/>
                </a:solidFill>
              </a:rPr>
              <a:t>Aphérèse</a:t>
            </a:r>
            <a:r>
              <a:rPr lang="en-GB" dirty="0">
                <a:solidFill>
                  <a:schemeClr val="tx1"/>
                </a:solidFill>
              </a:rPr>
              <a:t> du LDL</a:t>
            </a:r>
          </a:p>
          <a:p>
            <a:endParaRPr lang="en-GB" dirty="0"/>
          </a:p>
        </p:txBody>
      </p:sp>
      <p:sp>
        <p:nvSpPr>
          <p:cNvPr id="8" name="Text Placeholder 7">
            <a:extLst>
              <a:ext uri="{FF2B5EF4-FFF2-40B4-BE49-F238E27FC236}">
                <a16:creationId xmlns:a16="http://schemas.microsoft.com/office/drawing/2014/main" id="{54D370C7-2C0D-449C-AA1B-16BFB4FEAA9D}"/>
              </a:ext>
            </a:extLst>
          </p:cNvPr>
          <p:cNvSpPr>
            <a:spLocks noGrp="1"/>
          </p:cNvSpPr>
          <p:nvPr>
            <p:ph type="body" sz="quarter" idx="13"/>
          </p:nvPr>
        </p:nvSpPr>
        <p:spPr>
          <a:xfrm>
            <a:off x="838200" y="6382225"/>
            <a:ext cx="3308498" cy="365125"/>
          </a:xfrm>
        </p:spPr>
        <p:txBody>
          <a:bodyPr/>
          <a:lstStyle/>
          <a:p>
            <a:r>
              <a:rPr lang="en-GB" dirty="0"/>
              <a:t>PCSK9, proprotein convertase subtilisin/</a:t>
            </a:r>
            <a:r>
              <a:rPr lang="en-GB" dirty="0" err="1"/>
              <a:t>kexin</a:t>
            </a:r>
            <a:r>
              <a:rPr lang="en-GB" dirty="0"/>
              <a:t> type 9</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118648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EF5CA1-7DB3-42B2-992F-6099078F491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113</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42FADB12-9C5A-43B2-AD8A-36F1956A44FF}"/>
              </a:ext>
            </a:extLst>
          </p:cNvPr>
          <p:cNvSpPr>
            <a:spLocks noGrp="1"/>
          </p:cNvSpPr>
          <p:nvPr>
            <p:ph type="body" sz="quarter" idx="13"/>
          </p:nvPr>
        </p:nvSpPr>
        <p:spPr/>
        <p:txBody>
          <a:bodyPr/>
          <a:lstStyle/>
          <a:p>
            <a:r>
              <a:rPr lang="en-GB" dirty="0"/>
              <a:t>CV, cardiovascular </a:t>
            </a:r>
          </a:p>
        </p:txBody>
      </p:sp>
      <p:sp>
        <p:nvSpPr>
          <p:cNvPr id="4" name="Text Placeholder 3">
            <a:extLst>
              <a:ext uri="{FF2B5EF4-FFF2-40B4-BE49-F238E27FC236}">
                <a16:creationId xmlns:a16="http://schemas.microsoft.com/office/drawing/2014/main" id="{90AA5485-49AA-4664-B141-B1B9B21B2445}"/>
              </a:ext>
            </a:extLst>
          </p:cNvPr>
          <p:cNvSpPr>
            <a:spLocks noGrp="1"/>
          </p:cNvSpPr>
          <p:nvPr>
            <p:ph type="body" sz="quarter" idx="14"/>
          </p:nvPr>
        </p:nvSpPr>
        <p:spPr/>
        <p:txBody>
          <a:bodyPr/>
          <a:lstStyle/>
          <a:p>
            <a:r>
              <a:rPr lang="en-GB" err="1"/>
              <a:t>Béliard</a:t>
            </a:r>
            <a:r>
              <a:rPr lang="en-GB"/>
              <a:t> S, </a:t>
            </a:r>
            <a:r>
              <a:rPr lang="en-GB" i="1"/>
              <a:t>et al. Atherosclerosis. </a:t>
            </a:r>
            <a:r>
              <a:rPr lang="en-GB"/>
              <a:t>2018;277:334–40</a:t>
            </a:r>
          </a:p>
        </p:txBody>
      </p:sp>
      <p:sp>
        <p:nvSpPr>
          <p:cNvPr id="5" name="Title 4">
            <a:extLst>
              <a:ext uri="{FF2B5EF4-FFF2-40B4-BE49-F238E27FC236}">
                <a16:creationId xmlns:a16="http://schemas.microsoft.com/office/drawing/2014/main" id="{D0CF3CC1-E5E9-4FB1-AF81-43319A9268D3}"/>
              </a:ext>
            </a:extLst>
          </p:cNvPr>
          <p:cNvSpPr>
            <a:spLocks noGrp="1"/>
          </p:cNvSpPr>
          <p:nvPr>
            <p:ph type="title"/>
          </p:nvPr>
        </p:nvSpPr>
        <p:spPr/>
        <p:txBody>
          <a:bodyPr/>
          <a:lstStyle/>
          <a:p>
            <a:r>
              <a:rPr lang="en-GB" dirty="0"/>
              <a:t>Patient avec HF</a:t>
            </a:r>
          </a:p>
        </p:txBody>
      </p:sp>
      <p:sp>
        <p:nvSpPr>
          <p:cNvPr id="6" name="Content Placeholder 5">
            <a:extLst>
              <a:ext uri="{FF2B5EF4-FFF2-40B4-BE49-F238E27FC236}">
                <a16:creationId xmlns:a16="http://schemas.microsoft.com/office/drawing/2014/main" id="{05143A89-2F0F-40EF-AC49-68C719986F34}"/>
              </a:ext>
            </a:extLst>
          </p:cNvPr>
          <p:cNvSpPr>
            <a:spLocks noGrp="1"/>
          </p:cNvSpPr>
          <p:nvPr>
            <p:ph idx="1"/>
          </p:nvPr>
        </p:nvSpPr>
        <p:spPr>
          <a:xfrm>
            <a:off x="717421" y="4197536"/>
            <a:ext cx="10636380" cy="1829988"/>
          </a:xfrm>
        </p:spPr>
        <p:txBody>
          <a:bodyPr/>
          <a:lstStyle/>
          <a:p>
            <a:pPr marL="0" indent="0">
              <a:buNone/>
            </a:pPr>
            <a:r>
              <a:rPr lang="en-GB" sz="2000" b="1">
                <a:solidFill>
                  <a:schemeClr val="tx1"/>
                </a:solidFill>
              </a:rPr>
              <a:t>Key findings</a:t>
            </a:r>
          </a:p>
          <a:p>
            <a:r>
              <a:rPr lang="en-GB" sz="2000">
                <a:solidFill>
                  <a:schemeClr val="tx1"/>
                </a:solidFill>
              </a:rPr>
              <a:t>First CV event occurred at the mean age of 47 years (72% male)</a:t>
            </a:r>
          </a:p>
          <a:p>
            <a:r>
              <a:rPr lang="en-GB" sz="2000">
                <a:solidFill>
                  <a:schemeClr val="tx1"/>
                </a:solidFill>
              </a:rPr>
              <a:t>37% of patients had at least one recurrent CV event (mean of 1.8 events per patient)</a:t>
            </a:r>
          </a:p>
          <a:p>
            <a:endParaRPr lang="en-GB" sz="2000"/>
          </a:p>
        </p:txBody>
      </p:sp>
      <p:pic>
        <p:nvPicPr>
          <p:cNvPr id="7" name="Picture 2">
            <a:extLst>
              <a:ext uri="{FF2B5EF4-FFF2-40B4-BE49-F238E27FC236}">
                <a16:creationId xmlns:a16="http://schemas.microsoft.com/office/drawing/2014/main" id="{9279B527-582B-417F-BEEC-1564230C4D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1199091"/>
            <a:ext cx="9817101" cy="30013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316109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A427FB-23CD-45C0-863D-77E45423601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114</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AE6E02F2-8B3D-4A48-AABF-C5803BB92659}"/>
              </a:ext>
            </a:extLst>
          </p:cNvPr>
          <p:cNvSpPr>
            <a:spLocks noGrp="1"/>
          </p:cNvSpPr>
          <p:nvPr>
            <p:ph type="body" sz="quarter" idx="13"/>
          </p:nvPr>
        </p:nvSpPr>
        <p:spPr>
          <a:xfrm>
            <a:off x="838198" y="6265751"/>
            <a:ext cx="6934201" cy="481599"/>
          </a:xfrm>
        </p:spPr>
        <p:txBody>
          <a:bodyPr/>
          <a:lstStyle/>
          <a:p>
            <a:r>
              <a:rPr lang="en-GB" sz="800" dirty="0"/>
              <a:t>ASCVD, atherosclerotic cardiovascular disease; CHD, coronary heart disease; </a:t>
            </a:r>
            <a:r>
              <a:rPr lang="en-GB" sz="800" dirty="0" err="1"/>
              <a:t>HoFH</a:t>
            </a:r>
            <a:r>
              <a:rPr lang="en-GB" sz="800" dirty="0"/>
              <a:t>, homozygous familial hypercholesterolaemia; LDL-C, low density lipoprotein cholesterol; PCSK9, proprotein convertase subtilisin/</a:t>
            </a:r>
            <a:r>
              <a:rPr lang="en-GB" sz="800" dirty="0" err="1"/>
              <a:t>kexin</a:t>
            </a:r>
            <a:r>
              <a:rPr lang="en-GB" sz="800" dirty="0"/>
              <a:t> type 9;  *Class of recommendation; </a:t>
            </a:r>
            <a:r>
              <a:rPr lang="en-GB" sz="800" baseline="30000" dirty="0"/>
              <a:t>†</a:t>
            </a:r>
            <a:r>
              <a:rPr lang="en-GB" sz="800" dirty="0"/>
              <a:t>Level of evidence </a:t>
            </a:r>
          </a:p>
        </p:txBody>
      </p:sp>
      <p:sp>
        <p:nvSpPr>
          <p:cNvPr id="4" name="Text Placeholder 3">
            <a:extLst>
              <a:ext uri="{FF2B5EF4-FFF2-40B4-BE49-F238E27FC236}">
                <a16:creationId xmlns:a16="http://schemas.microsoft.com/office/drawing/2014/main" id="{1EE9076D-EA98-474C-A271-6AF6B10DFAC8}"/>
              </a:ext>
            </a:extLst>
          </p:cNvPr>
          <p:cNvSpPr>
            <a:spLocks noGrp="1"/>
          </p:cNvSpPr>
          <p:nvPr>
            <p:ph type="body" sz="quarter" idx="14"/>
          </p:nvPr>
        </p:nvSpPr>
        <p:spPr>
          <a:xfrm>
            <a:off x="6920564" y="6382225"/>
            <a:ext cx="3672673" cy="365125"/>
          </a:xfrm>
        </p:spPr>
        <p:txBody>
          <a:bodyPr/>
          <a:lstStyle/>
          <a:p>
            <a:r>
              <a:rPr lang="en-GB"/>
              <a:t>Mach F, </a:t>
            </a:r>
            <a:r>
              <a:rPr lang="en-GB" i="1"/>
              <a:t>et al</a:t>
            </a:r>
            <a:r>
              <a:rPr lang="en-GB"/>
              <a:t>. </a:t>
            </a:r>
            <a:r>
              <a:rPr lang="en-GB" i="1"/>
              <a:t>Eur Heart J</a:t>
            </a:r>
            <a:r>
              <a:rPr lang="en-GB"/>
              <a:t>. 2019;0:1–78</a:t>
            </a:r>
            <a:endParaRPr lang="en-GB">
              <a:solidFill>
                <a:srgbClr val="FF0000"/>
              </a:solidFill>
            </a:endParaRPr>
          </a:p>
        </p:txBody>
      </p:sp>
      <p:sp>
        <p:nvSpPr>
          <p:cNvPr id="5" name="Title 4">
            <a:extLst>
              <a:ext uri="{FF2B5EF4-FFF2-40B4-BE49-F238E27FC236}">
                <a16:creationId xmlns:a16="http://schemas.microsoft.com/office/drawing/2014/main" id="{B4C622C7-4155-45FD-AA06-880C258AA3EE}"/>
              </a:ext>
            </a:extLst>
          </p:cNvPr>
          <p:cNvSpPr>
            <a:spLocks noGrp="1"/>
          </p:cNvSpPr>
          <p:nvPr>
            <p:ph type="title"/>
          </p:nvPr>
        </p:nvSpPr>
        <p:spPr/>
        <p:txBody>
          <a:bodyPr/>
          <a:lstStyle/>
          <a:p>
            <a:r>
              <a:rPr lang="en-GB" dirty="0"/>
              <a:t>Patient avec HF</a:t>
            </a:r>
          </a:p>
        </p:txBody>
      </p:sp>
      <p:graphicFrame>
        <p:nvGraphicFramePr>
          <p:cNvPr id="7" name="Table 6">
            <a:extLst>
              <a:ext uri="{FF2B5EF4-FFF2-40B4-BE49-F238E27FC236}">
                <a16:creationId xmlns:a16="http://schemas.microsoft.com/office/drawing/2014/main" id="{B8F1C434-1558-4E2E-8BDA-43AE1EE503FB}"/>
              </a:ext>
            </a:extLst>
          </p:cNvPr>
          <p:cNvGraphicFramePr>
            <a:graphicFrameLocks noGrp="1"/>
          </p:cNvGraphicFramePr>
          <p:nvPr>
            <p:extLst/>
          </p:nvPr>
        </p:nvGraphicFramePr>
        <p:xfrm>
          <a:off x="717421" y="1465179"/>
          <a:ext cx="9670938" cy="4253550"/>
        </p:xfrm>
        <a:graphic>
          <a:graphicData uri="http://schemas.openxmlformats.org/drawingml/2006/table">
            <a:tbl>
              <a:tblPr firstRow="1" bandRow="1">
                <a:tableStyleId>{1FECB4D8-DB02-4DC6-A0A2-4F2EBAE1DC90}</a:tableStyleId>
              </a:tblPr>
              <a:tblGrid>
                <a:gridCol w="7959619">
                  <a:extLst>
                    <a:ext uri="{9D8B030D-6E8A-4147-A177-3AD203B41FA5}">
                      <a16:colId xmlns:a16="http://schemas.microsoft.com/office/drawing/2014/main" val="3675359589"/>
                    </a:ext>
                  </a:extLst>
                </a:gridCol>
                <a:gridCol w="841784">
                  <a:extLst>
                    <a:ext uri="{9D8B030D-6E8A-4147-A177-3AD203B41FA5}">
                      <a16:colId xmlns:a16="http://schemas.microsoft.com/office/drawing/2014/main" val="2877943540"/>
                    </a:ext>
                  </a:extLst>
                </a:gridCol>
                <a:gridCol w="869535">
                  <a:extLst>
                    <a:ext uri="{9D8B030D-6E8A-4147-A177-3AD203B41FA5}">
                      <a16:colId xmlns:a16="http://schemas.microsoft.com/office/drawing/2014/main" val="1957195527"/>
                    </a:ext>
                  </a:extLst>
                </a:gridCol>
              </a:tblGrid>
              <a:tr h="322948">
                <a:tc>
                  <a:txBody>
                    <a:bodyPr/>
                    <a:lstStyle/>
                    <a:p>
                      <a:pPr marL="0" algn="l" defTabSz="914400" rtl="0" eaLnBrk="1" latinLnBrk="0" hangingPunct="1">
                        <a:lnSpc>
                          <a:spcPct val="100000"/>
                        </a:lnSpc>
                      </a:pPr>
                      <a:r>
                        <a:rPr lang="en-GB" sz="1600" b="1" kern="1200">
                          <a:solidFill>
                            <a:schemeClr val="bg1"/>
                          </a:solidFill>
                          <a:latin typeface="Arial" panose="020B0604020202020204" pitchFamily="34" charset="0"/>
                          <a:ea typeface="+mn-ea"/>
                          <a:cs typeface="Arial" panose="020B0604020202020204" pitchFamily="34" charset="0"/>
                        </a:rPr>
                        <a:t>Recommendations</a:t>
                      </a:r>
                    </a:p>
                  </a:txBody>
                  <a:tcPr marT="36000" marB="36000"/>
                </a:tc>
                <a:tc>
                  <a:txBody>
                    <a:bodyPr/>
                    <a:lstStyle/>
                    <a:p>
                      <a:pPr marL="0" algn="l" defTabSz="914400" rtl="0" eaLnBrk="1" latinLnBrk="0" hangingPunct="1">
                        <a:lnSpc>
                          <a:spcPct val="100000"/>
                        </a:lnSpc>
                      </a:pPr>
                      <a:r>
                        <a:rPr lang="en-GB" sz="1600" b="1" kern="1200" dirty="0">
                          <a:solidFill>
                            <a:schemeClr val="bg1"/>
                          </a:solidFill>
                          <a:latin typeface="Arial" panose="020B0604020202020204" pitchFamily="34" charset="0"/>
                          <a:ea typeface="+mn-ea"/>
                          <a:cs typeface="Arial" panose="020B0604020202020204" pitchFamily="34" charset="0"/>
                        </a:rPr>
                        <a:t>Class*</a:t>
                      </a:r>
                    </a:p>
                  </a:txBody>
                  <a:tcPr marT="36000" marB="36000"/>
                </a:tc>
                <a:tc>
                  <a:txBody>
                    <a:bodyPr/>
                    <a:lstStyle/>
                    <a:p>
                      <a:pPr marL="0" algn="l" defTabSz="914400" rtl="0" eaLnBrk="1" latinLnBrk="0" hangingPunct="1">
                        <a:lnSpc>
                          <a:spcPct val="100000"/>
                        </a:lnSpc>
                      </a:pPr>
                      <a:r>
                        <a:rPr lang="en-GB" sz="1600" b="1" kern="1200" dirty="0">
                          <a:solidFill>
                            <a:schemeClr val="bg1"/>
                          </a:solidFill>
                          <a:latin typeface="Arial" panose="020B0604020202020204" pitchFamily="34" charset="0"/>
                          <a:ea typeface="+mn-ea"/>
                          <a:cs typeface="Arial" panose="020B0604020202020204" pitchFamily="34" charset="0"/>
                        </a:rPr>
                        <a:t>Level</a:t>
                      </a:r>
                      <a:r>
                        <a:rPr lang="en-GB" sz="1600" b="1" kern="1200" baseline="30000" dirty="0">
                          <a:solidFill>
                            <a:schemeClr val="bg1"/>
                          </a:solidFill>
                          <a:latin typeface="Arial" panose="020B0604020202020204" pitchFamily="34" charset="0"/>
                          <a:ea typeface="+mn-ea"/>
                          <a:cs typeface="Arial" panose="020B0604020202020204" pitchFamily="34" charset="0"/>
                        </a:rPr>
                        <a:t>†</a:t>
                      </a:r>
                      <a:endParaRPr lang="en-GB" sz="1600" b="1" kern="1200" dirty="0">
                        <a:solidFill>
                          <a:schemeClr val="bg1"/>
                        </a:solidFill>
                        <a:latin typeface="Arial" panose="020B0604020202020204" pitchFamily="34" charset="0"/>
                        <a:ea typeface="+mn-ea"/>
                        <a:cs typeface="Arial" panose="020B0604020202020204" pitchFamily="34" charset="0"/>
                      </a:endParaRPr>
                    </a:p>
                  </a:txBody>
                  <a:tcPr marT="36000" marB="36000"/>
                </a:tc>
                <a:extLst>
                  <a:ext uri="{0D108BD9-81ED-4DB2-BD59-A6C34878D82A}">
                    <a16:rowId xmlns:a16="http://schemas.microsoft.com/office/drawing/2014/main" val="138550608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It is recommended that a diagnosis of FH is considered in patients with CHD aged &lt;55 years for men and &lt;60 years for women, in people with relatives with premature fatal or non-fatal CVD, in people with relatives having tendon xanthomas, in people with severely elevated LDL-C levels [in adults &gt;5 mmol/L (&lt;190 mg/dL)], in children &gt;4 mmol/L (&gt;150 mg/dL)], and in first-degree relatives of FH patients</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404698574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It is recommended that FH is diagnosed using clinical criteria and confirmed, when possible, </a:t>
                      </a:r>
                      <a:r>
                        <a:rPr lang="en-GB" sz="1400" b="1" kern="1200" baseline="0">
                          <a:solidFill>
                            <a:schemeClr val="tx1"/>
                          </a:solidFill>
                          <a:latin typeface="Arial" panose="020B0604020202020204" pitchFamily="34" charset="0"/>
                          <a:ea typeface="+mn-ea"/>
                          <a:cs typeface="Arial" panose="020B0604020202020204" pitchFamily="34" charset="0"/>
                        </a:rPr>
                        <a:t>with DNA analysis</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2797535383"/>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Once the index case is diagnosed, family cascade screening is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2268590698"/>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It is recommended that FH patients with ASCVD or who have another major risk factor are treated as very-high-risk, and those with no prior ASCVD or other risk factors as high-risk</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311286065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For FH patients with ASCVD who are at very-high risk, treatment to achieve a ≥50% reduction from baseline and an LDL-C &lt;1.4 mmol/L (&lt;55 mg/dL) is recommended. </a:t>
                      </a:r>
                      <a:r>
                        <a:rPr lang="en-GB" sz="1400" b="1" kern="1200" baseline="0">
                          <a:solidFill>
                            <a:schemeClr val="tx1"/>
                          </a:solidFill>
                          <a:latin typeface="Arial" panose="020B0604020202020204" pitchFamily="34" charset="0"/>
                          <a:ea typeface="+mn-ea"/>
                          <a:cs typeface="Arial" panose="020B0604020202020204" pitchFamily="34" charset="0"/>
                        </a:rPr>
                        <a:t>If goals cannot be achieved, a drug combination is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defRPr/>
                      </a:pPr>
                      <a:r>
                        <a:rPr lang="en-GB" sz="1400" b="0" kern="1200" baseline="0">
                          <a:solidFill>
                            <a:schemeClr val="bg1"/>
                          </a:solidFill>
                          <a:latin typeface="Arial" panose="020B0604020202020204" pitchFamily="34" charset="0"/>
                          <a:ea typeface="+mn-ea"/>
                          <a:cs typeface="Arial" panose="020B0604020202020204" pitchFamily="34" charset="0"/>
                        </a:rPr>
                        <a:t>C</a:t>
                      </a:r>
                    </a:p>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endParaRPr lang="en-GB" sz="1400" b="0" kern="1200" baseline="0">
                        <a:solidFill>
                          <a:schemeClr val="bg1"/>
                        </a:solidFill>
                        <a:latin typeface="Arial" panose="020B0604020202020204" pitchFamily="34" charset="0"/>
                        <a:ea typeface="+mn-ea"/>
                        <a:cs typeface="Arial" panose="020B0604020202020204" pitchFamily="34" charset="0"/>
                      </a:endParaRPr>
                    </a:p>
                  </a:txBody>
                  <a:tcPr marT="36000" marB="36000">
                    <a:solidFill>
                      <a:srgbClr val="5F97CB"/>
                    </a:solidFill>
                  </a:tcPr>
                </a:tc>
                <a:extLst>
                  <a:ext uri="{0D108BD9-81ED-4DB2-BD59-A6C34878D82A}">
                    <a16:rowId xmlns:a16="http://schemas.microsoft.com/office/drawing/2014/main" val="2062083425"/>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Treatment with a PCSK9 inhibitor is recommended in very-high risk FH patients if the treatment goal is not achieved on a maximal tolerated statin plus ezetimibe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defRPr/>
                      </a:pPr>
                      <a:r>
                        <a:rPr lang="en-GB" sz="1400" b="0" kern="1200" baseline="0">
                          <a:solidFill>
                            <a:schemeClr val="bg1"/>
                          </a:solidFill>
                          <a:latin typeface="Arial" panose="020B0604020202020204" pitchFamily="34" charset="0"/>
                          <a:ea typeface="+mn-ea"/>
                          <a:cs typeface="Arial" panose="020B0604020202020204" pitchFamily="34" charset="0"/>
                        </a:rPr>
                        <a:t>C</a:t>
                      </a:r>
                    </a:p>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endParaRPr lang="en-GB" sz="1400" b="0" kern="1200" baseline="0">
                        <a:solidFill>
                          <a:schemeClr val="bg1"/>
                        </a:solidFill>
                        <a:latin typeface="Arial" panose="020B0604020202020204" pitchFamily="34" charset="0"/>
                        <a:ea typeface="+mn-ea"/>
                        <a:cs typeface="Arial" panose="020B0604020202020204" pitchFamily="34" charset="0"/>
                      </a:endParaRPr>
                    </a:p>
                  </a:txBody>
                  <a:tcPr marT="36000" marB="36000">
                    <a:solidFill>
                      <a:srgbClr val="5F97CB"/>
                    </a:solidFill>
                  </a:tcPr>
                </a:tc>
                <a:extLst>
                  <a:ext uri="{0D108BD9-81ED-4DB2-BD59-A6C34878D82A}">
                    <a16:rowId xmlns:a16="http://schemas.microsoft.com/office/drawing/2014/main" val="1243463393"/>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In children, testing for FH is recommended from the age of 5 years, or earlier if </a:t>
                      </a:r>
                      <a:r>
                        <a:rPr lang="en-GB" sz="1400" b="0" kern="1200" baseline="0" err="1">
                          <a:solidFill>
                            <a:schemeClr val="tx1"/>
                          </a:solidFill>
                          <a:latin typeface="Arial" panose="020B0604020202020204" pitchFamily="34" charset="0"/>
                          <a:ea typeface="+mn-ea"/>
                          <a:cs typeface="Arial" panose="020B0604020202020204" pitchFamily="34" charset="0"/>
                        </a:rPr>
                        <a:t>HoFH</a:t>
                      </a:r>
                      <a:r>
                        <a:rPr lang="en-GB" sz="1400" b="0" kern="1200" baseline="0">
                          <a:solidFill>
                            <a:schemeClr val="tx1"/>
                          </a:solidFill>
                          <a:latin typeface="Arial" panose="020B0604020202020204" pitchFamily="34" charset="0"/>
                          <a:ea typeface="+mn-ea"/>
                          <a:cs typeface="Arial" panose="020B0604020202020204" pitchFamily="34" charset="0"/>
                        </a:rPr>
                        <a:t> is suspected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defRPr/>
                      </a:pPr>
                      <a:r>
                        <a:rPr lang="en-GB" sz="1400" b="0" kern="1200" baseline="0" dirty="0">
                          <a:solidFill>
                            <a:schemeClr val="bg1"/>
                          </a:solidFill>
                          <a:latin typeface="Arial" panose="020B0604020202020204" pitchFamily="34" charset="0"/>
                          <a:ea typeface="+mn-ea"/>
                          <a:cs typeface="Arial" panose="020B0604020202020204" pitchFamily="34" charset="0"/>
                        </a:rPr>
                        <a:t>C</a:t>
                      </a:r>
                    </a:p>
                  </a:txBody>
                  <a:tcPr marT="36000" marB="36000">
                    <a:solidFill>
                      <a:srgbClr val="5F97CB"/>
                    </a:solidFill>
                  </a:tcPr>
                </a:tc>
                <a:extLst>
                  <a:ext uri="{0D108BD9-81ED-4DB2-BD59-A6C34878D82A}">
                    <a16:rowId xmlns:a16="http://schemas.microsoft.com/office/drawing/2014/main" val="1893654993"/>
                  </a:ext>
                </a:extLst>
              </a:tr>
            </a:tbl>
          </a:graphicData>
        </a:graphic>
      </p:graphicFrame>
      <p:sp>
        <p:nvSpPr>
          <p:cNvPr id="13" name="Rectangle 12">
            <a:extLst>
              <a:ext uri="{FF2B5EF4-FFF2-40B4-BE49-F238E27FC236}">
                <a16:creationId xmlns:a16="http://schemas.microsoft.com/office/drawing/2014/main" id="{DFC8768E-59DF-405F-9820-CC211EE3589A}"/>
              </a:ext>
            </a:extLst>
          </p:cNvPr>
          <p:cNvSpPr/>
          <p:nvPr/>
        </p:nvSpPr>
        <p:spPr>
          <a:xfrm>
            <a:off x="717421" y="4220450"/>
            <a:ext cx="9670938" cy="1172371"/>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a:ea typeface="+mn-ea"/>
              <a:cs typeface="+mn-cs"/>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1309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707911" y="202954"/>
            <a:ext cx="9427904" cy="739519"/>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Dutch Lipid Clinic Network diagnostic criteria for </a:t>
            </a:r>
          </a:p>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familial </a:t>
            </a:r>
            <a:r>
              <a:rPr lang="en-US" sz="3200" b="1" kern="0" spc="-87" dirty="0" err="1">
                <a:solidFill>
                  <a:schemeClr val="bg1"/>
                </a:solidFill>
                <a:latin typeface="Calibri" panose="020F0502020204030204" pitchFamily="34" charset="0"/>
                <a:cs typeface="Calibri" panose="020F0502020204030204" pitchFamily="34" charset="0"/>
              </a:rPr>
              <a:t>hypercholesterolaemia</a:t>
            </a:r>
            <a:r>
              <a:rPr lang="en-US" sz="3200" b="1" kern="0" spc="-87" dirty="0">
                <a:solidFill>
                  <a:schemeClr val="bg1"/>
                </a:solidFill>
                <a:latin typeface="Calibri" panose="020F0502020204030204" pitchFamily="34" charset="0"/>
                <a:cs typeface="Calibri" panose="020F0502020204030204" pitchFamily="34" charset="0"/>
              </a:rPr>
              <a:t> (1)</a:t>
            </a:r>
          </a:p>
        </p:txBody>
      </p:sp>
      <p:graphicFrame>
        <p:nvGraphicFramePr>
          <p:cNvPr id="2" name="Tableau 1">
            <a:extLst>
              <a:ext uri="{FF2B5EF4-FFF2-40B4-BE49-F238E27FC236}">
                <a16:creationId xmlns:a16="http://schemas.microsoft.com/office/drawing/2014/main" id="{ACF736AE-59D5-4E8F-8448-8E4945940AD9}"/>
              </a:ext>
            </a:extLst>
          </p:cNvPr>
          <p:cNvGraphicFramePr>
            <a:graphicFrameLocks noGrp="1"/>
          </p:cNvGraphicFramePr>
          <p:nvPr>
            <p:extLst>
              <p:ext uri="{D42A27DB-BD31-4B8C-83A1-F6EECF244321}">
                <p14:modId xmlns:p14="http://schemas.microsoft.com/office/powerpoint/2010/main" val="4025420712"/>
              </p:ext>
            </p:extLst>
          </p:nvPr>
        </p:nvGraphicFramePr>
        <p:xfrm>
          <a:off x="683627" y="1310413"/>
          <a:ext cx="10562165" cy="2709600"/>
        </p:xfrm>
        <a:graphic>
          <a:graphicData uri="http://schemas.openxmlformats.org/drawingml/2006/table">
            <a:tbl>
              <a:tblPr firstRow="1" bandRow="1">
                <a:tableStyleId>{2D5ABB26-0587-4C30-8999-92F81FD0307C}</a:tableStyleId>
              </a:tblPr>
              <a:tblGrid>
                <a:gridCol w="9175685">
                  <a:extLst>
                    <a:ext uri="{9D8B030D-6E8A-4147-A177-3AD203B41FA5}">
                      <a16:colId xmlns:a16="http://schemas.microsoft.com/office/drawing/2014/main" val="2006271457"/>
                    </a:ext>
                  </a:extLst>
                </a:gridCol>
                <a:gridCol w="1386480">
                  <a:extLst>
                    <a:ext uri="{9D8B030D-6E8A-4147-A177-3AD203B41FA5}">
                      <a16:colId xmlns:a16="http://schemas.microsoft.com/office/drawing/2014/main" val="1837112197"/>
                    </a:ext>
                  </a:extLst>
                </a:gridCol>
              </a:tblGrid>
              <a:tr h="499600">
                <a:tc>
                  <a:txBody>
                    <a:bodyPr/>
                    <a:lstStyle/>
                    <a:p>
                      <a:pPr marL="90000">
                        <a:lnSpc>
                          <a:spcPts val="2100"/>
                        </a:lnSpc>
                        <a:spcBef>
                          <a:spcPts val="0"/>
                        </a:spcBef>
                      </a:pPr>
                      <a:r>
                        <a:rPr sz="1900" spc="-20" dirty="0">
                          <a:solidFill>
                            <a:srgbClr val="231F20"/>
                          </a:solidFill>
                          <a:latin typeface="Calibri" panose="020F0502020204030204" pitchFamily="34" charset="0"/>
                          <a:cs typeface="Calibri" panose="020F0502020204030204" pitchFamily="34" charset="0"/>
                        </a:rPr>
                        <a:t>Criteria</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tc>
                  <a:txBody>
                    <a:bodyPr/>
                    <a:lstStyle/>
                    <a:p>
                      <a:pPr marL="90000">
                        <a:lnSpc>
                          <a:spcPts val="2100"/>
                        </a:lnSpc>
                        <a:spcBef>
                          <a:spcPts val="0"/>
                        </a:spcBef>
                      </a:pPr>
                      <a:r>
                        <a:rPr sz="1900" spc="-15" dirty="0">
                          <a:solidFill>
                            <a:srgbClr val="231F20"/>
                          </a:solidFill>
                          <a:latin typeface="Calibri" panose="020F0502020204030204" pitchFamily="34" charset="0"/>
                          <a:cs typeface="Calibri" panose="020F0502020204030204" pitchFamily="34" charset="0"/>
                        </a:rPr>
                        <a:t>Points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1868774857"/>
                  </a:ext>
                </a:extLst>
              </a:tr>
              <a:tr h="499600">
                <a:tc gridSpan="2">
                  <a:txBody>
                    <a:bodyPr/>
                    <a:lstStyle/>
                    <a:p>
                      <a:pPr marL="90000">
                        <a:lnSpc>
                          <a:spcPts val="2100"/>
                        </a:lnSpc>
                        <a:spcBef>
                          <a:spcPts val="0"/>
                        </a:spcBef>
                      </a:pPr>
                      <a:r>
                        <a:rPr sz="1900" spc="-100" dirty="0">
                          <a:solidFill>
                            <a:srgbClr val="231F20"/>
                          </a:solidFill>
                          <a:latin typeface="Calibri" panose="020F0502020204030204" pitchFamily="34" charset="0"/>
                          <a:cs typeface="Calibri" panose="020F0502020204030204" pitchFamily="34" charset="0"/>
                        </a:rPr>
                        <a:t>1) </a:t>
                      </a:r>
                      <a:r>
                        <a:rPr sz="1900" spc="-30" dirty="0">
                          <a:solidFill>
                            <a:srgbClr val="231F20"/>
                          </a:solidFill>
                          <a:latin typeface="Calibri" panose="020F0502020204030204" pitchFamily="34" charset="0"/>
                          <a:cs typeface="Calibri" panose="020F0502020204030204" pitchFamily="34" charset="0"/>
                        </a:rPr>
                        <a:t>Family</a:t>
                      </a:r>
                      <a:r>
                        <a:rPr sz="1900" spc="-125" dirty="0">
                          <a:solidFill>
                            <a:srgbClr val="231F20"/>
                          </a:solidFill>
                          <a:latin typeface="Calibri" panose="020F0502020204030204" pitchFamily="34" charset="0"/>
                          <a:cs typeface="Calibri" panose="020F0502020204030204" pitchFamily="34" charset="0"/>
                        </a:rPr>
                        <a:t> </a:t>
                      </a:r>
                      <a:r>
                        <a:rPr sz="1900" spc="-20" dirty="0">
                          <a:solidFill>
                            <a:srgbClr val="231F20"/>
                          </a:solidFill>
                          <a:latin typeface="Calibri" panose="020F0502020204030204" pitchFamily="34" charset="0"/>
                          <a:cs typeface="Calibri" panose="020F0502020204030204" pitchFamily="34" charset="0"/>
                        </a:rPr>
                        <a:t>history</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F6F7E6"/>
                    </a:solidFill>
                  </a:tcPr>
                </a:tc>
                <a:tc hMerge="1">
                  <a:txBody>
                    <a:bodyPr/>
                    <a:lstStyle/>
                    <a:p>
                      <a:endParaRPr/>
                    </a:p>
                  </a:txBody>
                  <a:tcPr marL="0" marR="0" marT="0" marB="0"/>
                </a:tc>
                <a:extLst>
                  <a:ext uri="{0D108BD9-81ED-4DB2-BD59-A6C34878D82A}">
                    <a16:rowId xmlns:a16="http://schemas.microsoft.com/office/drawing/2014/main" val="2405457873"/>
                  </a:ext>
                </a:extLst>
              </a:tr>
              <a:tr h="855200">
                <a:tc>
                  <a:txBody>
                    <a:bodyPr/>
                    <a:lstStyle/>
                    <a:p>
                      <a:pPr marL="90000">
                        <a:lnSpc>
                          <a:spcPts val="2100"/>
                        </a:lnSpc>
                        <a:spcBef>
                          <a:spcPts val="0"/>
                        </a:spcBef>
                      </a:pPr>
                      <a:r>
                        <a:rPr sz="1900" spc="-30" dirty="0">
                          <a:solidFill>
                            <a:srgbClr val="231F20"/>
                          </a:solidFill>
                          <a:latin typeface="Calibri" panose="020F0502020204030204" pitchFamily="34" charset="0"/>
                          <a:cs typeface="Calibri" panose="020F0502020204030204" pitchFamily="34" charset="0"/>
                        </a:rPr>
                        <a:t>First-degree</a:t>
                      </a:r>
                      <a:r>
                        <a:rPr sz="1900" spc="-55"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relative</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with</a:t>
                      </a:r>
                      <a:r>
                        <a:rPr sz="1900" spc="-55"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known </a:t>
                      </a:r>
                      <a:r>
                        <a:rPr sz="1900" spc="-35" dirty="0">
                          <a:solidFill>
                            <a:srgbClr val="231F20"/>
                          </a:solidFill>
                          <a:latin typeface="Calibri" panose="020F0502020204030204" pitchFamily="34" charset="0"/>
                          <a:cs typeface="Calibri" panose="020F0502020204030204" pitchFamily="34" charset="0"/>
                        </a:rPr>
                        <a:t>premature</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(men</a:t>
                      </a:r>
                      <a:r>
                        <a:rPr sz="1900" spc="-55" dirty="0">
                          <a:solidFill>
                            <a:srgbClr val="231F20"/>
                          </a:solidFill>
                          <a:latin typeface="Calibri" panose="020F0502020204030204" pitchFamily="34" charset="0"/>
                          <a:cs typeface="Calibri" panose="020F0502020204030204" pitchFamily="34" charset="0"/>
                        </a:rPr>
                        <a:t> </a:t>
                      </a:r>
                      <a:r>
                        <a:rPr lang="fr-FR" sz="1900" spc="-25" dirty="0">
                          <a:solidFill>
                            <a:srgbClr val="231F20"/>
                          </a:solidFill>
                          <a:latin typeface="Calibri" panose="020F0502020204030204" pitchFamily="34" charset="0"/>
                          <a:cs typeface="Calibri" panose="020F0502020204030204" pitchFamily="34" charset="0"/>
                        </a:rPr>
                        <a:t>&lt;</a:t>
                      </a:r>
                      <a:r>
                        <a:rPr sz="1900" spc="-25" dirty="0">
                          <a:solidFill>
                            <a:srgbClr val="231F20"/>
                          </a:solidFill>
                          <a:latin typeface="Calibri" panose="020F0502020204030204" pitchFamily="34" charset="0"/>
                          <a:cs typeface="Calibri" panose="020F0502020204030204" pitchFamily="34" charset="0"/>
                        </a:rPr>
                        <a:t>55</a:t>
                      </a:r>
                      <a:r>
                        <a:rPr sz="1900" spc="-5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years;</a:t>
                      </a:r>
                      <a:r>
                        <a:rPr sz="1900" spc="-55" dirty="0">
                          <a:solidFill>
                            <a:srgbClr val="231F20"/>
                          </a:solidFill>
                          <a:latin typeface="Calibri" panose="020F0502020204030204" pitchFamily="34" charset="0"/>
                          <a:cs typeface="Calibri" panose="020F0502020204030204" pitchFamily="34" charset="0"/>
                        </a:rPr>
                        <a:t> </a:t>
                      </a:r>
                      <a:r>
                        <a:rPr sz="1900" spc="-50" dirty="0">
                          <a:solidFill>
                            <a:schemeClr val="tx1"/>
                          </a:solidFill>
                          <a:latin typeface="Calibri" panose="020F0502020204030204" pitchFamily="34" charset="0"/>
                          <a:cs typeface="Calibri" panose="020F0502020204030204" pitchFamily="34" charset="0"/>
                        </a:rPr>
                        <a:t>women</a:t>
                      </a:r>
                      <a:r>
                        <a:rPr lang="fr-FR" sz="1900" spc="0" dirty="0">
                          <a:solidFill>
                            <a:schemeClr val="tx1"/>
                          </a:solidFill>
                          <a:latin typeface="Calibri" panose="020F0502020204030204" pitchFamily="34" charset="0"/>
                          <a:cs typeface="Calibri" panose="020F0502020204030204" pitchFamily="34" charset="0"/>
                        </a:rPr>
                        <a:t> </a:t>
                      </a:r>
                      <a:r>
                        <a:rPr lang="fr-FR" sz="1900" spc="-10" dirty="0">
                          <a:solidFill>
                            <a:schemeClr val="tx1"/>
                          </a:solidFill>
                          <a:latin typeface="Calibri" panose="020F0502020204030204" pitchFamily="34" charset="0"/>
                          <a:cs typeface="Calibri" panose="020F0502020204030204" pitchFamily="34" charset="0"/>
                        </a:rPr>
                        <a:t>&lt;</a:t>
                      </a:r>
                      <a:r>
                        <a:rPr sz="1900" spc="-10" dirty="0">
                          <a:solidFill>
                            <a:schemeClr val="tx1"/>
                          </a:solidFill>
                          <a:latin typeface="Calibri" panose="020F0502020204030204" pitchFamily="34" charset="0"/>
                          <a:cs typeface="Calibri" panose="020F0502020204030204" pitchFamily="34" charset="0"/>
                        </a:rPr>
                        <a:t>60</a:t>
                      </a:r>
                      <a:r>
                        <a:rPr sz="1900" spc="-55" dirty="0">
                          <a:solidFill>
                            <a:schemeClr val="tx1"/>
                          </a:solidFill>
                          <a:latin typeface="Calibri" panose="020F0502020204030204" pitchFamily="34" charset="0"/>
                          <a:cs typeface="Calibri" panose="020F0502020204030204" pitchFamily="34" charset="0"/>
                        </a:rPr>
                        <a:t> </a:t>
                      </a:r>
                      <a:r>
                        <a:rPr sz="1900" spc="-25" dirty="0">
                          <a:solidFill>
                            <a:schemeClr val="tx1"/>
                          </a:solidFill>
                          <a:latin typeface="Calibri" panose="020F0502020204030204" pitchFamily="34" charset="0"/>
                          <a:cs typeface="Calibri" panose="020F0502020204030204" pitchFamily="34" charset="0"/>
                        </a:rPr>
                        <a:t>years</a:t>
                      </a:r>
                      <a:r>
                        <a:rPr sz="1900" spc="-25" dirty="0">
                          <a:solidFill>
                            <a:srgbClr val="231F20"/>
                          </a:solidFill>
                          <a:latin typeface="Calibri" panose="020F0502020204030204" pitchFamily="34" charset="0"/>
                          <a:cs typeface="Calibri" panose="020F0502020204030204" pitchFamily="34" charset="0"/>
                        </a:rPr>
                        <a:t>)</a:t>
                      </a:r>
                      <a:r>
                        <a:rPr sz="1900" spc="-60" dirty="0">
                          <a:solidFill>
                            <a:srgbClr val="231F20"/>
                          </a:solidFill>
                          <a:latin typeface="Calibri" panose="020F0502020204030204" pitchFamily="34" charset="0"/>
                          <a:cs typeface="Calibri" panose="020F0502020204030204" pitchFamily="34" charset="0"/>
                        </a:rPr>
                        <a:t> </a:t>
                      </a:r>
                      <a:r>
                        <a:rPr sz="1900" spc="-30" dirty="0">
                          <a:solidFill>
                            <a:srgbClr val="231F20"/>
                          </a:solidFill>
                          <a:latin typeface="Calibri" panose="020F0502020204030204" pitchFamily="34" charset="0"/>
                          <a:cs typeface="Calibri" panose="020F0502020204030204" pitchFamily="34" charset="0"/>
                        </a:rPr>
                        <a:t>coronary</a:t>
                      </a:r>
                      <a:r>
                        <a:rPr sz="1900" spc="-55"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or</a:t>
                      </a:r>
                      <a:r>
                        <a:rPr sz="1900" spc="-55" dirty="0">
                          <a:solidFill>
                            <a:srgbClr val="231F20"/>
                          </a:solidFill>
                          <a:latin typeface="Calibri" panose="020F0502020204030204" pitchFamily="34" charset="0"/>
                          <a:cs typeface="Calibri" panose="020F0502020204030204" pitchFamily="34" charset="0"/>
                        </a:rPr>
                        <a:t> </a:t>
                      </a:r>
                      <a:r>
                        <a:rPr sz="1900" spc="-30" dirty="0">
                          <a:solidFill>
                            <a:srgbClr val="231F20"/>
                          </a:solidFill>
                          <a:latin typeface="Calibri" panose="020F0502020204030204" pitchFamily="34" charset="0"/>
                          <a:cs typeface="Calibri" panose="020F0502020204030204" pitchFamily="34" charset="0"/>
                        </a:rPr>
                        <a:t>vascular</a:t>
                      </a:r>
                      <a:r>
                        <a:rPr sz="1900" spc="-55" dirty="0">
                          <a:solidFill>
                            <a:srgbClr val="231F20"/>
                          </a:solidFill>
                          <a:latin typeface="Calibri" panose="020F0502020204030204" pitchFamily="34" charset="0"/>
                          <a:cs typeface="Calibri" panose="020F0502020204030204" pitchFamily="34" charset="0"/>
                        </a:rPr>
                        <a:t> </a:t>
                      </a:r>
                      <a:r>
                        <a:rPr sz="1900" spc="-45" dirty="0">
                          <a:solidFill>
                            <a:schemeClr val="tx1"/>
                          </a:solidFill>
                          <a:latin typeface="Calibri" panose="020F0502020204030204" pitchFamily="34" charset="0"/>
                          <a:cs typeface="Calibri" panose="020F0502020204030204" pitchFamily="34" charset="0"/>
                        </a:rPr>
                        <a:t>disease,</a:t>
                      </a:r>
                      <a:r>
                        <a:rPr sz="1900" spc="-55" dirty="0">
                          <a:solidFill>
                            <a:schemeClr val="tx1"/>
                          </a:solidFill>
                          <a:latin typeface="Calibri" panose="020F0502020204030204" pitchFamily="34" charset="0"/>
                          <a:cs typeface="Calibri" panose="020F0502020204030204" pitchFamily="34" charset="0"/>
                        </a:rPr>
                        <a:t> </a:t>
                      </a:r>
                      <a:r>
                        <a:rPr sz="1900" spc="-30" dirty="0">
                          <a:solidFill>
                            <a:schemeClr val="tx1"/>
                          </a:solidFill>
                          <a:latin typeface="Calibri" panose="020F0502020204030204" pitchFamily="34" charset="0"/>
                          <a:cs typeface="Calibri" panose="020F0502020204030204" pitchFamily="34" charset="0"/>
                        </a:rPr>
                        <a:t>or</a:t>
                      </a:r>
                      <a:r>
                        <a:rPr lang="fr-FR" sz="1900" spc="0" dirty="0">
                          <a:solidFill>
                            <a:schemeClr val="tx1"/>
                          </a:solidFill>
                          <a:latin typeface="Calibri" panose="020F0502020204030204" pitchFamily="34" charset="0"/>
                          <a:cs typeface="Calibri" panose="020F0502020204030204" pitchFamily="34" charset="0"/>
                        </a:rPr>
                        <a:t> </a:t>
                      </a:r>
                      <a:r>
                        <a:rPr lang="fr-FR" sz="1900" spc="-30" dirty="0">
                          <a:solidFill>
                            <a:schemeClr val="tx1"/>
                          </a:solidFill>
                          <a:latin typeface="Calibri" panose="020F0502020204030204" pitchFamily="34" charset="0"/>
                          <a:cs typeface="Calibri" panose="020F0502020204030204" pitchFamily="34" charset="0"/>
                        </a:rPr>
                        <a:t>f</a:t>
                      </a:r>
                      <a:r>
                        <a:rPr sz="1900" spc="-30" dirty="0" err="1">
                          <a:solidFill>
                            <a:schemeClr val="tx1"/>
                          </a:solidFill>
                          <a:latin typeface="Calibri" panose="020F0502020204030204" pitchFamily="34" charset="0"/>
                          <a:cs typeface="Calibri" panose="020F0502020204030204" pitchFamily="34" charset="0"/>
                        </a:rPr>
                        <a:t>irst</a:t>
                      </a:r>
                      <a:r>
                        <a:rPr sz="1900" spc="-30" dirty="0">
                          <a:solidFill>
                            <a:schemeClr val="tx1"/>
                          </a:solidFill>
                          <a:latin typeface="Calibri" panose="020F0502020204030204" pitchFamily="34" charset="0"/>
                          <a:cs typeface="Calibri" panose="020F0502020204030204" pitchFamily="34" charset="0"/>
                        </a:rPr>
                        <a:t>-degree</a:t>
                      </a:r>
                      <a:r>
                        <a:rPr sz="1900" spc="-55" dirty="0">
                          <a:solidFill>
                            <a:schemeClr val="tx1"/>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relative</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with</a:t>
                      </a:r>
                      <a:r>
                        <a:rPr sz="1900" spc="-55"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known </a:t>
                      </a:r>
                      <a:r>
                        <a:rPr sz="1900" spc="-40" dirty="0">
                          <a:solidFill>
                            <a:srgbClr val="231F20"/>
                          </a:solidFill>
                          <a:latin typeface="Calibri" panose="020F0502020204030204" pitchFamily="34" charset="0"/>
                          <a:cs typeface="Calibri" panose="020F0502020204030204" pitchFamily="34" charset="0"/>
                        </a:rPr>
                        <a:t>LDL-C</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above</a:t>
                      </a:r>
                      <a:r>
                        <a:rPr sz="1900" spc="-55"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the</a:t>
                      </a:r>
                      <a:r>
                        <a:rPr sz="1900" spc="-50" dirty="0">
                          <a:solidFill>
                            <a:srgbClr val="231F20"/>
                          </a:solidFill>
                          <a:latin typeface="Calibri" panose="020F0502020204030204" pitchFamily="34" charset="0"/>
                          <a:cs typeface="Calibri" panose="020F0502020204030204" pitchFamily="34" charset="0"/>
                        </a:rPr>
                        <a:t> </a:t>
                      </a:r>
                      <a:r>
                        <a:rPr sz="1900" spc="-30" dirty="0">
                          <a:solidFill>
                            <a:srgbClr val="231F20"/>
                          </a:solidFill>
                          <a:latin typeface="Calibri" panose="020F0502020204030204" pitchFamily="34" charset="0"/>
                          <a:cs typeface="Calibri" panose="020F0502020204030204" pitchFamily="34" charset="0"/>
                        </a:rPr>
                        <a:t>95th</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percentile</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nSpc>
                          <a:spcPts val="2100"/>
                        </a:lnSpc>
                        <a:spcBef>
                          <a:spcPts val="0"/>
                        </a:spcBef>
                      </a:pPr>
                      <a:r>
                        <a:rPr sz="2400" b="1" dirty="0">
                          <a:solidFill>
                            <a:srgbClr val="231F20"/>
                          </a:solidFill>
                          <a:latin typeface="Calibri" panose="020F0502020204030204" pitchFamily="34" charset="0"/>
                          <a:cs typeface="Calibri" panose="020F0502020204030204" pitchFamily="34" charset="0"/>
                        </a:rPr>
                        <a:t>1</a:t>
                      </a:r>
                      <a:endParaRPr sz="2400" b="1"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3238116700"/>
                  </a:ext>
                </a:extLst>
              </a:tr>
              <a:tr h="855200">
                <a:tc>
                  <a:txBody>
                    <a:bodyPr/>
                    <a:lstStyle/>
                    <a:p>
                      <a:pPr marL="90000" marR="172720">
                        <a:lnSpc>
                          <a:spcPts val="2100"/>
                        </a:lnSpc>
                        <a:spcBef>
                          <a:spcPts val="0"/>
                        </a:spcBef>
                      </a:pPr>
                      <a:r>
                        <a:rPr sz="1900" spc="-30" dirty="0">
                          <a:solidFill>
                            <a:srgbClr val="231F20"/>
                          </a:solidFill>
                          <a:latin typeface="Calibri" panose="020F0502020204030204" pitchFamily="34" charset="0"/>
                          <a:cs typeface="Calibri" panose="020F0502020204030204" pitchFamily="34" charset="0"/>
                        </a:rPr>
                        <a:t>First-degree </a:t>
                      </a:r>
                      <a:r>
                        <a:rPr sz="1900" spc="-25" dirty="0">
                          <a:solidFill>
                            <a:srgbClr val="231F20"/>
                          </a:solidFill>
                          <a:latin typeface="Calibri" panose="020F0502020204030204" pitchFamily="34" charset="0"/>
                          <a:cs typeface="Calibri" panose="020F0502020204030204" pitchFamily="34" charset="0"/>
                        </a:rPr>
                        <a:t>relative </a:t>
                      </a:r>
                      <a:r>
                        <a:rPr sz="1900" spc="-35" dirty="0">
                          <a:solidFill>
                            <a:srgbClr val="231F20"/>
                          </a:solidFill>
                          <a:latin typeface="Calibri" panose="020F0502020204030204" pitchFamily="34" charset="0"/>
                          <a:cs typeface="Calibri" panose="020F0502020204030204" pitchFamily="34" charset="0"/>
                        </a:rPr>
                        <a:t>with </a:t>
                      </a:r>
                      <a:r>
                        <a:rPr sz="1900" spc="-45" dirty="0">
                          <a:solidFill>
                            <a:srgbClr val="231F20"/>
                          </a:solidFill>
                          <a:latin typeface="Calibri" panose="020F0502020204030204" pitchFamily="34" charset="0"/>
                          <a:cs typeface="Calibri" panose="020F0502020204030204" pitchFamily="34" charset="0"/>
                        </a:rPr>
                        <a:t>tendinous </a:t>
                      </a:r>
                      <a:r>
                        <a:rPr sz="1900" spc="-40" dirty="0">
                          <a:solidFill>
                            <a:srgbClr val="231F20"/>
                          </a:solidFill>
                          <a:latin typeface="Calibri" panose="020F0502020204030204" pitchFamily="34" charset="0"/>
                          <a:cs typeface="Calibri" panose="020F0502020204030204" pitchFamily="34" charset="0"/>
                        </a:rPr>
                        <a:t>xanthomata </a:t>
                      </a:r>
                      <a:r>
                        <a:rPr sz="1900" spc="-50" dirty="0">
                          <a:solidFill>
                            <a:srgbClr val="231F20"/>
                          </a:solidFill>
                          <a:latin typeface="Calibri" panose="020F0502020204030204" pitchFamily="34" charset="0"/>
                          <a:cs typeface="Calibri" panose="020F0502020204030204" pitchFamily="34" charset="0"/>
                        </a:rPr>
                        <a:t>and/or </a:t>
                      </a:r>
                      <a:r>
                        <a:rPr sz="1900" spc="-35" dirty="0">
                          <a:solidFill>
                            <a:srgbClr val="231F20"/>
                          </a:solidFill>
                          <a:latin typeface="Calibri" panose="020F0502020204030204" pitchFamily="34" charset="0"/>
                          <a:cs typeface="Calibri" panose="020F0502020204030204" pitchFamily="34" charset="0"/>
                        </a:rPr>
                        <a:t>arcus</a:t>
                      </a:r>
                      <a:r>
                        <a:rPr lang="fr-FR" sz="1900" spc="-35" dirty="0">
                          <a:solidFill>
                            <a:srgbClr val="231F20"/>
                          </a:solidFill>
                          <a:latin typeface="Calibri" panose="020F0502020204030204" pitchFamily="34" charset="0"/>
                          <a:cs typeface="Calibri" panose="020F0502020204030204" pitchFamily="34" charset="0"/>
                        </a:rPr>
                        <a:t> </a:t>
                      </a:r>
                      <a:r>
                        <a:rPr sz="1900" spc="-40" dirty="0" err="1">
                          <a:solidFill>
                            <a:srgbClr val="231F20"/>
                          </a:solidFill>
                          <a:latin typeface="Calibri" panose="020F0502020204030204" pitchFamily="34" charset="0"/>
                          <a:cs typeface="Calibri" panose="020F0502020204030204" pitchFamily="34" charset="0"/>
                        </a:rPr>
                        <a:t>cornealis</a:t>
                      </a:r>
                      <a:r>
                        <a:rPr sz="1900" spc="-40"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or </a:t>
                      </a:r>
                      <a:r>
                        <a:rPr sz="1900" spc="-40" dirty="0">
                          <a:solidFill>
                            <a:srgbClr val="231F20"/>
                          </a:solidFill>
                          <a:latin typeface="Calibri" panose="020F0502020204030204" pitchFamily="34" charset="0"/>
                          <a:cs typeface="Calibri" panose="020F0502020204030204" pitchFamily="34" charset="0"/>
                        </a:rPr>
                        <a:t>children </a:t>
                      </a:r>
                      <a:r>
                        <a:rPr lang="fr-FR" sz="1900" spc="-85" dirty="0">
                          <a:solidFill>
                            <a:srgbClr val="231F20"/>
                          </a:solidFill>
                          <a:latin typeface="Calibri" panose="020F0502020204030204" pitchFamily="34" charset="0"/>
                          <a:cs typeface="Calibri" panose="020F0502020204030204" pitchFamily="34" charset="0"/>
                        </a:rPr>
                        <a:t>&lt;</a:t>
                      </a:r>
                      <a:r>
                        <a:rPr sz="1900" spc="-85" dirty="0">
                          <a:solidFill>
                            <a:srgbClr val="231F20"/>
                          </a:solidFill>
                          <a:latin typeface="Calibri" panose="020F0502020204030204" pitchFamily="34" charset="0"/>
                          <a:cs typeface="Calibri" panose="020F0502020204030204" pitchFamily="34" charset="0"/>
                        </a:rPr>
                        <a:t>18 </a:t>
                      </a:r>
                      <a:r>
                        <a:rPr sz="1900" spc="-25" dirty="0">
                          <a:solidFill>
                            <a:srgbClr val="231F20"/>
                          </a:solidFill>
                          <a:latin typeface="Calibri" panose="020F0502020204030204" pitchFamily="34" charset="0"/>
                          <a:cs typeface="Calibri" panose="020F0502020204030204" pitchFamily="34" charset="0"/>
                        </a:rPr>
                        <a:t>years </a:t>
                      </a:r>
                      <a:r>
                        <a:rPr sz="1900" spc="-35" dirty="0">
                          <a:solidFill>
                            <a:srgbClr val="231F20"/>
                          </a:solidFill>
                          <a:latin typeface="Calibri" panose="020F0502020204030204" pitchFamily="34" charset="0"/>
                          <a:cs typeface="Calibri" panose="020F0502020204030204" pitchFamily="34" charset="0"/>
                        </a:rPr>
                        <a:t>of </a:t>
                      </a:r>
                      <a:r>
                        <a:rPr sz="1900" spc="-30" dirty="0">
                          <a:solidFill>
                            <a:srgbClr val="231F20"/>
                          </a:solidFill>
                          <a:latin typeface="Calibri" panose="020F0502020204030204" pitchFamily="34" charset="0"/>
                          <a:cs typeface="Calibri" panose="020F0502020204030204" pitchFamily="34" charset="0"/>
                        </a:rPr>
                        <a:t>age </a:t>
                      </a:r>
                      <a:r>
                        <a:rPr sz="1900" spc="-35" dirty="0">
                          <a:solidFill>
                            <a:srgbClr val="231F20"/>
                          </a:solidFill>
                          <a:latin typeface="Calibri" panose="020F0502020204030204" pitchFamily="34" charset="0"/>
                          <a:cs typeface="Calibri" panose="020F0502020204030204" pitchFamily="34" charset="0"/>
                        </a:rPr>
                        <a:t>with </a:t>
                      </a:r>
                      <a:r>
                        <a:rPr sz="1900" spc="-40" dirty="0">
                          <a:solidFill>
                            <a:srgbClr val="231F20"/>
                          </a:solidFill>
                          <a:latin typeface="Calibri" panose="020F0502020204030204" pitchFamily="34" charset="0"/>
                          <a:cs typeface="Calibri" panose="020F0502020204030204" pitchFamily="34" charset="0"/>
                        </a:rPr>
                        <a:t>LDL-C </a:t>
                      </a:r>
                      <a:r>
                        <a:rPr sz="1900" spc="-35" dirty="0">
                          <a:solidFill>
                            <a:srgbClr val="231F20"/>
                          </a:solidFill>
                          <a:latin typeface="Calibri" panose="020F0502020204030204" pitchFamily="34" charset="0"/>
                          <a:cs typeface="Calibri" panose="020F0502020204030204" pitchFamily="34" charset="0"/>
                        </a:rPr>
                        <a:t>above </a:t>
                      </a:r>
                      <a:r>
                        <a:rPr sz="1900" spc="-25" dirty="0">
                          <a:solidFill>
                            <a:srgbClr val="231F20"/>
                          </a:solidFill>
                          <a:latin typeface="Calibri" panose="020F0502020204030204" pitchFamily="34" charset="0"/>
                          <a:cs typeface="Calibri" panose="020F0502020204030204" pitchFamily="34" charset="0"/>
                        </a:rPr>
                        <a:t>the </a:t>
                      </a:r>
                      <a:r>
                        <a:rPr sz="1900" spc="-30" dirty="0">
                          <a:solidFill>
                            <a:srgbClr val="231F20"/>
                          </a:solidFill>
                          <a:latin typeface="Calibri" panose="020F0502020204030204" pitchFamily="34" charset="0"/>
                          <a:cs typeface="Calibri" panose="020F0502020204030204" pitchFamily="34" charset="0"/>
                        </a:rPr>
                        <a:t>95th</a:t>
                      </a:r>
                      <a:r>
                        <a:rPr lang="fr-FR" sz="1900" spc="-3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percentile</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1900" dirty="0">
                          <a:solidFill>
                            <a:srgbClr val="231F20"/>
                          </a:solidFill>
                          <a:latin typeface="Calibri" panose="020F0502020204030204" pitchFamily="34" charset="0"/>
                          <a:cs typeface="Calibri" panose="020F0502020204030204" pitchFamily="34" charset="0"/>
                        </a:rPr>
                        <a:t>2</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1519506469"/>
                  </a:ext>
                </a:extLst>
              </a:tr>
            </a:tbl>
          </a:graphicData>
        </a:graphic>
      </p:graphicFrame>
      <p:graphicFrame>
        <p:nvGraphicFramePr>
          <p:cNvPr id="5" name="Tableau 1">
            <a:extLst>
              <a:ext uri="{FF2B5EF4-FFF2-40B4-BE49-F238E27FC236}">
                <a16:creationId xmlns:a16="http://schemas.microsoft.com/office/drawing/2014/main" id="{17B28304-4367-4C6E-97BD-77098E90667F}"/>
              </a:ext>
            </a:extLst>
          </p:cNvPr>
          <p:cNvGraphicFramePr>
            <a:graphicFrameLocks noGrp="1"/>
          </p:cNvGraphicFramePr>
          <p:nvPr>
            <p:extLst>
              <p:ext uri="{D42A27DB-BD31-4B8C-83A1-F6EECF244321}">
                <p14:modId xmlns:p14="http://schemas.microsoft.com/office/powerpoint/2010/main" val="763589910"/>
              </p:ext>
            </p:extLst>
          </p:nvPr>
        </p:nvGraphicFramePr>
        <p:xfrm>
          <a:off x="717552" y="3914691"/>
          <a:ext cx="10528239" cy="1854400"/>
        </p:xfrm>
        <a:graphic>
          <a:graphicData uri="http://schemas.openxmlformats.org/drawingml/2006/table">
            <a:tbl>
              <a:tblPr firstRow="1" bandRow="1">
                <a:tableStyleId>{2D5ABB26-0587-4C30-8999-92F81FD0307C}</a:tableStyleId>
              </a:tblPr>
              <a:tblGrid>
                <a:gridCol w="9146213">
                  <a:extLst>
                    <a:ext uri="{9D8B030D-6E8A-4147-A177-3AD203B41FA5}">
                      <a16:colId xmlns:a16="http://schemas.microsoft.com/office/drawing/2014/main" val="2006271457"/>
                    </a:ext>
                  </a:extLst>
                </a:gridCol>
                <a:gridCol w="1382026">
                  <a:extLst>
                    <a:ext uri="{9D8B030D-6E8A-4147-A177-3AD203B41FA5}">
                      <a16:colId xmlns:a16="http://schemas.microsoft.com/office/drawing/2014/main" val="1837112197"/>
                    </a:ext>
                  </a:extLst>
                </a:gridCol>
              </a:tblGrid>
              <a:tr h="499600">
                <a:tc gridSpan="2">
                  <a:txBody>
                    <a:bodyPr/>
                    <a:lstStyle/>
                    <a:p>
                      <a:pPr marL="90000" algn="l" fontAlgn="t">
                        <a:lnSpc>
                          <a:spcPts val="2100"/>
                        </a:lnSpc>
                        <a:spcBef>
                          <a:spcPts val="0"/>
                        </a:spcBef>
                        <a:spcAft>
                          <a:spcPts val="0"/>
                        </a:spcAft>
                      </a:pPr>
                      <a:r>
                        <a:rPr lang="fr-FR" sz="1900" b="0" i="0" u="none" strike="noStrike" spc="5" dirty="0">
                          <a:solidFill>
                            <a:srgbClr val="231F20"/>
                          </a:solidFill>
                          <a:effectLst/>
                          <a:latin typeface="Calibri" panose="020F0502020204030204" pitchFamily="34" charset="0"/>
                          <a:cs typeface="Calibri" panose="020F0502020204030204" pitchFamily="34" charset="0"/>
                        </a:rPr>
                        <a:t>2) </a:t>
                      </a:r>
                      <a:r>
                        <a:rPr lang="fr-FR" sz="1900" b="0" i="0" u="none" strike="noStrike" spc="-30" dirty="0" err="1">
                          <a:solidFill>
                            <a:srgbClr val="231F20"/>
                          </a:solidFill>
                          <a:effectLst/>
                          <a:latin typeface="Calibri" panose="020F0502020204030204" pitchFamily="34" charset="0"/>
                          <a:cs typeface="Calibri" panose="020F0502020204030204" pitchFamily="34" charset="0"/>
                        </a:rPr>
                        <a:t>Clinical</a:t>
                      </a:r>
                      <a:r>
                        <a:rPr lang="fr-FR" sz="1900" b="0" i="0" u="none" strike="noStrike" spc="-110" dirty="0">
                          <a:solidFill>
                            <a:srgbClr val="231F20"/>
                          </a:solidFill>
                          <a:effectLst/>
                          <a:latin typeface="Calibri" panose="020F0502020204030204" pitchFamily="34" charset="0"/>
                          <a:cs typeface="Calibri" panose="020F0502020204030204" pitchFamily="34" charset="0"/>
                        </a:rPr>
                        <a:t> </a:t>
                      </a:r>
                      <a:r>
                        <a:rPr lang="fr-FR" sz="1900" b="0" i="0" u="none" strike="noStrike" spc="-20" dirty="0" err="1">
                          <a:solidFill>
                            <a:srgbClr val="231F20"/>
                          </a:solidFill>
                          <a:effectLst/>
                          <a:latin typeface="Calibri" panose="020F0502020204030204" pitchFamily="34" charset="0"/>
                          <a:cs typeface="Calibri" panose="020F0502020204030204" pitchFamily="34" charset="0"/>
                        </a:rPr>
                        <a:t>history</a:t>
                      </a:r>
                      <a:endParaRPr lang="fr-FR" sz="1900" b="0"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cap="flat" cmpd="sng" algn="ctr">
                      <a:solidFill>
                        <a:schemeClr val="bg1"/>
                      </a:solidFill>
                      <a:prstDash val="solid"/>
                      <a:round/>
                      <a:headEnd type="none" w="med" len="med"/>
                      <a:tailEnd type="none" w="med" len="med"/>
                    </a:lnT>
                    <a:lnB w="28575">
                      <a:solidFill>
                        <a:srgbClr val="FFFFFF"/>
                      </a:solidFill>
                      <a:prstDash val="solid"/>
                    </a:lnB>
                    <a:solidFill>
                      <a:srgbClr val="F6F7E6"/>
                    </a:solidFill>
                  </a:tcPr>
                </a:tc>
                <a:tc hMerge="1">
                  <a:txBody>
                    <a:bodyPr/>
                    <a:lstStyle/>
                    <a:p>
                      <a:endParaRPr lang="fr-FR"/>
                    </a:p>
                  </a:txBody>
                  <a:tcPr/>
                </a:tc>
                <a:extLst>
                  <a:ext uri="{0D108BD9-81ED-4DB2-BD59-A6C34878D82A}">
                    <a16:rowId xmlns:a16="http://schemas.microsoft.com/office/drawing/2014/main" val="2405457873"/>
                  </a:ext>
                </a:extLst>
              </a:tr>
              <a:tr h="499600">
                <a:tc>
                  <a:txBody>
                    <a:bodyPr/>
                    <a:lstStyle/>
                    <a:p>
                      <a:pPr marL="90000" marR="402336" indent="0" algn="l" fontAlgn="t">
                        <a:lnSpc>
                          <a:spcPts val="2100"/>
                        </a:lnSpc>
                        <a:spcBef>
                          <a:spcPts val="0"/>
                        </a:spcBef>
                        <a:spcAft>
                          <a:spcPts val="0"/>
                        </a:spcAft>
                      </a:pPr>
                      <a:r>
                        <a:rPr lang="en-US" sz="1900" b="0" i="0" u="none" strike="noStrike" spc="-20" dirty="0">
                          <a:solidFill>
                            <a:srgbClr val="231F20"/>
                          </a:solidFill>
                          <a:effectLst/>
                          <a:latin typeface="Calibri" panose="020F0502020204030204" pitchFamily="34" charset="0"/>
                          <a:cs typeface="Calibri" panose="020F0502020204030204" pitchFamily="34" charset="0"/>
                        </a:rPr>
                        <a:t>Patient</a:t>
                      </a:r>
                      <a:r>
                        <a:rPr lang="en-US" sz="1900" b="0" i="0" u="none" strike="noStrike" spc="-60"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with</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premature</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(men</a:t>
                      </a:r>
                      <a:r>
                        <a:rPr lang="en-US" sz="1900" b="0" i="0" u="none" strike="noStrike" spc="-60" dirty="0">
                          <a:solidFill>
                            <a:srgbClr val="231F20"/>
                          </a:solidFill>
                          <a:effectLst/>
                          <a:latin typeface="Calibri" panose="020F0502020204030204" pitchFamily="34" charset="0"/>
                          <a:cs typeface="Calibri" panose="020F0502020204030204" pitchFamily="34" charset="0"/>
                        </a:rPr>
                        <a:t> </a:t>
                      </a:r>
                      <a:r>
                        <a:rPr lang="en-US" sz="1900" b="0" i="0" u="none" strike="noStrike" spc="-25" dirty="0">
                          <a:solidFill>
                            <a:srgbClr val="231F20"/>
                          </a:solidFill>
                          <a:effectLst/>
                          <a:latin typeface="Calibri" panose="020F0502020204030204" pitchFamily="34" charset="0"/>
                          <a:cs typeface="Calibri" panose="020F0502020204030204" pitchFamily="34" charset="0"/>
                        </a:rPr>
                        <a:t>&lt;55</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years;</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45" dirty="0">
                          <a:solidFill>
                            <a:srgbClr val="231F20"/>
                          </a:solidFill>
                          <a:effectLst/>
                          <a:latin typeface="Calibri" panose="020F0502020204030204" pitchFamily="34" charset="0"/>
                          <a:cs typeface="Calibri" panose="020F0502020204030204" pitchFamily="34" charset="0"/>
                        </a:rPr>
                        <a:t>women</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10" dirty="0">
                          <a:solidFill>
                            <a:srgbClr val="231F20"/>
                          </a:solidFill>
                          <a:effectLst/>
                          <a:latin typeface="Calibri" panose="020F0502020204030204" pitchFamily="34" charset="0"/>
                          <a:cs typeface="Calibri" panose="020F0502020204030204" pitchFamily="34" charset="0"/>
                        </a:rPr>
                        <a:t>&lt;60</a:t>
                      </a:r>
                      <a:r>
                        <a:rPr lang="en-US" sz="1900" b="0" i="0" u="none" strike="noStrike" spc="-60" dirty="0">
                          <a:solidFill>
                            <a:srgbClr val="231F20"/>
                          </a:solidFill>
                          <a:effectLst/>
                          <a:latin typeface="Calibri" panose="020F0502020204030204" pitchFamily="34" charset="0"/>
                          <a:cs typeface="Calibri" panose="020F0502020204030204" pitchFamily="34" charset="0"/>
                        </a:rPr>
                        <a:t> </a:t>
                      </a:r>
                      <a:r>
                        <a:rPr lang="en-US" sz="1900" b="0" i="0" u="none" strike="noStrike" spc="-25" dirty="0">
                          <a:solidFill>
                            <a:srgbClr val="231F20"/>
                          </a:solidFill>
                          <a:effectLst/>
                          <a:latin typeface="Calibri" panose="020F0502020204030204" pitchFamily="34" charset="0"/>
                          <a:cs typeface="Calibri" panose="020F0502020204030204" pitchFamily="34" charset="0"/>
                        </a:rPr>
                        <a:t>years) </a:t>
                      </a:r>
                      <a:r>
                        <a:rPr lang="en-US" sz="1900" b="0" i="0" u="none" strike="noStrike" spc="-30" dirty="0">
                          <a:solidFill>
                            <a:srgbClr val="231F20"/>
                          </a:solidFill>
                          <a:effectLst/>
                          <a:latin typeface="Calibri" panose="020F0502020204030204" pitchFamily="34" charset="0"/>
                          <a:cs typeface="Calibri" panose="020F0502020204030204" pitchFamily="34" charset="0"/>
                        </a:rPr>
                        <a:t>coronary </a:t>
                      </a:r>
                      <a:r>
                        <a:rPr lang="en-US" sz="1900" b="0" i="0" u="none" strike="noStrike" spc="-15" dirty="0">
                          <a:solidFill>
                            <a:srgbClr val="231F20"/>
                          </a:solidFill>
                          <a:effectLst/>
                          <a:latin typeface="Calibri" panose="020F0502020204030204" pitchFamily="34" charset="0"/>
                          <a:cs typeface="Calibri" panose="020F0502020204030204" pitchFamily="34" charset="0"/>
                        </a:rPr>
                        <a:t>artery</a:t>
                      </a:r>
                      <a:r>
                        <a:rPr lang="en-US" sz="1900" b="0" i="0" u="none" strike="noStrike" spc="-8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disease</a:t>
                      </a:r>
                      <a:endParaRPr lang="en-US" sz="1900" b="0"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gn="l" fontAlgn="t">
                        <a:lnSpc>
                          <a:spcPts val="2100"/>
                        </a:lnSpc>
                        <a:spcBef>
                          <a:spcPts val="0"/>
                        </a:spcBef>
                        <a:spcAft>
                          <a:spcPts val="0"/>
                        </a:spcAft>
                      </a:pPr>
                      <a:r>
                        <a:rPr lang="fr-FR" sz="2400" b="1" i="0" u="none" strike="noStrike" dirty="0">
                          <a:solidFill>
                            <a:srgbClr val="231F20"/>
                          </a:solidFill>
                          <a:effectLst/>
                          <a:latin typeface="Calibri" panose="020F0502020204030204" pitchFamily="34" charset="0"/>
                          <a:cs typeface="Calibri" panose="020F0502020204030204" pitchFamily="34" charset="0"/>
                        </a:rPr>
                        <a:t>2</a:t>
                      </a:r>
                      <a:endParaRPr lang="fr-FR" sz="2400" b="1"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3238116700"/>
                  </a:ext>
                </a:extLst>
              </a:tr>
              <a:tr h="855200">
                <a:tc>
                  <a:txBody>
                    <a:bodyPr/>
                    <a:lstStyle/>
                    <a:p>
                      <a:pPr marL="90000" marR="54864" indent="0" algn="l" fontAlgn="t">
                        <a:lnSpc>
                          <a:spcPts val="2100"/>
                        </a:lnSpc>
                        <a:spcBef>
                          <a:spcPts val="0"/>
                        </a:spcBef>
                        <a:spcAft>
                          <a:spcPts val="0"/>
                        </a:spcAft>
                      </a:pPr>
                      <a:r>
                        <a:rPr lang="en-US" sz="1900" b="0" i="0" u="none" strike="noStrike" spc="-20" dirty="0">
                          <a:solidFill>
                            <a:srgbClr val="231F20"/>
                          </a:solidFill>
                          <a:effectLst/>
                          <a:latin typeface="Calibri" panose="020F0502020204030204" pitchFamily="34" charset="0"/>
                          <a:cs typeface="Calibri" panose="020F0502020204030204" pitchFamily="34" charset="0"/>
                        </a:rPr>
                        <a:t>Patient</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with</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premature</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(men</a:t>
                      </a:r>
                      <a:r>
                        <a:rPr lang="en-US" sz="1900" b="0" i="0" u="none" strike="noStrike" spc="-50" dirty="0">
                          <a:solidFill>
                            <a:srgbClr val="231F20"/>
                          </a:solidFill>
                          <a:effectLst/>
                          <a:latin typeface="Calibri" panose="020F0502020204030204" pitchFamily="34" charset="0"/>
                          <a:cs typeface="Calibri" panose="020F0502020204030204" pitchFamily="34" charset="0"/>
                        </a:rPr>
                        <a:t> </a:t>
                      </a:r>
                      <a:r>
                        <a:rPr lang="en-US" sz="1900" b="0" i="0" u="none" strike="noStrike" spc="-25" dirty="0">
                          <a:solidFill>
                            <a:srgbClr val="231F20"/>
                          </a:solidFill>
                          <a:effectLst/>
                          <a:latin typeface="Calibri" panose="020F0502020204030204" pitchFamily="34" charset="0"/>
                          <a:cs typeface="Calibri" panose="020F0502020204030204" pitchFamily="34" charset="0"/>
                        </a:rPr>
                        <a:t>&lt;55</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years;</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45" dirty="0">
                          <a:solidFill>
                            <a:srgbClr val="231F20"/>
                          </a:solidFill>
                          <a:effectLst/>
                          <a:latin typeface="Calibri" panose="020F0502020204030204" pitchFamily="34" charset="0"/>
                          <a:cs typeface="Calibri" panose="020F0502020204030204" pitchFamily="34" charset="0"/>
                        </a:rPr>
                        <a:t>women</a:t>
                      </a:r>
                      <a:r>
                        <a:rPr lang="en-US" sz="1900" b="0" i="0" u="none" strike="noStrike" spc="-50" dirty="0">
                          <a:solidFill>
                            <a:srgbClr val="231F20"/>
                          </a:solidFill>
                          <a:effectLst/>
                          <a:latin typeface="Calibri" panose="020F0502020204030204" pitchFamily="34" charset="0"/>
                          <a:cs typeface="Calibri" panose="020F0502020204030204" pitchFamily="34" charset="0"/>
                        </a:rPr>
                        <a:t> </a:t>
                      </a:r>
                      <a:r>
                        <a:rPr lang="en-US" sz="1900" b="0" i="0" u="none" strike="noStrike" spc="-10" dirty="0">
                          <a:solidFill>
                            <a:srgbClr val="231F20"/>
                          </a:solidFill>
                          <a:effectLst/>
                          <a:latin typeface="Calibri" panose="020F0502020204030204" pitchFamily="34" charset="0"/>
                          <a:cs typeface="Calibri" panose="020F0502020204030204" pitchFamily="34" charset="0"/>
                        </a:rPr>
                        <a:t>&lt;60</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25" dirty="0">
                          <a:solidFill>
                            <a:srgbClr val="231F20"/>
                          </a:solidFill>
                          <a:effectLst/>
                          <a:latin typeface="Calibri" panose="020F0502020204030204" pitchFamily="34" charset="0"/>
                          <a:cs typeface="Calibri" panose="020F0502020204030204" pitchFamily="34" charset="0"/>
                        </a:rPr>
                        <a:t>years)</a:t>
                      </a:r>
                      <a:r>
                        <a:rPr lang="en-US" sz="1900" b="0" i="0" u="none" strike="noStrike" spc="-55"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cerebral </a:t>
                      </a:r>
                      <a:r>
                        <a:rPr lang="en-US" sz="1900" b="0" i="0" u="none" strike="noStrike" spc="-25" dirty="0">
                          <a:solidFill>
                            <a:srgbClr val="231F20"/>
                          </a:solidFill>
                          <a:effectLst/>
                          <a:latin typeface="Calibri" panose="020F0502020204030204" pitchFamily="34" charset="0"/>
                          <a:cs typeface="Calibri" panose="020F0502020204030204" pitchFamily="34" charset="0"/>
                        </a:rPr>
                        <a:t>or </a:t>
                      </a:r>
                      <a:r>
                        <a:rPr lang="en-US" sz="1900" b="0" i="0" u="none" strike="noStrike" spc="-35" dirty="0">
                          <a:solidFill>
                            <a:srgbClr val="231F20"/>
                          </a:solidFill>
                          <a:effectLst/>
                          <a:latin typeface="Calibri" panose="020F0502020204030204" pitchFamily="34" charset="0"/>
                          <a:cs typeface="Calibri" panose="020F0502020204030204" pitchFamily="34" charset="0"/>
                        </a:rPr>
                        <a:t>peripheral </a:t>
                      </a:r>
                      <a:r>
                        <a:rPr lang="en-US" sz="1900" b="0" i="0" u="none" strike="noStrike" spc="-30" dirty="0">
                          <a:solidFill>
                            <a:srgbClr val="231F20"/>
                          </a:solidFill>
                          <a:effectLst/>
                          <a:latin typeface="Calibri" panose="020F0502020204030204" pitchFamily="34" charset="0"/>
                          <a:cs typeface="Calibri" panose="020F0502020204030204" pitchFamily="34" charset="0"/>
                        </a:rPr>
                        <a:t>vascular</a:t>
                      </a:r>
                      <a:r>
                        <a:rPr lang="en-US" sz="1900" b="0" i="0" u="none" strike="noStrike" spc="-110" dirty="0">
                          <a:solidFill>
                            <a:srgbClr val="231F20"/>
                          </a:solidFill>
                          <a:effectLst/>
                          <a:latin typeface="Calibri" panose="020F0502020204030204" pitchFamily="34" charset="0"/>
                          <a:cs typeface="Calibri" panose="020F0502020204030204" pitchFamily="34" charset="0"/>
                        </a:rPr>
                        <a:t> </a:t>
                      </a:r>
                      <a:r>
                        <a:rPr lang="en-US" sz="1900" b="0" i="0" u="none" strike="noStrike" spc="-35" dirty="0">
                          <a:solidFill>
                            <a:srgbClr val="231F20"/>
                          </a:solidFill>
                          <a:effectLst/>
                          <a:latin typeface="Calibri" panose="020F0502020204030204" pitchFamily="34" charset="0"/>
                          <a:cs typeface="Calibri" panose="020F0502020204030204" pitchFamily="34" charset="0"/>
                        </a:rPr>
                        <a:t>disease</a:t>
                      </a:r>
                      <a:endParaRPr lang="en-US" sz="1900" b="0"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gn="l" fontAlgn="t">
                        <a:lnSpc>
                          <a:spcPts val="2100"/>
                        </a:lnSpc>
                        <a:spcBef>
                          <a:spcPts val="0"/>
                        </a:spcBef>
                        <a:spcAft>
                          <a:spcPts val="0"/>
                        </a:spcAft>
                      </a:pPr>
                      <a:r>
                        <a:rPr lang="fr-FR" sz="1900" b="0" i="0" u="none" strike="noStrike" dirty="0">
                          <a:solidFill>
                            <a:srgbClr val="231F20"/>
                          </a:solidFill>
                          <a:effectLst/>
                          <a:latin typeface="Calibri" panose="020F0502020204030204" pitchFamily="34" charset="0"/>
                          <a:cs typeface="Calibri" panose="020F0502020204030204" pitchFamily="34" charset="0"/>
                        </a:rPr>
                        <a:t>1</a:t>
                      </a:r>
                      <a:endParaRPr lang="fr-FR" sz="1900" b="0" i="0" u="none" strike="noStrike" dirty="0">
                        <a:effectLst/>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1519506469"/>
                  </a:ext>
                </a:extLst>
              </a:tr>
            </a:tbl>
          </a:graphicData>
        </a:graphic>
      </p:graphicFrame>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7401861"/>
      </p:ext>
    </p:extLst>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683627" y="293247"/>
            <a:ext cx="9427904" cy="739519"/>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Dutch Lipid Clinic Network diagnostic criteria for </a:t>
            </a:r>
          </a:p>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familial </a:t>
            </a:r>
            <a:r>
              <a:rPr lang="en-US" sz="3200" b="1" kern="0" spc="-87" dirty="0" err="1">
                <a:solidFill>
                  <a:schemeClr val="bg1"/>
                </a:solidFill>
                <a:latin typeface="Calibri" panose="020F0502020204030204" pitchFamily="34" charset="0"/>
                <a:cs typeface="Calibri" panose="020F0502020204030204" pitchFamily="34" charset="0"/>
              </a:rPr>
              <a:t>hypercholesterolaemia</a:t>
            </a:r>
            <a:r>
              <a:rPr lang="en-US" sz="3200" b="1" kern="0" spc="-87" dirty="0">
                <a:solidFill>
                  <a:schemeClr val="bg1"/>
                </a:solidFill>
                <a:latin typeface="Calibri" panose="020F0502020204030204" pitchFamily="34" charset="0"/>
                <a:cs typeface="Calibri" panose="020F0502020204030204" pitchFamily="34" charset="0"/>
              </a:rPr>
              <a:t> (2)</a:t>
            </a:r>
          </a:p>
        </p:txBody>
      </p:sp>
      <p:graphicFrame>
        <p:nvGraphicFramePr>
          <p:cNvPr id="2" name="Tableau 1">
            <a:extLst>
              <a:ext uri="{FF2B5EF4-FFF2-40B4-BE49-F238E27FC236}">
                <a16:creationId xmlns:a16="http://schemas.microsoft.com/office/drawing/2014/main" id="{ACF736AE-59D5-4E8F-8448-8E4945940AD9}"/>
              </a:ext>
            </a:extLst>
          </p:cNvPr>
          <p:cNvGraphicFramePr>
            <a:graphicFrameLocks noGrp="1"/>
          </p:cNvGraphicFramePr>
          <p:nvPr>
            <p:extLst>
              <p:ext uri="{D42A27DB-BD31-4B8C-83A1-F6EECF244321}">
                <p14:modId xmlns:p14="http://schemas.microsoft.com/office/powerpoint/2010/main" val="2511222167"/>
              </p:ext>
            </p:extLst>
          </p:nvPr>
        </p:nvGraphicFramePr>
        <p:xfrm>
          <a:off x="683627" y="1416933"/>
          <a:ext cx="10562165" cy="1998400"/>
        </p:xfrm>
        <a:graphic>
          <a:graphicData uri="http://schemas.openxmlformats.org/drawingml/2006/table">
            <a:tbl>
              <a:tblPr firstRow="1" bandRow="1">
                <a:tableStyleId>{2D5ABB26-0587-4C30-8999-92F81FD0307C}</a:tableStyleId>
              </a:tblPr>
              <a:tblGrid>
                <a:gridCol w="9175685">
                  <a:extLst>
                    <a:ext uri="{9D8B030D-6E8A-4147-A177-3AD203B41FA5}">
                      <a16:colId xmlns:a16="http://schemas.microsoft.com/office/drawing/2014/main" val="2006271457"/>
                    </a:ext>
                  </a:extLst>
                </a:gridCol>
                <a:gridCol w="1386480">
                  <a:extLst>
                    <a:ext uri="{9D8B030D-6E8A-4147-A177-3AD203B41FA5}">
                      <a16:colId xmlns:a16="http://schemas.microsoft.com/office/drawing/2014/main" val="1837112197"/>
                    </a:ext>
                  </a:extLst>
                </a:gridCol>
              </a:tblGrid>
              <a:tr h="499600">
                <a:tc>
                  <a:txBody>
                    <a:bodyPr/>
                    <a:lstStyle/>
                    <a:p>
                      <a:pPr marL="90000">
                        <a:lnSpc>
                          <a:spcPts val="2100"/>
                        </a:lnSpc>
                        <a:spcBef>
                          <a:spcPts val="0"/>
                        </a:spcBef>
                      </a:pPr>
                      <a:r>
                        <a:rPr sz="1900" spc="-20" dirty="0">
                          <a:solidFill>
                            <a:srgbClr val="231F20"/>
                          </a:solidFill>
                          <a:latin typeface="Calibri" panose="020F0502020204030204" pitchFamily="34" charset="0"/>
                          <a:cs typeface="Calibri" panose="020F0502020204030204" pitchFamily="34" charset="0"/>
                        </a:rPr>
                        <a:t>Criteria</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C7C8CA"/>
                    </a:solidFill>
                  </a:tcPr>
                </a:tc>
                <a:tc>
                  <a:txBody>
                    <a:bodyPr/>
                    <a:lstStyle/>
                    <a:p>
                      <a:pPr marL="90000">
                        <a:lnSpc>
                          <a:spcPts val="2100"/>
                        </a:lnSpc>
                        <a:spcBef>
                          <a:spcPts val="0"/>
                        </a:spcBef>
                      </a:pPr>
                      <a:r>
                        <a:rPr sz="1900" spc="-15" dirty="0">
                          <a:solidFill>
                            <a:srgbClr val="231F20"/>
                          </a:solidFill>
                          <a:latin typeface="Calibri" panose="020F0502020204030204" pitchFamily="34" charset="0"/>
                          <a:cs typeface="Calibri" panose="020F0502020204030204" pitchFamily="34" charset="0"/>
                        </a:rPr>
                        <a:t>Points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1868774857"/>
                  </a:ext>
                </a:extLst>
              </a:tr>
              <a:tr h="499600">
                <a:tc gridSpan="2">
                  <a:txBody>
                    <a:bodyPr/>
                    <a:lstStyle/>
                    <a:p>
                      <a:pPr marL="90000">
                        <a:lnSpc>
                          <a:spcPts val="2100"/>
                        </a:lnSpc>
                        <a:spcBef>
                          <a:spcPts val="355"/>
                        </a:spcBef>
                      </a:pPr>
                      <a:r>
                        <a:rPr sz="1900" spc="-5" dirty="0">
                          <a:solidFill>
                            <a:srgbClr val="231F20"/>
                          </a:solidFill>
                          <a:latin typeface="Calibri" panose="020F0502020204030204" pitchFamily="34" charset="0"/>
                          <a:cs typeface="Calibri" panose="020F0502020204030204" pitchFamily="34" charset="0"/>
                        </a:rPr>
                        <a:t>3) </a:t>
                      </a:r>
                      <a:r>
                        <a:rPr sz="1900" spc="-15" dirty="0">
                          <a:solidFill>
                            <a:srgbClr val="231F20"/>
                          </a:solidFill>
                          <a:latin typeface="Calibri" panose="020F0502020204030204" pitchFamily="34" charset="0"/>
                          <a:cs typeface="Calibri" panose="020F0502020204030204" pitchFamily="34" charset="0"/>
                        </a:rPr>
                        <a:t>Physical</a:t>
                      </a:r>
                      <a:r>
                        <a:rPr sz="1900" spc="-10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examination</a:t>
                      </a:r>
                      <a:r>
                        <a:rPr sz="1900" spc="-52" baseline="34722" dirty="0">
                          <a:solidFill>
                            <a:srgbClr val="231F20"/>
                          </a:solidFill>
                          <a:latin typeface="Calibri" panose="020F0502020204030204" pitchFamily="34" charset="0"/>
                          <a:cs typeface="Calibri" panose="020F0502020204030204" pitchFamily="34" charset="0"/>
                        </a:rPr>
                        <a:t>a</a:t>
                      </a:r>
                      <a:endParaRPr sz="1900" baseline="34722"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F6F7E6"/>
                    </a:solidFill>
                  </a:tcPr>
                </a:tc>
                <a:tc hMerge="1">
                  <a:txBody>
                    <a:bodyPr/>
                    <a:lstStyle/>
                    <a:p>
                      <a:endParaRPr/>
                    </a:p>
                  </a:txBody>
                  <a:tcPr marL="0" marR="0" marT="0" marB="0"/>
                </a:tc>
                <a:extLst>
                  <a:ext uri="{0D108BD9-81ED-4DB2-BD59-A6C34878D82A}">
                    <a16:rowId xmlns:a16="http://schemas.microsoft.com/office/drawing/2014/main" val="2405457873"/>
                  </a:ext>
                </a:extLst>
              </a:tr>
              <a:tr h="499600">
                <a:tc>
                  <a:txBody>
                    <a:bodyPr/>
                    <a:lstStyle/>
                    <a:p>
                      <a:pPr marL="90000">
                        <a:lnSpc>
                          <a:spcPts val="2100"/>
                        </a:lnSpc>
                        <a:spcBef>
                          <a:spcPts val="355"/>
                        </a:spcBef>
                      </a:pPr>
                      <a:r>
                        <a:rPr sz="1900" spc="-50" dirty="0">
                          <a:solidFill>
                            <a:srgbClr val="231F20"/>
                          </a:solidFill>
                          <a:latin typeface="Calibri" panose="020F0502020204030204" pitchFamily="34" charset="0"/>
                          <a:cs typeface="Calibri" panose="020F0502020204030204" pitchFamily="34" charset="0"/>
                        </a:rPr>
                        <a:t>Tendinous</a:t>
                      </a:r>
                      <a:r>
                        <a:rPr sz="1900" spc="-60"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xanthomata</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nSpc>
                          <a:spcPts val="2100"/>
                        </a:lnSpc>
                        <a:spcBef>
                          <a:spcPts val="355"/>
                        </a:spcBef>
                      </a:pPr>
                      <a:r>
                        <a:rPr sz="2400" b="1" dirty="0">
                          <a:solidFill>
                            <a:srgbClr val="231F20"/>
                          </a:solidFill>
                          <a:latin typeface="Calibri" panose="020F0502020204030204" pitchFamily="34" charset="0"/>
                          <a:cs typeface="Calibri" panose="020F0502020204030204" pitchFamily="34" charset="0"/>
                        </a:rPr>
                        <a:t>6</a:t>
                      </a:r>
                      <a:endParaRPr sz="2400" b="1"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3238116700"/>
                  </a:ext>
                </a:extLst>
              </a:tr>
              <a:tr h="499600">
                <a:tc>
                  <a:txBody>
                    <a:bodyPr/>
                    <a:lstStyle/>
                    <a:p>
                      <a:pPr marL="90000">
                        <a:lnSpc>
                          <a:spcPts val="2100"/>
                        </a:lnSpc>
                        <a:spcBef>
                          <a:spcPts val="355"/>
                        </a:spcBef>
                      </a:pPr>
                      <a:r>
                        <a:rPr sz="1900" spc="-30" dirty="0">
                          <a:solidFill>
                            <a:srgbClr val="231F20"/>
                          </a:solidFill>
                          <a:latin typeface="Calibri" panose="020F0502020204030204" pitchFamily="34" charset="0"/>
                          <a:cs typeface="Calibri" panose="020F0502020204030204" pitchFamily="34" charset="0"/>
                        </a:rPr>
                        <a:t>Arcus </a:t>
                      </a:r>
                      <a:r>
                        <a:rPr sz="1900" spc="-35" dirty="0">
                          <a:solidFill>
                            <a:srgbClr val="231F20"/>
                          </a:solidFill>
                          <a:latin typeface="Calibri" panose="020F0502020204030204" pitchFamily="34" charset="0"/>
                          <a:cs typeface="Calibri" panose="020F0502020204030204" pitchFamily="34" charset="0"/>
                        </a:rPr>
                        <a:t>cornealis before </a:t>
                      </a:r>
                      <a:r>
                        <a:rPr sz="1900" spc="-30" dirty="0">
                          <a:solidFill>
                            <a:srgbClr val="231F20"/>
                          </a:solidFill>
                          <a:latin typeface="Calibri" panose="020F0502020204030204" pitchFamily="34" charset="0"/>
                          <a:cs typeface="Calibri" panose="020F0502020204030204" pitchFamily="34" charset="0"/>
                        </a:rPr>
                        <a:t>age </a:t>
                      </a:r>
                      <a:r>
                        <a:rPr sz="1900" spc="-25" dirty="0">
                          <a:solidFill>
                            <a:srgbClr val="231F20"/>
                          </a:solidFill>
                          <a:latin typeface="Calibri" panose="020F0502020204030204" pitchFamily="34" charset="0"/>
                          <a:cs typeface="Calibri" panose="020F0502020204030204" pitchFamily="34" charset="0"/>
                        </a:rPr>
                        <a:t>45</a:t>
                      </a:r>
                      <a:r>
                        <a:rPr sz="1900" spc="-150"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years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355"/>
                        </a:spcBef>
                      </a:pPr>
                      <a:r>
                        <a:rPr sz="1900" dirty="0">
                          <a:solidFill>
                            <a:srgbClr val="231F20"/>
                          </a:solidFill>
                          <a:latin typeface="Calibri" panose="020F0502020204030204" pitchFamily="34" charset="0"/>
                          <a:cs typeface="Calibri" panose="020F0502020204030204" pitchFamily="34" charset="0"/>
                        </a:rPr>
                        <a:t>4</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1519506469"/>
                  </a:ext>
                </a:extLst>
              </a:tr>
            </a:tbl>
          </a:graphicData>
        </a:graphic>
      </p:graphicFrame>
      <p:sp>
        <p:nvSpPr>
          <p:cNvPr id="4" name="Rectangle 3">
            <a:extLst>
              <a:ext uri="{FF2B5EF4-FFF2-40B4-BE49-F238E27FC236}">
                <a16:creationId xmlns:a16="http://schemas.microsoft.com/office/drawing/2014/main" id="{E72B8941-B7C0-4000-9EAA-0D8D9FB89B7C}"/>
              </a:ext>
            </a:extLst>
          </p:cNvPr>
          <p:cNvSpPr/>
          <p:nvPr/>
        </p:nvSpPr>
        <p:spPr>
          <a:xfrm>
            <a:off x="792185" y="6148065"/>
            <a:ext cx="3985386" cy="256545"/>
          </a:xfrm>
          <a:prstGeom prst="rect">
            <a:avLst/>
          </a:prstGeom>
        </p:spPr>
        <p:txBody>
          <a:bodyPr wrap="none">
            <a:spAutoFit/>
          </a:bodyPr>
          <a:lstStyle/>
          <a:p>
            <a:pPr>
              <a:buClr>
                <a:srgbClr val="000000"/>
              </a:buClr>
              <a:buFont typeface="Arial"/>
              <a:buNone/>
            </a:pPr>
            <a:r>
              <a:rPr lang="en-US" sz="1067" kern="0" baseline="30000" dirty="0">
                <a:solidFill>
                  <a:srgbClr val="000000"/>
                </a:solidFill>
                <a:latin typeface="Calibri" panose="020F0502020204030204" pitchFamily="34" charset="0"/>
                <a:ea typeface="Arial"/>
                <a:cs typeface="Calibri" panose="020F0502020204030204" pitchFamily="34" charset="0"/>
                <a:sym typeface="Arial"/>
              </a:rPr>
              <a:t>a</a:t>
            </a:r>
            <a:r>
              <a:rPr lang="en-US" sz="1067" kern="0" dirty="0">
                <a:solidFill>
                  <a:srgbClr val="000000"/>
                </a:solidFill>
                <a:latin typeface="Calibri" panose="020F0502020204030204" pitchFamily="34" charset="0"/>
                <a:ea typeface="Arial"/>
                <a:cs typeface="Calibri" panose="020F0502020204030204" pitchFamily="34" charset="0"/>
                <a:sym typeface="Arial"/>
              </a:rPr>
              <a:t> Exclusive of each other (i.e. maximum 6 points if both are present).</a:t>
            </a:r>
            <a:endParaRPr lang="fr-FR" sz="1867" kern="0" dirty="0">
              <a:solidFill>
                <a:srgbClr val="000000"/>
              </a:solidFill>
              <a:latin typeface="Calibri" panose="020F0502020204030204" pitchFamily="34" charset="0"/>
              <a:ea typeface="Arial"/>
              <a:cs typeface="Calibri" panose="020F0502020204030204" pitchFamily="34" charset="0"/>
              <a:sym typeface="Arial"/>
            </a:endParaRPr>
          </a:p>
        </p:txBody>
      </p:sp>
      <p:graphicFrame>
        <p:nvGraphicFramePr>
          <p:cNvPr id="7" name="Tableau 1">
            <a:extLst>
              <a:ext uri="{FF2B5EF4-FFF2-40B4-BE49-F238E27FC236}">
                <a16:creationId xmlns:a16="http://schemas.microsoft.com/office/drawing/2014/main" id="{553D0515-8150-402F-9ECF-77CE712425DD}"/>
              </a:ext>
            </a:extLst>
          </p:cNvPr>
          <p:cNvGraphicFramePr>
            <a:graphicFrameLocks noGrp="1"/>
          </p:cNvGraphicFramePr>
          <p:nvPr>
            <p:extLst>
              <p:ext uri="{D42A27DB-BD31-4B8C-83A1-F6EECF244321}">
                <p14:modId xmlns:p14="http://schemas.microsoft.com/office/powerpoint/2010/main" val="2725970950"/>
              </p:ext>
            </p:extLst>
          </p:nvPr>
        </p:nvGraphicFramePr>
        <p:xfrm>
          <a:off x="683627" y="3321015"/>
          <a:ext cx="10562165" cy="2498000"/>
        </p:xfrm>
        <a:graphic>
          <a:graphicData uri="http://schemas.openxmlformats.org/drawingml/2006/table">
            <a:tbl>
              <a:tblPr firstRow="1" bandRow="1">
                <a:tableStyleId>{2D5ABB26-0587-4C30-8999-92F81FD0307C}</a:tableStyleId>
              </a:tblPr>
              <a:tblGrid>
                <a:gridCol w="9175685">
                  <a:extLst>
                    <a:ext uri="{9D8B030D-6E8A-4147-A177-3AD203B41FA5}">
                      <a16:colId xmlns:a16="http://schemas.microsoft.com/office/drawing/2014/main" val="2006271457"/>
                    </a:ext>
                  </a:extLst>
                </a:gridCol>
                <a:gridCol w="1386480">
                  <a:extLst>
                    <a:ext uri="{9D8B030D-6E8A-4147-A177-3AD203B41FA5}">
                      <a16:colId xmlns:a16="http://schemas.microsoft.com/office/drawing/2014/main" val="1837112197"/>
                    </a:ext>
                  </a:extLst>
                </a:gridCol>
              </a:tblGrid>
              <a:tr h="499600">
                <a:tc gridSpan="2">
                  <a:txBody>
                    <a:bodyPr/>
                    <a:lstStyle/>
                    <a:p>
                      <a:pPr marL="90000">
                        <a:lnSpc>
                          <a:spcPts val="2100"/>
                        </a:lnSpc>
                        <a:spcBef>
                          <a:spcPts val="0"/>
                        </a:spcBef>
                      </a:pPr>
                      <a:r>
                        <a:rPr sz="1900" dirty="0">
                          <a:solidFill>
                            <a:srgbClr val="231F20"/>
                          </a:solidFill>
                          <a:latin typeface="Calibri" panose="020F0502020204030204" pitchFamily="34" charset="0"/>
                          <a:cs typeface="Calibri" panose="020F0502020204030204" pitchFamily="34" charset="0"/>
                        </a:rPr>
                        <a:t>4) </a:t>
                      </a:r>
                      <a:r>
                        <a:rPr sz="1900" spc="-40" dirty="0">
                          <a:solidFill>
                            <a:srgbClr val="231F20"/>
                          </a:solidFill>
                          <a:latin typeface="Calibri" panose="020F0502020204030204" pitchFamily="34" charset="0"/>
                          <a:cs typeface="Calibri" panose="020F0502020204030204" pitchFamily="34" charset="0"/>
                        </a:rPr>
                        <a:t>LDL-C </a:t>
                      </a:r>
                      <a:r>
                        <a:rPr sz="1900" spc="-30" dirty="0">
                          <a:solidFill>
                            <a:srgbClr val="231F20"/>
                          </a:solidFill>
                          <a:latin typeface="Calibri" panose="020F0502020204030204" pitchFamily="34" charset="0"/>
                          <a:cs typeface="Calibri" panose="020F0502020204030204" pitchFamily="34" charset="0"/>
                        </a:rPr>
                        <a:t>levels </a:t>
                      </a:r>
                      <a:r>
                        <a:rPr sz="1900" spc="-35" dirty="0">
                          <a:solidFill>
                            <a:srgbClr val="231F20"/>
                          </a:solidFill>
                          <a:latin typeface="Calibri" panose="020F0502020204030204" pitchFamily="34" charset="0"/>
                          <a:cs typeface="Calibri" panose="020F0502020204030204" pitchFamily="34" charset="0"/>
                        </a:rPr>
                        <a:t>(without</a:t>
                      </a:r>
                      <a:r>
                        <a:rPr sz="1900" spc="-155" dirty="0">
                          <a:solidFill>
                            <a:srgbClr val="231F20"/>
                          </a:solidFill>
                          <a:latin typeface="Calibri" panose="020F0502020204030204" pitchFamily="34" charset="0"/>
                          <a:cs typeface="Calibri" panose="020F0502020204030204" pitchFamily="34" charset="0"/>
                        </a:rPr>
                        <a:t> </a:t>
                      </a:r>
                      <a:r>
                        <a:rPr sz="1900" spc="-30" dirty="0">
                          <a:solidFill>
                            <a:srgbClr val="231F20"/>
                          </a:solidFill>
                          <a:latin typeface="Calibri" panose="020F0502020204030204" pitchFamily="34" charset="0"/>
                          <a:cs typeface="Calibri" panose="020F0502020204030204" pitchFamily="34" charset="0"/>
                        </a:rPr>
                        <a:t>treatment)</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F6F7E6"/>
                    </a:solidFill>
                  </a:tcPr>
                </a:tc>
                <a:tc hMerge="1">
                  <a:txBody>
                    <a:bodyPr/>
                    <a:lstStyle/>
                    <a:p>
                      <a:endParaRPr/>
                    </a:p>
                  </a:txBody>
                  <a:tcPr marL="0" marR="0" marT="0" marB="0"/>
                </a:tc>
                <a:extLst>
                  <a:ext uri="{0D108BD9-81ED-4DB2-BD59-A6C34878D82A}">
                    <a16:rowId xmlns:a16="http://schemas.microsoft.com/office/drawing/2014/main" val="2405457873"/>
                  </a:ext>
                </a:extLst>
              </a:tr>
              <a:tr h="499600">
                <a:tc>
                  <a:txBody>
                    <a:bodyPr/>
                    <a:lstStyle/>
                    <a:p>
                      <a:pPr marL="90000">
                        <a:lnSpc>
                          <a:spcPts val="2100"/>
                        </a:lnSpc>
                        <a:spcBef>
                          <a:spcPts val="0"/>
                        </a:spcBef>
                      </a:pPr>
                      <a:r>
                        <a:rPr sz="1900" spc="-40" dirty="0">
                          <a:solidFill>
                            <a:srgbClr val="231F20"/>
                          </a:solidFill>
                          <a:latin typeface="Calibri" panose="020F0502020204030204" pitchFamily="34" charset="0"/>
                          <a:cs typeface="Calibri" panose="020F0502020204030204" pitchFamily="34" charset="0"/>
                        </a:rPr>
                        <a:t>LDL-C </a:t>
                      </a:r>
                      <a:r>
                        <a:rPr lang="fr-FR" sz="1900" spc="-25" dirty="0">
                          <a:solidFill>
                            <a:srgbClr val="231F20"/>
                          </a:solidFill>
                          <a:latin typeface="Calibri" panose="020F0502020204030204" pitchFamily="34" charset="0"/>
                          <a:cs typeface="Calibri" panose="020F0502020204030204" pitchFamily="34" charset="0"/>
                        </a:rPr>
                        <a:t>≥</a:t>
                      </a:r>
                      <a:r>
                        <a:rPr sz="1900" spc="-25" dirty="0">
                          <a:solidFill>
                            <a:srgbClr val="231F20"/>
                          </a:solidFill>
                          <a:latin typeface="Calibri" panose="020F0502020204030204" pitchFamily="34" charset="0"/>
                          <a:cs typeface="Calibri" panose="020F0502020204030204" pitchFamily="34" charset="0"/>
                        </a:rPr>
                        <a:t>8.5 </a:t>
                      </a:r>
                      <a:r>
                        <a:rPr sz="1900" spc="-45" dirty="0">
                          <a:solidFill>
                            <a:srgbClr val="231F20"/>
                          </a:solidFill>
                          <a:latin typeface="Calibri" panose="020F0502020204030204" pitchFamily="34" charset="0"/>
                          <a:cs typeface="Calibri" panose="020F0502020204030204" pitchFamily="34" charset="0"/>
                        </a:rPr>
                        <a:t>mmol/L </a:t>
                      </a:r>
                      <a:r>
                        <a:rPr sz="1900" spc="-35" dirty="0">
                          <a:solidFill>
                            <a:srgbClr val="231F20"/>
                          </a:solidFill>
                          <a:latin typeface="Calibri" panose="020F0502020204030204" pitchFamily="34" charset="0"/>
                          <a:cs typeface="Calibri" panose="020F0502020204030204" pitchFamily="34" charset="0"/>
                        </a:rPr>
                        <a:t>(</a:t>
                      </a:r>
                      <a:r>
                        <a:rPr lang="fr-FR" sz="1900" spc="-25" dirty="0">
                          <a:solidFill>
                            <a:srgbClr val="231F20"/>
                          </a:solidFill>
                          <a:latin typeface="Calibri" panose="020F0502020204030204" pitchFamily="34" charset="0"/>
                          <a:cs typeface="Calibri" panose="020F0502020204030204" pitchFamily="34" charset="0"/>
                        </a:rPr>
                        <a:t>≥</a:t>
                      </a:r>
                      <a:r>
                        <a:rPr sz="1900" spc="-35" dirty="0">
                          <a:solidFill>
                            <a:srgbClr val="231F20"/>
                          </a:solidFill>
                          <a:latin typeface="Calibri" panose="020F0502020204030204" pitchFamily="34" charset="0"/>
                          <a:cs typeface="Calibri" panose="020F0502020204030204" pitchFamily="34" charset="0"/>
                        </a:rPr>
                        <a:t>325</a:t>
                      </a:r>
                      <a:r>
                        <a:rPr sz="1900" spc="-114"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marL="90000">
                        <a:lnSpc>
                          <a:spcPts val="2100"/>
                        </a:lnSpc>
                        <a:spcBef>
                          <a:spcPts val="0"/>
                        </a:spcBef>
                      </a:pPr>
                      <a:r>
                        <a:rPr sz="1900" dirty="0">
                          <a:solidFill>
                            <a:srgbClr val="231F20"/>
                          </a:solidFill>
                          <a:latin typeface="Calibri" panose="020F0502020204030204" pitchFamily="34" charset="0"/>
                          <a:cs typeface="Calibri" panose="020F0502020204030204" pitchFamily="34" charset="0"/>
                        </a:rPr>
                        <a:t>8</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extLst>
                  <a:ext uri="{0D108BD9-81ED-4DB2-BD59-A6C34878D82A}">
                    <a16:rowId xmlns:a16="http://schemas.microsoft.com/office/drawing/2014/main" val="3238116700"/>
                  </a:ext>
                </a:extLst>
              </a:tr>
              <a:tr h="499600">
                <a:tc>
                  <a:txBody>
                    <a:bodyPr/>
                    <a:lstStyle/>
                    <a:p>
                      <a:pPr marL="90000">
                        <a:lnSpc>
                          <a:spcPts val="2100"/>
                        </a:lnSpc>
                        <a:spcBef>
                          <a:spcPts val="0"/>
                        </a:spcBef>
                      </a:pPr>
                      <a:r>
                        <a:rPr sz="1900" spc="-40" dirty="0">
                          <a:solidFill>
                            <a:srgbClr val="231F20"/>
                          </a:solidFill>
                          <a:latin typeface="Calibri" panose="020F0502020204030204" pitchFamily="34" charset="0"/>
                          <a:cs typeface="Calibri" panose="020F0502020204030204" pitchFamily="34" charset="0"/>
                        </a:rPr>
                        <a:t>LDL-C 6.5–8.4 </a:t>
                      </a:r>
                      <a:r>
                        <a:rPr sz="1900" spc="-45" dirty="0">
                          <a:solidFill>
                            <a:srgbClr val="231F20"/>
                          </a:solidFill>
                          <a:latin typeface="Calibri" panose="020F0502020204030204" pitchFamily="34" charset="0"/>
                          <a:cs typeface="Calibri" panose="020F0502020204030204" pitchFamily="34" charset="0"/>
                        </a:rPr>
                        <a:t>mmol/L </a:t>
                      </a:r>
                      <a:r>
                        <a:rPr sz="1900" spc="-75" dirty="0">
                          <a:solidFill>
                            <a:srgbClr val="231F20"/>
                          </a:solidFill>
                          <a:latin typeface="Calibri" panose="020F0502020204030204" pitchFamily="34" charset="0"/>
                          <a:cs typeface="Calibri" panose="020F0502020204030204" pitchFamily="34" charset="0"/>
                        </a:rPr>
                        <a:t>(251–325</a:t>
                      </a:r>
                      <a:r>
                        <a:rPr sz="1900" spc="-100"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mg/dL)</a:t>
                      </a:r>
                      <a:endParaRPr sz="190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2400" b="1" dirty="0">
                          <a:solidFill>
                            <a:srgbClr val="231F20"/>
                          </a:solidFill>
                          <a:latin typeface="Calibri" panose="020F0502020204030204" pitchFamily="34" charset="0"/>
                          <a:cs typeface="Calibri" panose="020F0502020204030204" pitchFamily="34" charset="0"/>
                        </a:rPr>
                        <a:t>5</a:t>
                      </a:r>
                      <a:endParaRPr sz="2400" b="1"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1519506469"/>
                  </a:ext>
                </a:extLst>
              </a:tr>
              <a:tr h="499600">
                <a:tc>
                  <a:txBody>
                    <a:bodyPr/>
                    <a:lstStyle/>
                    <a:p>
                      <a:pPr marL="90000">
                        <a:lnSpc>
                          <a:spcPts val="2100"/>
                        </a:lnSpc>
                        <a:spcBef>
                          <a:spcPts val="0"/>
                        </a:spcBef>
                      </a:pPr>
                      <a:r>
                        <a:rPr sz="1900" spc="-40" dirty="0">
                          <a:solidFill>
                            <a:srgbClr val="231F20"/>
                          </a:solidFill>
                          <a:latin typeface="Calibri" panose="020F0502020204030204" pitchFamily="34" charset="0"/>
                          <a:cs typeface="Calibri" panose="020F0502020204030204" pitchFamily="34" charset="0"/>
                        </a:rPr>
                        <a:t>LDL-C </a:t>
                      </a:r>
                      <a:r>
                        <a:rPr sz="1900" spc="-45" dirty="0">
                          <a:solidFill>
                            <a:srgbClr val="231F20"/>
                          </a:solidFill>
                          <a:latin typeface="Calibri" panose="020F0502020204030204" pitchFamily="34" charset="0"/>
                          <a:cs typeface="Calibri" panose="020F0502020204030204" pitchFamily="34" charset="0"/>
                        </a:rPr>
                        <a:t>5.0–6.4 mmol/L </a:t>
                      </a:r>
                      <a:r>
                        <a:rPr sz="1900" spc="-85" dirty="0">
                          <a:solidFill>
                            <a:srgbClr val="231F20"/>
                          </a:solidFill>
                          <a:latin typeface="Calibri" panose="020F0502020204030204" pitchFamily="34" charset="0"/>
                          <a:cs typeface="Calibri" panose="020F0502020204030204" pitchFamily="34" charset="0"/>
                        </a:rPr>
                        <a:t>(191–250</a:t>
                      </a:r>
                      <a:r>
                        <a:rPr sz="1900" spc="-95"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mg/dL)</a:t>
                      </a:r>
                      <a:endParaRPr sz="190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2000" b="0" dirty="0">
                          <a:solidFill>
                            <a:srgbClr val="231F20"/>
                          </a:solidFill>
                          <a:latin typeface="Calibri" panose="020F0502020204030204" pitchFamily="34" charset="0"/>
                          <a:cs typeface="Calibri" panose="020F0502020204030204" pitchFamily="34" charset="0"/>
                        </a:rPr>
                        <a:t>3</a:t>
                      </a:r>
                      <a:endParaRPr sz="2000" b="0"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2667222063"/>
                  </a:ext>
                </a:extLst>
              </a:tr>
              <a:tr h="499600">
                <a:tc>
                  <a:txBody>
                    <a:bodyPr/>
                    <a:lstStyle/>
                    <a:p>
                      <a:pPr marL="90000">
                        <a:lnSpc>
                          <a:spcPts val="2100"/>
                        </a:lnSpc>
                        <a:spcBef>
                          <a:spcPts val="0"/>
                        </a:spcBef>
                      </a:pPr>
                      <a:r>
                        <a:rPr sz="1900" spc="-40" dirty="0">
                          <a:solidFill>
                            <a:srgbClr val="231F20"/>
                          </a:solidFill>
                          <a:latin typeface="Calibri" panose="020F0502020204030204" pitchFamily="34" charset="0"/>
                          <a:cs typeface="Calibri" panose="020F0502020204030204" pitchFamily="34" charset="0"/>
                        </a:rPr>
                        <a:t>LDL-C </a:t>
                      </a:r>
                      <a:r>
                        <a:rPr sz="1900" spc="-45" dirty="0">
                          <a:solidFill>
                            <a:srgbClr val="231F20"/>
                          </a:solidFill>
                          <a:latin typeface="Calibri" panose="020F0502020204030204" pitchFamily="34" charset="0"/>
                          <a:cs typeface="Calibri" panose="020F0502020204030204" pitchFamily="34" charset="0"/>
                        </a:rPr>
                        <a:t>4.0–4.9 mmol/L </a:t>
                      </a:r>
                      <a:r>
                        <a:rPr sz="1900" spc="-80" dirty="0">
                          <a:solidFill>
                            <a:srgbClr val="231F20"/>
                          </a:solidFill>
                          <a:latin typeface="Calibri" panose="020F0502020204030204" pitchFamily="34" charset="0"/>
                          <a:cs typeface="Calibri" panose="020F0502020204030204" pitchFamily="34" charset="0"/>
                        </a:rPr>
                        <a:t>(155–190</a:t>
                      </a:r>
                      <a:r>
                        <a:rPr sz="1900" spc="-95" dirty="0">
                          <a:solidFill>
                            <a:srgbClr val="231F20"/>
                          </a:solidFill>
                          <a:latin typeface="Calibri" panose="020F0502020204030204" pitchFamily="34" charset="0"/>
                          <a:cs typeface="Calibri" panose="020F0502020204030204" pitchFamily="34" charset="0"/>
                        </a:rPr>
                        <a:t> </a:t>
                      </a:r>
                      <a:r>
                        <a:rPr sz="1900" spc="-5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1900" dirty="0">
                          <a:solidFill>
                            <a:srgbClr val="231F20"/>
                          </a:solidFill>
                          <a:latin typeface="Calibri" panose="020F0502020204030204" pitchFamily="34" charset="0"/>
                          <a:cs typeface="Calibri" panose="020F0502020204030204" pitchFamily="34" charset="0"/>
                        </a:rPr>
                        <a:t>1</a:t>
                      </a:r>
                      <a:endParaRPr sz="1900"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232913003"/>
                  </a:ext>
                </a:extLst>
              </a:tr>
            </a:tbl>
          </a:graphicData>
        </a:graphic>
      </p:graphicFrame>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5004896"/>
      </p:ext>
    </p:extLst>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691919" y="226385"/>
            <a:ext cx="9427904" cy="739519"/>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Dutch Lipid Clinic Network diagnostic criteria for </a:t>
            </a:r>
          </a:p>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familial </a:t>
            </a:r>
            <a:r>
              <a:rPr lang="en-US" sz="3200" b="1" kern="0" spc="-87" dirty="0" err="1">
                <a:solidFill>
                  <a:schemeClr val="bg1"/>
                </a:solidFill>
                <a:latin typeface="Calibri" panose="020F0502020204030204" pitchFamily="34" charset="0"/>
                <a:cs typeface="Calibri" panose="020F0502020204030204" pitchFamily="34" charset="0"/>
              </a:rPr>
              <a:t>hypercholesterolaemia</a:t>
            </a:r>
            <a:r>
              <a:rPr lang="en-US" sz="3200" b="1" kern="0" spc="-87" dirty="0">
                <a:solidFill>
                  <a:schemeClr val="bg1"/>
                </a:solidFill>
                <a:latin typeface="Calibri" panose="020F0502020204030204" pitchFamily="34" charset="0"/>
                <a:cs typeface="Calibri" panose="020F0502020204030204" pitchFamily="34" charset="0"/>
              </a:rPr>
              <a:t> (3)</a:t>
            </a:r>
          </a:p>
        </p:txBody>
      </p:sp>
      <p:graphicFrame>
        <p:nvGraphicFramePr>
          <p:cNvPr id="2" name="Tableau 1">
            <a:extLst>
              <a:ext uri="{FF2B5EF4-FFF2-40B4-BE49-F238E27FC236}">
                <a16:creationId xmlns:a16="http://schemas.microsoft.com/office/drawing/2014/main" id="{ACF736AE-59D5-4E8F-8448-8E4945940AD9}"/>
              </a:ext>
            </a:extLst>
          </p:cNvPr>
          <p:cNvGraphicFramePr>
            <a:graphicFrameLocks noGrp="1"/>
          </p:cNvGraphicFramePr>
          <p:nvPr>
            <p:extLst>
              <p:ext uri="{D42A27DB-BD31-4B8C-83A1-F6EECF244321}">
                <p14:modId xmlns:p14="http://schemas.microsoft.com/office/powerpoint/2010/main" val="2530709471"/>
              </p:ext>
            </p:extLst>
          </p:nvPr>
        </p:nvGraphicFramePr>
        <p:xfrm>
          <a:off x="670985" y="1653119"/>
          <a:ext cx="10562166" cy="3852800"/>
        </p:xfrm>
        <a:graphic>
          <a:graphicData uri="http://schemas.openxmlformats.org/drawingml/2006/table">
            <a:tbl>
              <a:tblPr firstRow="1" bandRow="1">
                <a:tableStyleId>{2D5ABB26-0587-4C30-8999-92F81FD0307C}</a:tableStyleId>
              </a:tblPr>
              <a:tblGrid>
                <a:gridCol w="8600497">
                  <a:extLst>
                    <a:ext uri="{9D8B030D-6E8A-4147-A177-3AD203B41FA5}">
                      <a16:colId xmlns:a16="http://schemas.microsoft.com/office/drawing/2014/main" val="2006271457"/>
                    </a:ext>
                  </a:extLst>
                </a:gridCol>
                <a:gridCol w="1961669">
                  <a:extLst>
                    <a:ext uri="{9D8B030D-6E8A-4147-A177-3AD203B41FA5}">
                      <a16:colId xmlns:a16="http://schemas.microsoft.com/office/drawing/2014/main" val="1837112197"/>
                    </a:ext>
                  </a:extLst>
                </a:gridCol>
              </a:tblGrid>
              <a:tr h="499600">
                <a:tc>
                  <a:txBody>
                    <a:bodyPr/>
                    <a:lstStyle/>
                    <a:p>
                      <a:pPr marL="90000">
                        <a:lnSpc>
                          <a:spcPts val="2100"/>
                        </a:lnSpc>
                        <a:spcBef>
                          <a:spcPts val="0"/>
                        </a:spcBef>
                      </a:pPr>
                      <a:r>
                        <a:rPr sz="1900" spc="-20" dirty="0">
                          <a:solidFill>
                            <a:srgbClr val="231F20"/>
                          </a:solidFill>
                          <a:latin typeface="Calibri" panose="020F0502020204030204" pitchFamily="34" charset="0"/>
                          <a:cs typeface="Calibri" panose="020F0502020204030204" pitchFamily="34" charset="0"/>
                        </a:rPr>
                        <a:t>Criteria</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C7C8CA"/>
                    </a:solidFill>
                  </a:tcPr>
                </a:tc>
                <a:tc>
                  <a:txBody>
                    <a:bodyPr/>
                    <a:lstStyle/>
                    <a:p>
                      <a:pPr marL="90000">
                        <a:lnSpc>
                          <a:spcPts val="2100"/>
                        </a:lnSpc>
                        <a:spcBef>
                          <a:spcPts val="0"/>
                        </a:spcBef>
                      </a:pPr>
                      <a:r>
                        <a:rPr sz="1900" spc="-15" dirty="0">
                          <a:solidFill>
                            <a:srgbClr val="231F20"/>
                          </a:solidFill>
                          <a:latin typeface="Calibri" panose="020F0502020204030204" pitchFamily="34" charset="0"/>
                          <a:cs typeface="Calibri" panose="020F0502020204030204" pitchFamily="34" charset="0"/>
                        </a:rPr>
                        <a:t>Points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1868774857"/>
                  </a:ext>
                </a:extLst>
              </a:tr>
              <a:tr h="499600">
                <a:tc gridSpan="2">
                  <a:txBody>
                    <a:bodyPr/>
                    <a:lstStyle/>
                    <a:p>
                      <a:pPr marL="90000">
                        <a:lnSpc>
                          <a:spcPts val="2100"/>
                        </a:lnSpc>
                        <a:spcBef>
                          <a:spcPts val="0"/>
                        </a:spcBef>
                      </a:pPr>
                      <a:r>
                        <a:rPr sz="1900" spc="-10" dirty="0">
                          <a:solidFill>
                            <a:srgbClr val="231F20"/>
                          </a:solidFill>
                          <a:latin typeface="Calibri" panose="020F0502020204030204" pitchFamily="34" charset="0"/>
                          <a:cs typeface="Calibri" panose="020F0502020204030204" pitchFamily="34" charset="0"/>
                        </a:rPr>
                        <a:t>5) </a:t>
                      </a:r>
                      <a:r>
                        <a:rPr sz="1900" spc="-45" dirty="0">
                          <a:solidFill>
                            <a:srgbClr val="231F20"/>
                          </a:solidFill>
                          <a:latin typeface="Calibri" panose="020F0502020204030204" pitchFamily="34" charset="0"/>
                          <a:cs typeface="Calibri" panose="020F0502020204030204" pitchFamily="34" charset="0"/>
                        </a:rPr>
                        <a:t>DNA</a:t>
                      </a:r>
                      <a:r>
                        <a:rPr sz="1900" spc="-10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analysis</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F6F7E6"/>
                    </a:solidFill>
                  </a:tcPr>
                </a:tc>
                <a:tc hMerge="1">
                  <a:txBody>
                    <a:bodyPr/>
                    <a:lstStyle/>
                    <a:p>
                      <a:endParaRPr/>
                    </a:p>
                  </a:txBody>
                  <a:tcPr marL="0" marR="0" marT="0" marB="0"/>
                </a:tc>
                <a:extLst>
                  <a:ext uri="{0D108BD9-81ED-4DB2-BD59-A6C34878D82A}">
                    <a16:rowId xmlns:a16="http://schemas.microsoft.com/office/drawing/2014/main" val="2405457873"/>
                  </a:ext>
                </a:extLst>
              </a:tr>
              <a:tr h="499600">
                <a:tc>
                  <a:txBody>
                    <a:bodyPr/>
                    <a:lstStyle/>
                    <a:p>
                      <a:pPr marL="90000">
                        <a:lnSpc>
                          <a:spcPts val="2100"/>
                        </a:lnSpc>
                        <a:spcBef>
                          <a:spcPts val="0"/>
                        </a:spcBef>
                      </a:pPr>
                      <a:r>
                        <a:rPr sz="1900" spc="-35" dirty="0">
                          <a:solidFill>
                            <a:srgbClr val="231F20"/>
                          </a:solidFill>
                          <a:latin typeface="Calibri" panose="020F0502020204030204" pitchFamily="34" charset="0"/>
                          <a:cs typeface="Calibri" panose="020F0502020204030204" pitchFamily="34" charset="0"/>
                        </a:rPr>
                        <a:t>Functional</a:t>
                      </a:r>
                      <a:r>
                        <a:rPr sz="1900" spc="-5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mutation</a:t>
                      </a:r>
                      <a:r>
                        <a:rPr sz="1900" spc="-5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in</a:t>
                      </a:r>
                      <a:r>
                        <a:rPr sz="1900" spc="-55"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the</a:t>
                      </a:r>
                      <a:r>
                        <a:rPr sz="1900" spc="-55" dirty="0">
                          <a:solidFill>
                            <a:srgbClr val="231F20"/>
                          </a:solidFill>
                          <a:latin typeface="Calibri" panose="020F0502020204030204" pitchFamily="34" charset="0"/>
                          <a:cs typeface="Calibri" panose="020F0502020204030204" pitchFamily="34" charset="0"/>
                        </a:rPr>
                        <a:t> </a:t>
                      </a:r>
                      <a:r>
                        <a:rPr sz="1900" i="1" spc="-25" dirty="0">
                          <a:solidFill>
                            <a:schemeClr val="tx1"/>
                          </a:solidFill>
                          <a:latin typeface="Calibri" panose="020F0502020204030204" pitchFamily="34" charset="0"/>
                          <a:cs typeface="Calibri" panose="020F0502020204030204" pitchFamily="34" charset="0"/>
                        </a:rPr>
                        <a:t>LDLR,</a:t>
                      </a:r>
                      <a:r>
                        <a:rPr sz="1900" i="1" spc="-55" dirty="0">
                          <a:solidFill>
                            <a:schemeClr val="tx1"/>
                          </a:solidFill>
                          <a:latin typeface="Calibri" panose="020F0502020204030204" pitchFamily="34" charset="0"/>
                          <a:cs typeface="Calibri" panose="020F0502020204030204" pitchFamily="34" charset="0"/>
                        </a:rPr>
                        <a:t> </a:t>
                      </a:r>
                      <a:r>
                        <a:rPr lang="fr-FR" sz="1900" i="1" spc="-25" dirty="0">
                          <a:solidFill>
                            <a:schemeClr val="tx1"/>
                          </a:solidFill>
                          <a:latin typeface="Calibri" panose="020F0502020204030204" pitchFamily="34" charset="0"/>
                          <a:cs typeface="Calibri" panose="020F0502020204030204" pitchFamily="34" charset="0"/>
                        </a:rPr>
                        <a:t>A</a:t>
                      </a:r>
                      <a:r>
                        <a:rPr sz="1900" i="1" spc="-25" dirty="0" err="1">
                          <a:solidFill>
                            <a:schemeClr val="tx1"/>
                          </a:solidFill>
                          <a:latin typeface="Calibri" panose="020F0502020204030204" pitchFamily="34" charset="0"/>
                          <a:cs typeface="Calibri" panose="020F0502020204030204" pitchFamily="34" charset="0"/>
                        </a:rPr>
                        <a:t>poB</a:t>
                      </a:r>
                      <a:r>
                        <a:rPr sz="1900" i="1" spc="-55" dirty="0">
                          <a:solidFill>
                            <a:schemeClr val="tx1"/>
                          </a:solidFill>
                          <a:latin typeface="Calibri" panose="020F0502020204030204" pitchFamily="34" charset="0"/>
                          <a:cs typeface="Calibri" panose="020F0502020204030204" pitchFamily="34" charset="0"/>
                        </a:rPr>
                        <a:t> </a:t>
                      </a:r>
                      <a:r>
                        <a:rPr sz="1900" i="1" spc="-25" dirty="0">
                          <a:solidFill>
                            <a:schemeClr val="tx1"/>
                          </a:solidFill>
                          <a:latin typeface="Calibri" panose="020F0502020204030204" pitchFamily="34" charset="0"/>
                          <a:cs typeface="Calibri" panose="020F0502020204030204" pitchFamily="34" charset="0"/>
                        </a:rPr>
                        <a:t>or</a:t>
                      </a:r>
                      <a:r>
                        <a:rPr sz="1900" i="1" spc="-55" dirty="0">
                          <a:solidFill>
                            <a:schemeClr val="tx1"/>
                          </a:solidFill>
                          <a:latin typeface="Calibri" panose="020F0502020204030204" pitchFamily="34" charset="0"/>
                          <a:cs typeface="Calibri" panose="020F0502020204030204" pitchFamily="34" charset="0"/>
                        </a:rPr>
                        <a:t> </a:t>
                      </a:r>
                      <a:r>
                        <a:rPr sz="1900" i="1" spc="-10" dirty="0">
                          <a:solidFill>
                            <a:schemeClr val="tx1"/>
                          </a:solidFill>
                          <a:latin typeface="Calibri" panose="020F0502020204030204" pitchFamily="34" charset="0"/>
                          <a:cs typeface="Calibri" panose="020F0502020204030204" pitchFamily="34" charset="0"/>
                        </a:rPr>
                        <a:t>PCSK9</a:t>
                      </a:r>
                      <a:r>
                        <a:rPr sz="1900" i="1" spc="-55" dirty="0">
                          <a:solidFill>
                            <a:schemeClr val="tx1"/>
                          </a:solidFill>
                          <a:latin typeface="Calibri" panose="020F0502020204030204" pitchFamily="34" charset="0"/>
                          <a:cs typeface="Calibri" panose="020F0502020204030204" pitchFamily="34" charset="0"/>
                        </a:rPr>
                        <a:t> </a:t>
                      </a:r>
                      <a:r>
                        <a:rPr sz="1900" i="1" spc="-40" dirty="0">
                          <a:solidFill>
                            <a:schemeClr val="tx1"/>
                          </a:solidFill>
                          <a:latin typeface="Calibri" panose="020F0502020204030204" pitchFamily="34" charset="0"/>
                          <a:cs typeface="Calibri" panose="020F0502020204030204" pitchFamily="34" charset="0"/>
                        </a:rPr>
                        <a:t>gene</a:t>
                      </a:r>
                      <a:r>
                        <a:rPr lang="fr-FR" sz="1900" i="1" spc="-40" dirty="0">
                          <a:solidFill>
                            <a:schemeClr val="tx1"/>
                          </a:solidFill>
                          <a:latin typeface="Calibri" panose="020F0502020204030204" pitchFamily="34" charset="0"/>
                          <a:cs typeface="Calibri" panose="020F0502020204030204" pitchFamily="34" charset="0"/>
                        </a:rPr>
                        <a:t>s</a:t>
                      </a:r>
                      <a:endParaRPr sz="1900" i="1" dirty="0">
                        <a:solidFill>
                          <a:schemeClr val="tx1"/>
                        </a:solidFill>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marL="90000">
                        <a:lnSpc>
                          <a:spcPts val="2100"/>
                        </a:lnSpc>
                        <a:spcBef>
                          <a:spcPts val="0"/>
                        </a:spcBef>
                      </a:pPr>
                      <a:r>
                        <a:rPr sz="2400" b="1" dirty="0">
                          <a:solidFill>
                            <a:srgbClr val="231F20"/>
                          </a:solidFill>
                          <a:latin typeface="Calibri" panose="020F0502020204030204" pitchFamily="34" charset="0"/>
                          <a:cs typeface="Calibri" panose="020F0502020204030204" pitchFamily="34" charset="0"/>
                        </a:rPr>
                        <a:t>8</a:t>
                      </a:r>
                      <a:endParaRPr sz="2400" b="1"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3238116700"/>
                  </a:ext>
                </a:extLst>
              </a:tr>
              <a:tr h="855200">
                <a:tc gridSpan="2">
                  <a:txBody>
                    <a:bodyPr/>
                    <a:lstStyle/>
                    <a:p>
                      <a:pPr marL="90000" marR="826769">
                        <a:lnSpc>
                          <a:spcPts val="2100"/>
                        </a:lnSpc>
                        <a:spcBef>
                          <a:spcPts val="0"/>
                        </a:spcBef>
                      </a:pPr>
                      <a:r>
                        <a:rPr sz="1900" spc="-45" dirty="0">
                          <a:solidFill>
                            <a:srgbClr val="231F20"/>
                          </a:solidFill>
                          <a:latin typeface="Calibri" panose="020F0502020204030204" pitchFamily="34" charset="0"/>
                          <a:cs typeface="Calibri" panose="020F0502020204030204" pitchFamily="34" charset="0"/>
                        </a:rPr>
                        <a:t>Choose </a:t>
                      </a:r>
                      <a:r>
                        <a:rPr sz="1900" spc="-35" dirty="0">
                          <a:solidFill>
                            <a:srgbClr val="231F20"/>
                          </a:solidFill>
                          <a:latin typeface="Calibri" panose="020F0502020204030204" pitchFamily="34" charset="0"/>
                          <a:cs typeface="Calibri" panose="020F0502020204030204" pitchFamily="34" charset="0"/>
                        </a:rPr>
                        <a:t>only one score </a:t>
                      </a:r>
                      <a:r>
                        <a:rPr sz="1900" spc="-30" dirty="0">
                          <a:solidFill>
                            <a:srgbClr val="231F20"/>
                          </a:solidFill>
                          <a:latin typeface="Calibri" panose="020F0502020204030204" pitchFamily="34" charset="0"/>
                          <a:cs typeface="Calibri" panose="020F0502020204030204" pitchFamily="34" charset="0"/>
                        </a:rPr>
                        <a:t>per </a:t>
                      </a:r>
                      <a:r>
                        <a:rPr sz="1900" spc="-50" dirty="0">
                          <a:solidFill>
                            <a:srgbClr val="231F20"/>
                          </a:solidFill>
                          <a:latin typeface="Calibri" panose="020F0502020204030204" pitchFamily="34" charset="0"/>
                          <a:cs typeface="Calibri" panose="020F0502020204030204" pitchFamily="34" charset="0"/>
                        </a:rPr>
                        <a:t>group, </a:t>
                      </a:r>
                      <a:r>
                        <a:rPr sz="1900" spc="-25" dirty="0">
                          <a:solidFill>
                            <a:srgbClr val="231F20"/>
                          </a:solidFill>
                          <a:latin typeface="Calibri" panose="020F0502020204030204" pitchFamily="34" charset="0"/>
                          <a:cs typeface="Calibri" panose="020F0502020204030204" pitchFamily="34" charset="0"/>
                        </a:rPr>
                        <a:t>the </a:t>
                      </a:r>
                      <a:r>
                        <a:rPr sz="1900" spc="-40" dirty="0">
                          <a:solidFill>
                            <a:srgbClr val="231F20"/>
                          </a:solidFill>
                          <a:latin typeface="Calibri" panose="020F0502020204030204" pitchFamily="34" charset="0"/>
                          <a:cs typeface="Calibri" panose="020F0502020204030204" pitchFamily="34" charset="0"/>
                        </a:rPr>
                        <a:t>highest applicable</a:t>
                      </a:r>
                      <a:r>
                        <a:rPr lang="fr-FR" sz="1900" spc="-40"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(diagnosis</a:t>
                      </a:r>
                      <a:r>
                        <a:rPr sz="1900" spc="-6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is</a:t>
                      </a:r>
                      <a:r>
                        <a:rPr sz="1900" spc="-60"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based</a:t>
                      </a:r>
                      <a:r>
                        <a:rPr sz="1900" spc="-55"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on</a:t>
                      </a:r>
                      <a:r>
                        <a:rPr sz="1900" spc="-60" dirty="0">
                          <a:solidFill>
                            <a:srgbClr val="231F20"/>
                          </a:solidFill>
                          <a:latin typeface="Calibri" panose="020F0502020204030204" pitchFamily="34" charset="0"/>
                          <a:cs typeface="Calibri" panose="020F0502020204030204" pitchFamily="34" charset="0"/>
                        </a:rPr>
                        <a:t> </a:t>
                      </a:r>
                      <a:r>
                        <a:rPr sz="1900" spc="-25" dirty="0">
                          <a:solidFill>
                            <a:srgbClr val="231F20"/>
                          </a:solidFill>
                          <a:latin typeface="Calibri" panose="020F0502020204030204" pitchFamily="34" charset="0"/>
                          <a:cs typeface="Calibri" panose="020F0502020204030204" pitchFamily="34" charset="0"/>
                        </a:rPr>
                        <a:t>the</a:t>
                      </a:r>
                      <a:r>
                        <a:rPr sz="1900" spc="-60" dirty="0">
                          <a:solidFill>
                            <a:srgbClr val="231F20"/>
                          </a:solidFill>
                          <a:latin typeface="Calibri" panose="020F0502020204030204" pitchFamily="34" charset="0"/>
                          <a:cs typeface="Calibri" panose="020F0502020204030204" pitchFamily="34" charset="0"/>
                        </a:rPr>
                        <a:t> </a:t>
                      </a:r>
                      <a:r>
                        <a:rPr lang="fr-FR" sz="1900" spc="-60" dirty="0">
                          <a:solidFill>
                            <a:srgbClr val="231F20"/>
                          </a:solidFill>
                          <a:latin typeface="Calibri" panose="020F0502020204030204" pitchFamily="34" charset="0"/>
                          <a:cs typeface="Calibri" panose="020F0502020204030204" pitchFamily="34" charset="0"/>
                        </a:rPr>
                        <a:t>  total </a:t>
                      </a:r>
                      <a:r>
                        <a:rPr sz="1900" spc="-45" dirty="0">
                          <a:solidFill>
                            <a:srgbClr val="231F20"/>
                          </a:solidFill>
                          <a:latin typeface="Calibri" panose="020F0502020204030204" pitchFamily="34" charset="0"/>
                          <a:cs typeface="Calibri" panose="020F0502020204030204" pitchFamily="34" charset="0"/>
                        </a:rPr>
                        <a:t>number</a:t>
                      </a:r>
                      <a:r>
                        <a:rPr sz="1900" spc="-6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of</a:t>
                      </a:r>
                      <a:r>
                        <a:rPr lang="fr-FR" sz="1900" spc="-5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points</a:t>
                      </a:r>
                      <a:r>
                        <a:rPr sz="1900" spc="-60"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obtained)</a:t>
                      </a:r>
                      <a:endParaRPr sz="19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tc hMerge="1">
                  <a:txBody>
                    <a:bodyPr/>
                    <a:lstStyle/>
                    <a:p>
                      <a:pPr marL="53975" marR="826769">
                        <a:lnSpc>
                          <a:spcPct val="100000"/>
                        </a:lnSpc>
                        <a:spcBef>
                          <a:spcPts val="325"/>
                        </a:spcBef>
                      </a:pPr>
                      <a:endParaRPr sz="700" dirty="0">
                        <a:latin typeface="Lucida Sans"/>
                        <a:cs typeface="Lucida Sans"/>
                      </a:endParaRPr>
                    </a:p>
                  </a:txBody>
                  <a:tcPr marL="0" marR="0" marT="41275" marB="0">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extLst>
                  <a:ext uri="{0D108BD9-81ED-4DB2-BD59-A6C34878D82A}">
                    <a16:rowId xmlns:a16="http://schemas.microsoft.com/office/drawing/2014/main" val="1519506469"/>
                  </a:ext>
                </a:extLst>
              </a:tr>
              <a:tr h="499600">
                <a:tc gridSpan="2">
                  <a:txBody>
                    <a:bodyPr/>
                    <a:lstStyle/>
                    <a:p>
                      <a:pPr marL="90000">
                        <a:lnSpc>
                          <a:spcPts val="2100"/>
                        </a:lnSpc>
                        <a:spcBef>
                          <a:spcPts val="0"/>
                        </a:spcBef>
                      </a:pPr>
                      <a:r>
                        <a:rPr sz="1900" spc="-10" dirty="0">
                          <a:solidFill>
                            <a:srgbClr val="231F20"/>
                          </a:solidFill>
                          <a:latin typeface="Calibri" panose="020F0502020204030204" pitchFamily="34" charset="0"/>
                          <a:cs typeface="Calibri" panose="020F0502020204030204" pitchFamily="34" charset="0"/>
                        </a:rPr>
                        <a:t>A</a:t>
                      </a:r>
                      <a:r>
                        <a:rPr sz="1900" spc="-60"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‘definite’</a:t>
                      </a:r>
                      <a:r>
                        <a:rPr sz="1900" spc="-55" dirty="0">
                          <a:solidFill>
                            <a:srgbClr val="231F20"/>
                          </a:solidFill>
                          <a:latin typeface="Calibri" panose="020F0502020204030204" pitchFamily="34" charset="0"/>
                          <a:cs typeface="Calibri" panose="020F0502020204030204" pitchFamily="34" charset="0"/>
                        </a:rPr>
                        <a:t> </a:t>
                      </a:r>
                      <a:r>
                        <a:rPr sz="1900" spc="-20" dirty="0">
                          <a:solidFill>
                            <a:srgbClr val="231F20"/>
                          </a:solidFill>
                          <a:latin typeface="Calibri" panose="020F0502020204030204" pitchFamily="34" charset="0"/>
                          <a:cs typeface="Calibri" panose="020F0502020204030204" pitchFamily="34" charset="0"/>
                        </a:rPr>
                        <a:t>FH</a:t>
                      </a:r>
                      <a:r>
                        <a:rPr sz="1900" spc="-55"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diagnosis</a:t>
                      </a:r>
                      <a:r>
                        <a:rPr sz="1900" spc="-55" dirty="0">
                          <a:solidFill>
                            <a:srgbClr val="231F20"/>
                          </a:solidFill>
                          <a:latin typeface="Calibri" panose="020F0502020204030204" pitchFamily="34" charset="0"/>
                          <a:cs typeface="Calibri" panose="020F0502020204030204" pitchFamily="34" charset="0"/>
                        </a:rPr>
                        <a:t> </a:t>
                      </a:r>
                      <a:r>
                        <a:rPr sz="1900" spc="-35" dirty="0">
                          <a:solidFill>
                            <a:srgbClr val="231F20"/>
                          </a:solidFill>
                          <a:latin typeface="Calibri" panose="020F0502020204030204" pitchFamily="34" charset="0"/>
                          <a:cs typeface="Calibri" panose="020F0502020204030204" pitchFamily="34" charset="0"/>
                        </a:rPr>
                        <a:t>requires</a:t>
                      </a:r>
                      <a:r>
                        <a:rPr sz="1900" spc="-55" dirty="0">
                          <a:solidFill>
                            <a:srgbClr val="231F20"/>
                          </a:solidFill>
                          <a:latin typeface="Calibri" panose="020F0502020204030204" pitchFamily="34" charset="0"/>
                          <a:cs typeface="Calibri" panose="020F0502020204030204" pitchFamily="34" charset="0"/>
                        </a:rPr>
                        <a:t> </a:t>
                      </a:r>
                      <a:r>
                        <a:rPr lang="fr-FR" sz="1900" spc="-5" dirty="0">
                          <a:solidFill>
                            <a:srgbClr val="231F20"/>
                          </a:solidFill>
                          <a:latin typeface="Calibri" panose="020F0502020204030204" pitchFamily="34" charset="0"/>
                          <a:cs typeface="Calibri" panose="020F0502020204030204" pitchFamily="34" charset="0"/>
                        </a:rPr>
                        <a:t>&gt;</a:t>
                      </a:r>
                      <a:r>
                        <a:rPr sz="1900" spc="-5" dirty="0">
                          <a:solidFill>
                            <a:srgbClr val="231F20"/>
                          </a:solidFill>
                          <a:latin typeface="Calibri" panose="020F0502020204030204" pitchFamily="34" charset="0"/>
                          <a:cs typeface="Calibri" panose="020F0502020204030204" pitchFamily="34" charset="0"/>
                        </a:rPr>
                        <a:t>8</a:t>
                      </a:r>
                      <a:r>
                        <a:rPr sz="1900" spc="-5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points</a:t>
                      </a:r>
                      <a:r>
                        <a:rPr lang="nl-BE" sz="1900" spc="-40" dirty="0">
                          <a:solidFill>
                            <a:srgbClr val="231F20"/>
                          </a:solidFill>
                          <a:latin typeface="Calibri" panose="020F0502020204030204" pitchFamily="34" charset="0"/>
                          <a:cs typeface="Calibri" panose="020F0502020204030204" pitchFamily="34" charset="0"/>
                        </a:rPr>
                        <a:t>   </a:t>
                      </a:r>
                      <a:r>
                        <a:rPr lang="nl-BE" sz="2000" b="1" spc="-40" dirty="0">
                          <a:solidFill>
                            <a:srgbClr val="231F20"/>
                          </a:solidFill>
                          <a:latin typeface="Calibri" panose="020F0502020204030204" pitchFamily="34" charset="0"/>
                          <a:cs typeface="Calibri" panose="020F0502020204030204" pitchFamily="34" charset="0"/>
                        </a:rPr>
                        <a:t>pt HF 22 points</a:t>
                      </a:r>
                      <a:endParaRPr sz="1900"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tc hMerge="1">
                  <a:txBody>
                    <a:bodyPr/>
                    <a:lstStyle/>
                    <a:p>
                      <a:pPr marL="53975">
                        <a:lnSpc>
                          <a:spcPct val="100000"/>
                        </a:lnSpc>
                        <a:spcBef>
                          <a:spcPts val="325"/>
                        </a:spcBef>
                      </a:pPr>
                      <a:endParaRPr sz="700" dirty="0">
                        <a:latin typeface="Lucida Sans"/>
                        <a:cs typeface="Lucida Sans"/>
                      </a:endParaRPr>
                    </a:p>
                  </a:txBody>
                  <a:tcPr marL="0" marR="0" marT="41275" marB="0"/>
                </a:tc>
                <a:extLst>
                  <a:ext uri="{0D108BD9-81ED-4DB2-BD59-A6C34878D82A}">
                    <a16:rowId xmlns:a16="http://schemas.microsoft.com/office/drawing/2014/main" val="3119515819"/>
                  </a:ext>
                </a:extLst>
              </a:tr>
              <a:tr h="499600">
                <a:tc gridSpan="2">
                  <a:txBody>
                    <a:bodyPr/>
                    <a:lstStyle/>
                    <a:p>
                      <a:pPr marL="90000">
                        <a:lnSpc>
                          <a:spcPts val="2100"/>
                        </a:lnSpc>
                        <a:spcBef>
                          <a:spcPts val="0"/>
                        </a:spcBef>
                      </a:pPr>
                      <a:r>
                        <a:rPr sz="1900" spc="-10" dirty="0">
                          <a:solidFill>
                            <a:srgbClr val="231F20"/>
                          </a:solidFill>
                          <a:latin typeface="Calibri" panose="020F0502020204030204" pitchFamily="34" charset="0"/>
                          <a:cs typeface="Calibri" panose="020F0502020204030204" pitchFamily="34" charset="0"/>
                        </a:rPr>
                        <a:t>A </a:t>
                      </a:r>
                      <a:r>
                        <a:rPr sz="1900" spc="-45" dirty="0">
                          <a:solidFill>
                            <a:srgbClr val="231F20"/>
                          </a:solidFill>
                          <a:latin typeface="Calibri" panose="020F0502020204030204" pitchFamily="34" charset="0"/>
                          <a:cs typeface="Calibri" panose="020F0502020204030204" pitchFamily="34" charset="0"/>
                        </a:rPr>
                        <a:t>‘probable’ </a:t>
                      </a:r>
                      <a:r>
                        <a:rPr sz="1900" spc="-20" dirty="0">
                          <a:solidFill>
                            <a:srgbClr val="231F20"/>
                          </a:solidFill>
                          <a:latin typeface="Calibri" panose="020F0502020204030204" pitchFamily="34" charset="0"/>
                          <a:cs typeface="Calibri" panose="020F0502020204030204" pitchFamily="34" charset="0"/>
                        </a:rPr>
                        <a:t>FH</a:t>
                      </a:r>
                      <a:r>
                        <a:rPr sz="1900" spc="-170"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diagnosis </a:t>
                      </a:r>
                      <a:r>
                        <a:rPr sz="1900" spc="-35" dirty="0">
                          <a:solidFill>
                            <a:srgbClr val="231F20"/>
                          </a:solidFill>
                          <a:latin typeface="Calibri" panose="020F0502020204030204" pitchFamily="34" charset="0"/>
                          <a:cs typeface="Calibri" panose="020F0502020204030204" pitchFamily="34" charset="0"/>
                        </a:rPr>
                        <a:t>requires </a:t>
                      </a:r>
                      <a:r>
                        <a:rPr sz="1900" spc="-30" dirty="0">
                          <a:solidFill>
                            <a:srgbClr val="231F20"/>
                          </a:solidFill>
                          <a:latin typeface="Calibri" panose="020F0502020204030204" pitchFamily="34" charset="0"/>
                          <a:cs typeface="Calibri" panose="020F0502020204030204" pitchFamily="34" charset="0"/>
                        </a:rPr>
                        <a:t>6–8 </a:t>
                      </a:r>
                      <a:r>
                        <a:rPr sz="1900" spc="-40" dirty="0">
                          <a:solidFill>
                            <a:srgbClr val="231F20"/>
                          </a:solidFill>
                          <a:latin typeface="Calibri" panose="020F0502020204030204" pitchFamily="34" charset="0"/>
                          <a:cs typeface="Calibri" panose="020F0502020204030204" pitchFamily="34" charset="0"/>
                        </a:rPr>
                        <a:t>points</a:t>
                      </a:r>
                      <a:endParaRPr sz="1900"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tc hMerge="1">
                  <a:txBody>
                    <a:bodyPr/>
                    <a:lstStyle/>
                    <a:p>
                      <a:pPr marL="53975">
                        <a:lnSpc>
                          <a:spcPct val="100000"/>
                        </a:lnSpc>
                        <a:spcBef>
                          <a:spcPts val="325"/>
                        </a:spcBef>
                      </a:pPr>
                      <a:endParaRPr sz="700" dirty="0">
                        <a:latin typeface="Lucida Sans"/>
                        <a:cs typeface="Lucida Sans"/>
                      </a:endParaRPr>
                    </a:p>
                  </a:txBody>
                  <a:tcPr marL="0" marR="0" marT="41275" marB="0"/>
                </a:tc>
                <a:extLst>
                  <a:ext uri="{0D108BD9-81ED-4DB2-BD59-A6C34878D82A}">
                    <a16:rowId xmlns:a16="http://schemas.microsoft.com/office/drawing/2014/main" val="1879510936"/>
                  </a:ext>
                </a:extLst>
              </a:tr>
              <a:tr h="499600">
                <a:tc gridSpan="2">
                  <a:txBody>
                    <a:bodyPr/>
                    <a:lstStyle/>
                    <a:p>
                      <a:pPr marL="90000">
                        <a:lnSpc>
                          <a:spcPts val="2100"/>
                        </a:lnSpc>
                        <a:spcBef>
                          <a:spcPts val="0"/>
                        </a:spcBef>
                      </a:pPr>
                      <a:r>
                        <a:rPr sz="1900" spc="-10" dirty="0">
                          <a:solidFill>
                            <a:srgbClr val="231F20"/>
                          </a:solidFill>
                          <a:latin typeface="Calibri" panose="020F0502020204030204" pitchFamily="34" charset="0"/>
                          <a:cs typeface="Calibri" panose="020F0502020204030204" pitchFamily="34" charset="0"/>
                        </a:rPr>
                        <a:t>A </a:t>
                      </a:r>
                      <a:r>
                        <a:rPr sz="1900" spc="-50" dirty="0">
                          <a:solidFill>
                            <a:srgbClr val="231F20"/>
                          </a:solidFill>
                          <a:latin typeface="Calibri" panose="020F0502020204030204" pitchFamily="34" charset="0"/>
                          <a:cs typeface="Calibri" panose="020F0502020204030204" pitchFamily="34" charset="0"/>
                        </a:rPr>
                        <a:t>‘possible’ </a:t>
                      </a:r>
                      <a:r>
                        <a:rPr sz="1900" spc="-20" dirty="0">
                          <a:solidFill>
                            <a:srgbClr val="231F20"/>
                          </a:solidFill>
                          <a:latin typeface="Calibri" panose="020F0502020204030204" pitchFamily="34" charset="0"/>
                          <a:cs typeface="Calibri" panose="020F0502020204030204" pitchFamily="34" charset="0"/>
                        </a:rPr>
                        <a:t>FH </a:t>
                      </a:r>
                      <a:r>
                        <a:rPr sz="1900" spc="-45" dirty="0">
                          <a:solidFill>
                            <a:srgbClr val="231F20"/>
                          </a:solidFill>
                          <a:latin typeface="Calibri" panose="020F0502020204030204" pitchFamily="34" charset="0"/>
                          <a:cs typeface="Calibri" panose="020F0502020204030204" pitchFamily="34" charset="0"/>
                        </a:rPr>
                        <a:t>diagnosis </a:t>
                      </a:r>
                      <a:r>
                        <a:rPr sz="1900" spc="-35" dirty="0">
                          <a:solidFill>
                            <a:srgbClr val="231F20"/>
                          </a:solidFill>
                          <a:latin typeface="Calibri" panose="020F0502020204030204" pitchFamily="34" charset="0"/>
                          <a:cs typeface="Calibri" panose="020F0502020204030204" pitchFamily="34" charset="0"/>
                        </a:rPr>
                        <a:t>requires </a:t>
                      </a:r>
                      <a:r>
                        <a:rPr sz="1900" spc="-50" dirty="0">
                          <a:solidFill>
                            <a:srgbClr val="231F20"/>
                          </a:solidFill>
                          <a:latin typeface="Calibri" panose="020F0502020204030204" pitchFamily="34" charset="0"/>
                          <a:cs typeface="Calibri" panose="020F0502020204030204" pitchFamily="34" charset="0"/>
                        </a:rPr>
                        <a:t>3–5</a:t>
                      </a:r>
                      <a:r>
                        <a:rPr sz="1900" spc="-175" dirty="0">
                          <a:solidFill>
                            <a:srgbClr val="231F20"/>
                          </a:solidFill>
                          <a:latin typeface="Calibri" panose="020F0502020204030204" pitchFamily="34" charset="0"/>
                          <a:cs typeface="Calibri" panose="020F0502020204030204" pitchFamily="34" charset="0"/>
                        </a:rPr>
                        <a:t> </a:t>
                      </a:r>
                      <a:r>
                        <a:rPr sz="1900" spc="-40" dirty="0">
                          <a:solidFill>
                            <a:srgbClr val="231F20"/>
                          </a:solidFill>
                          <a:latin typeface="Calibri" panose="020F0502020204030204" pitchFamily="34" charset="0"/>
                          <a:cs typeface="Calibri" panose="020F0502020204030204" pitchFamily="34" charset="0"/>
                        </a:rPr>
                        <a:t>points</a:t>
                      </a:r>
                      <a:endParaRPr sz="2400" b="1" dirty="0">
                        <a:latin typeface="Calibri" panose="020F0502020204030204" pitchFamily="34" charset="0"/>
                        <a:cs typeface="Calibri" panose="020F0502020204030204" pitchFamily="34" charset="0"/>
                      </a:endParaRPr>
                    </a:p>
                  </a:txBody>
                  <a:tcPr marL="72000" marR="72000" marT="72000" marB="72000">
                    <a:lnL w="28575" cap="flat" cmpd="sng" algn="ctr">
                      <a:solidFill>
                        <a:srgbClr val="FFFFFF"/>
                      </a:solidFill>
                      <a:prstDash val="solid"/>
                      <a:round/>
                      <a:headEnd type="none" w="med" len="med"/>
                      <a:tailEnd type="none" w="med" len="med"/>
                    </a:lnL>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solidFill>
                      <a:srgbClr val="E6E7E8"/>
                    </a:solidFill>
                  </a:tcPr>
                </a:tc>
                <a:tc hMerge="1">
                  <a:txBody>
                    <a:bodyPr/>
                    <a:lstStyle/>
                    <a:p>
                      <a:pPr marL="53975">
                        <a:lnSpc>
                          <a:spcPct val="100000"/>
                        </a:lnSpc>
                        <a:spcBef>
                          <a:spcPts val="325"/>
                        </a:spcBef>
                      </a:pPr>
                      <a:endParaRPr sz="700" dirty="0">
                        <a:latin typeface="Lucida Sans"/>
                        <a:cs typeface="Lucida Sans"/>
                      </a:endParaRPr>
                    </a:p>
                  </a:txBody>
                  <a:tcPr marL="0" marR="0" marT="41275" marB="0"/>
                </a:tc>
                <a:extLst>
                  <a:ext uri="{0D108BD9-81ED-4DB2-BD59-A6C34878D82A}">
                    <a16:rowId xmlns:a16="http://schemas.microsoft.com/office/drawing/2014/main" val="2660682194"/>
                  </a:ext>
                </a:extLst>
              </a:tr>
            </a:tbl>
          </a:graphicData>
        </a:graphic>
      </p:graphicFrame>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6018296"/>
      </p:ext>
    </p:extLst>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4BC57CF-D50F-44F8-824C-A3D42F549B5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118</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241B0007-15D3-46C8-B1AC-9EB5A515BD56}"/>
              </a:ext>
            </a:extLst>
          </p:cNvPr>
          <p:cNvSpPr>
            <a:spLocks noGrp="1"/>
          </p:cNvSpPr>
          <p:nvPr>
            <p:ph type="body" sz="quarter" idx="13"/>
          </p:nvPr>
        </p:nvSpPr>
        <p:spPr>
          <a:xfrm>
            <a:off x="733688" y="6439194"/>
            <a:ext cx="7658530" cy="251186"/>
          </a:xfrm>
        </p:spPr>
        <p:txBody>
          <a:bodyPr/>
          <a:lstStyle/>
          <a:p>
            <a:r>
              <a:rPr lang="en-GB" dirty="0"/>
              <a:t>ASCVD, atherosclerotic cardiovascular disease; FH, familial hypercholesterolaemia; PCSK9, proprotein convertase subtilisin/</a:t>
            </a:r>
            <a:r>
              <a:rPr lang="en-GB" dirty="0" err="1"/>
              <a:t>kexin</a:t>
            </a:r>
            <a:r>
              <a:rPr lang="en-GB" dirty="0"/>
              <a:t> type 9</a:t>
            </a:r>
          </a:p>
        </p:txBody>
      </p:sp>
      <p:sp>
        <p:nvSpPr>
          <p:cNvPr id="4" name="Text Placeholder 3">
            <a:extLst>
              <a:ext uri="{FF2B5EF4-FFF2-40B4-BE49-F238E27FC236}">
                <a16:creationId xmlns:a16="http://schemas.microsoft.com/office/drawing/2014/main" id="{05BC352A-EEB9-4165-9E8F-4E3D00E2A615}"/>
              </a:ext>
            </a:extLst>
          </p:cNvPr>
          <p:cNvSpPr>
            <a:spLocks noGrp="1"/>
          </p:cNvSpPr>
          <p:nvPr>
            <p:ph type="body" sz="quarter" idx="14"/>
          </p:nvPr>
        </p:nvSpPr>
        <p:spPr>
          <a:xfrm>
            <a:off x="4042611" y="6382225"/>
            <a:ext cx="6550627" cy="365125"/>
          </a:xfrm>
        </p:spPr>
        <p:txBody>
          <a:bodyPr/>
          <a:lstStyle/>
          <a:p>
            <a:r>
              <a:rPr lang="en-GB"/>
              <a:t>1. Mach F, </a:t>
            </a:r>
            <a:r>
              <a:rPr lang="en-GB" i="1"/>
              <a:t>et al</a:t>
            </a:r>
            <a:r>
              <a:rPr lang="en-GB"/>
              <a:t>. </a:t>
            </a:r>
            <a:r>
              <a:rPr lang="en-GB" i="1"/>
              <a:t>Eur Heart J</a:t>
            </a:r>
            <a:r>
              <a:rPr lang="en-GB"/>
              <a:t>. 2019;0:1–78</a:t>
            </a:r>
            <a:endParaRPr lang="en-GB">
              <a:solidFill>
                <a:srgbClr val="FF0000"/>
              </a:solidFill>
            </a:endParaRPr>
          </a:p>
        </p:txBody>
      </p:sp>
      <p:sp>
        <p:nvSpPr>
          <p:cNvPr id="5" name="Title 4">
            <a:extLst>
              <a:ext uri="{FF2B5EF4-FFF2-40B4-BE49-F238E27FC236}">
                <a16:creationId xmlns:a16="http://schemas.microsoft.com/office/drawing/2014/main" id="{2B14210B-1439-4550-842B-8C450EE26142}"/>
              </a:ext>
            </a:extLst>
          </p:cNvPr>
          <p:cNvSpPr>
            <a:spLocks noGrp="1"/>
          </p:cNvSpPr>
          <p:nvPr>
            <p:ph type="title"/>
          </p:nvPr>
        </p:nvSpPr>
        <p:spPr/>
        <p:txBody>
          <a:bodyPr/>
          <a:lstStyle/>
          <a:p>
            <a:r>
              <a:rPr lang="en-GB" dirty="0"/>
              <a:t>Patient avec HF</a:t>
            </a:r>
          </a:p>
        </p:txBody>
      </p:sp>
      <p:sp>
        <p:nvSpPr>
          <p:cNvPr id="6" name="Content Placeholder 5">
            <a:extLst>
              <a:ext uri="{FF2B5EF4-FFF2-40B4-BE49-F238E27FC236}">
                <a16:creationId xmlns:a16="http://schemas.microsoft.com/office/drawing/2014/main" id="{D59C990A-63E4-447B-89B8-5CE10A32C3CD}"/>
              </a:ext>
            </a:extLst>
          </p:cNvPr>
          <p:cNvSpPr>
            <a:spLocks noGrp="1"/>
          </p:cNvSpPr>
          <p:nvPr>
            <p:ph idx="1"/>
          </p:nvPr>
        </p:nvSpPr>
        <p:spPr/>
        <p:txBody>
          <a:bodyPr vert="horz" lIns="91440" tIns="45720" rIns="91440" bIns="45720" rtlCol="0" anchor="t">
            <a:noAutofit/>
          </a:bodyPr>
          <a:lstStyle/>
          <a:p>
            <a:pPr indent="0"/>
            <a:r>
              <a:rPr lang="nl-BE" sz="2000" dirty="0">
                <a:solidFill>
                  <a:schemeClr val="tx1"/>
                </a:solidFill>
              </a:rPr>
              <a:t>Recommandations</a:t>
            </a:r>
          </a:p>
          <a:p>
            <a:pPr indent="0"/>
            <a:endParaRPr lang="nl-BE" sz="2000" dirty="0">
              <a:solidFill>
                <a:schemeClr val="tx1"/>
              </a:solidFill>
            </a:endParaRPr>
          </a:p>
          <a:p>
            <a:pPr marL="342900" indent="-342900">
              <a:buFont typeface="Arial" panose="020B0604020202020204" pitchFamily="34" charset="0"/>
              <a:buChar char="•"/>
            </a:pPr>
            <a:r>
              <a:rPr lang="fr-BE" sz="2000" dirty="0">
                <a:solidFill>
                  <a:schemeClr val="tx1"/>
                </a:solidFill>
              </a:rPr>
              <a:t>Le traitement doit être débuté par un traitement aux statines très intensif, généralement en association avec l'</a:t>
            </a:r>
            <a:r>
              <a:rPr lang="fr-BE" sz="2000" dirty="0" err="1">
                <a:solidFill>
                  <a:schemeClr val="tx1"/>
                </a:solidFill>
              </a:rPr>
              <a:t>ézétimibe</a:t>
            </a:r>
            <a:r>
              <a:rPr lang="en-GB" sz="2000" baseline="30000" dirty="0">
                <a:solidFill>
                  <a:schemeClr val="tx1"/>
                </a:solidFill>
              </a:rPr>
              <a:t>1</a:t>
            </a:r>
          </a:p>
          <a:p>
            <a:pPr marL="342900" indent="-342900">
              <a:buFont typeface="Arial" panose="020B0604020202020204" pitchFamily="34" charset="0"/>
              <a:buChar char="•"/>
            </a:pPr>
            <a:r>
              <a:rPr lang="fr-BE" sz="2000" dirty="0">
                <a:solidFill>
                  <a:schemeClr val="tx1"/>
                </a:solidFill>
              </a:rPr>
              <a:t>Une association avec un inhibiteur PCSK9 est recommandée pour les patients HF à très haut risque (</a:t>
            </a:r>
            <a:r>
              <a:rPr lang="fr-BE" sz="2000" dirty="0" err="1">
                <a:solidFill>
                  <a:schemeClr val="tx1"/>
                </a:solidFill>
              </a:rPr>
              <a:t>ie</a:t>
            </a:r>
            <a:r>
              <a:rPr lang="fr-BE" sz="2000" dirty="0">
                <a:solidFill>
                  <a:schemeClr val="tx1"/>
                </a:solidFill>
              </a:rPr>
              <a:t> avec ASCVD ou avec un autre facteur de risque important) qui n'atteignent pas leur objectif d'une dose maximale tolérée de statine et d'</a:t>
            </a:r>
            <a:r>
              <a:rPr lang="fr-BE" sz="2000" dirty="0" err="1">
                <a:solidFill>
                  <a:schemeClr val="tx1"/>
                </a:solidFill>
              </a:rPr>
              <a:t>ézétimibe</a:t>
            </a:r>
            <a:r>
              <a:rPr lang="en-GB" sz="2000" baseline="30000" dirty="0">
                <a:solidFill>
                  <a:schemeClr val="tx1"/>
                </a:solidFill>
              </a:rPr>
              <a:t>1</a:t>
            </a:r>
          </a:p>
          <a:p>
            <a:pPr marL="342900" indent="-342900">
              <a:buFont typeface="Arial" panose="020B0604020202020204" pitchFamily="34" charset="0"/>
              <a:buChar char="•"/>
            </a:pPr>
            <a:r>
              <a:rPr lang="fr-BE" sz="2000" dirty="0">
                <a:solidFill>
                  <a:schemeClr val="tx1"/>
                </a:solidFill>
              </a:rPr>
              <a:t>Il est recommandé de déterminer « le profil de risque » notamment le profil lipidique de </a:t>
            </a:r>
            <a:r>
              <a:rPr lang="en-GB" sz="2000" dirty="0" err="1">
                <a:solidFill>
                  <a:schemeClr val="tx1"/>
                </a:solidFill>
              </a:rPr>
              <a:t>toutes</a:t>
            </a:r>
            <a:r>
              <a:rPr lang="en-GB" sz="2000" dirty="0">
                <a:solidFill>
                  <a:schemeClr val="tx1"/>
                </a:solidFill>
              </a:rPr>
              <a:t> les </a:t>
            </a:r>
            <a:r>
              <a:rPr lang="en-GB" sz="2000" dirty="0" err="1">
                <a:solidFill>
                  <a:schemeClr val="tx1"/>
                </a:solidFill>
              </a:rPr>
              <a:t>personnes</a:t>
            </a:r>
            <a:r>
              <a:rPr lang="en-GB" sz="2000" dirty="0">
                <a:solidFill>
                  <a:schemeClr val="tx1"/>
                </a:solidFill>
              </a:rPr>
              <a:t> relatives au premier </a:t>
            </a:r>
            <a:r>
              <a:rPr lang="en-GB" sz="2000" dirty="0" err="1">
                <a:solidFill>
                  <a:schemeClr val="tx1"/>
                </a:solidFill>
              </a:rPr>
              <a:t>degré</a:t>
            </a:r>
            <a:r>
              <a:rPr lang="en-GB" sz="2000" dirty="0">
                <a:solidFill>
                  <a:schemeClr val="tx1"/>
                </a:solidFill>
              </a:rPr>
              <a:t> (cascade screening)</a:t>
            </a:r>
          </a:p>
          <a:p>
            <a:pPr marL="342900" indent="-342900">
              <a:buFont typeface="Arial" panose="020B0604020202020204" pitchFamily="34" charset="0"/>
              <a:buChar char="•"/>
            </a:pPr>
            <a:endParaRPr lang="en-GB" sz="2000" baseline="30000" dirty="0">
              <a:solidFill>
                <a:schemeClr val="tx1"/>
              </a:solidFill>
            </a:endParaRPr>
          </a:p>
        </p:txBody>
      </p:sp>
      <p:sp>
        <p:nvSpPr>
          <p:cNvPr id="7" name="Oval 6">
            <a:extLst>
              <a:ext uri="{FF2B5EF4-FFF2-40B4-BE49-F238E27FC236}">
                <a16:creationId xmlns:a16="http://schemas.microsoft.com/office/drawing/2014/main" id="{9D007EF0-EA2F-413B-89CF-49BE99076E9D}"/>
              </a:ext>
            </a:extLst>
          </p:cNvPr>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479093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Résumé</a:t>
            </a:r>
          </a:p>
        </p:txBody>
      </p:sp>
    </p:spTree>
    <p:extLst>
      <p:ext uri="{BB962C8B-B14F-4D97-AF65-F5344CB8AC3E}">
        <p14:creationId xmlns:p14="http://schemas.microsoft.com/office/powerpoint/2010/main" val="1026382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860CF6C-6C98-462D-B4FC-553AC02AB8C5}"/>
              </a:ext>
            </a:extLst>
          </p:cNvPr>
          <p:cNvSpPr txBox="1">
            <a:spLocks/>
          </p:cNvSpPr>
          <p:nvPr/>
        </p:nvSpPr>
        <p:spPr>
          <a:xfrm>
            <a:off x="228600" y="-33757"/>
            <a:ext cx="10515600" cy="1325563"/>
          </a:xfrm>
          <a:prstGeom prst="rect">
            <a:avLst/>
          </a:prstGeom>
        </p:spPr>
        <p:txBody>
          <a:bodyPr vert="horz" lIns="121920" tIns="60960" rIns="121920" bIns="6096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3200" dirty="0">
                <a:solidFill>
                  <a:schemeClr val="bg1"/>
                </a:solidFill>
                <a:latin typeface="+mn-lt"/>
              </a:rPr>
              <a:t>RISK ASSESSMENT  - Imaging and </a:t>
            </a:r>
            <a:r>
              <a:rPr lang="en-US" sz="3200" dirty="0" err="1">
                <a:solidFill>
                  <a:schemeClr val="bg1"/>
                </a:solidFill>
                <a:latin typeface="+mn-lt"/>
              </a:rPr>
              <a:t>Lp</a:t>
            </a:r>
            <a:r>
              <a:rPr lang="en-US" sz="3200" dirty="0">
                <a:solidFill>
                  <a:schemeClr val="bg1"/>
                </a:solidFill>
                <a:latin typeface="+mn-lt"/>
              </a:rPr>
              <a:t>(a)  </a:t>
            </a:r>
          </a:p>
        </p:txBody>
      </p:sp>
      <p:sp>
        <p:nvSpPr>
          <p:cNvPr id="11" name="TextBox 10"/>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graphicFrame>
        <p:nvGraphicFramePr>
          <p:cNvPr id="13" name="Tableau 3">
            <a:extLst>
              <a:ext uri="{FF2B5EF4-FFF2-40B4-BE49-F238E27FC236}">
                <a16:creationId xmlns:a16="http://schemas.microsoft.com/office/drawing/2014/main" id="{1E2D4037-6AE5-4C9A-8885-39A372B84651}"/>
              </a:ext>
            </a:extLst>
          </p:cNvPr>
          <p:cNvGraphicFramePr>
            <a:graphicFrameLocks noGrp="1"/>
          </p:cNvGraphicFramePr>
          <p:nvPr>
            <p:extLst>
              <p:ext uri="{D42A27DB-BD31-4B8C-83A1-F6EECF244321}">
                <p14:modId xmlns:p14="http://schemas.microsoft.com/office/powerpoint/2010/main" val="2250048224"/>
              </p:ext>
            </p:extLst>
          </p:nvPr>
        </p:nvGraphicFramePr>
        <p:xfrm>
          <a:off x="263524" y="1524000"/>
          <a:ext cx="10480676" cy="4257868"/>
        </p:xfrm>
        <a:graphic>
          <a:graphicData uri="http://schemas.openxmlformats.org/drawingml/2006/table">
            <a:tbl>
              <a:tblPr firstRow="1" bandRow="1">
                <a:tableStyleId>{2D5ABB26-0587-4C30-8999-92F81FD0307C}</a:tableStyleId>
              </a:tblPr>
              <a:tblGrid>
                <a:gridCol w="10480676">
                  <a:extLst>
                    <a:ext uri="{9D8B030D-6E8A-4147-A177-3AD203B41FA5}">
                      <a16:colId xmlns:a16="http://schemas.microsoft.com/office/drawing/2014/main" val="1437930435"/>
                    </a:ext>
                  </a:extLst>
                </a:gridCol>
              </a:tblGrid>
              <a:tr h="1211119">
                <a:tc>
                  <a:txBody>
                    <a:bodyPr/>
                    <a:lstStyle/>
                    <a:p>
                      <a:r>
                        <a:rPr lang="en-US" sz="2100" b="1" i="0" u="none" strike="noStrike" cap="none" baseline="0" dirty="0">
                          <a:solidFill>
                            <a:schemeClr val="tx1"/>
                          </a:solidFill>
                          <a:latin typeface="Calibri" panose="020F0502020204030204" pitchFamily="34" charset="0"/>
                          <a:ea typeface="+mn-ea"/>
                          <a:cs typeface="+mn-cs"/>
                          <a:sym typeface="Arial"/>
                        </a:rPr>
                        <a:t>Cardiovascular imaging for assessment of ASCVD risk</a:t>
                      </a:r>
                    </a:p>
                    <a:p>
                      <a:r>
                        <a:rPr lang="en-US" sz="2100" b="0" i="0" u="none" strike="noStrike" cap="none" baseline="0" dirty="0">
                          <a:solidFill>
                            <a:schemeClr val="tx1"/>
                          </a:solidFill>
                          <a:latin typeface="Calibri" panose="020F0502020204030204" pitchFamily="34" charset="0"/>
                          <a:ea typeface="+mn-ea"/>
                          <a:cs typeface="+mn-cs"/>
                          <a:sym typeface="Arial"/>
                        </a:rPr>
                        <a:t>Assessment of arterial (carotid and/or femoral) plaque burden on arterial ultrasonography should be considered as a risk modifier in individuals at low or moderate risk.</a:t>
                      </a:r>
                      <a:endParaRPr lang="en-US"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19050">
                      <a:solidFill>
                        <a:srgbClr val="FFFFFF"/>
                      </a:solidFill>
                      <a:prstDash val="solid"/>
                    </a:lnT>
                    <a:lnB w="19050" cap="flat" cmpd="sng" algn="ctr">
                      <a:solidFill>
                        <a:srgbClr val="FFFFFF"/>
                      </a:solidFill>
                      <a:prstDash val="solid"/>
                      <a:round/>
                      <a:headEnd type="none" w="med" len="med"/>
                      <a:tailEnd type="none" w="med" len="med"/>
                    </a:lnB>
                    <a:solidFill>
                      <a:srgbClr val="FFCF00"/>
                    </a:solidFill>
                  </a:tcPr>
                </a:tc>
                <a:extLst>
                  <a:ext uri="{0D108BD9-81ED-4DB2-BD59-A6C34878D82A}">
                    <a16:rowId xmlns:a16="http://schemas.microsoft.com/office/drawing/2014/main" val="2744814843"/>
                  </a:ext>
                </a:extLst>
              </a:tr>
              <a:tr h="1185312">
                <a:tc>
                  <a:txBody>
                    <a:bodyPr/>
                    <a:lstStyle/>
                    <a:p>
                      <a:r>
                        <a:rPr lang="en-US" sz="2100" b="1" i="0" u="none" strike="noStrike" cap="none" baseline="0" dirty="0">
                          <a:solidFill>
                            <a:schemeClr val="tx1"/>
                          </a:solidFill>
                          <a:latin typeface="Calibri" panose="020F0502020204030204" pitchFamily="34" charset="0"/>
                          <a:ea typeface="+mn-ea"/>
                          <a:cs typeface="+mn-cs"/>
                          <a:sym typeface="Arial"/>
                        </a:rPr>
                        <a:t>Cardiovascular imaging for assessment of ASCVD risk</a:t>
                      </a:r>
                    </a:p>
                    <a:p>
                      <a:r>
                        <a:rPr lang="en-US" sz="2100" b="0" i="0" u="none" strike="noStrike" cap="none" baseline="0" dirty="0">
                          <a:solidFill>
                            <a:schemeClr val="tx1"/>
                          </a:solidFill>
                          <a:latin typeface="Calibri" panose="020F0502020204030204" pitchFamily="34" charset="0"/>
                          <a:ea typeface="+mn-ea"/>
                          <a:cs typeface="+mn-cs"/>
                          <a:sym typeface="Arial"/>
                        </a:rPr>
                        <a:t>CAC score assessment with CT should be considered as a risk modifier in the CV risk assessment of asymptomatic individuals at low or moderate risk.</a:t>
                      </a:r>
                      <a:endParaRPr lang="en-US"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19050">
                      <a:solidFill>
                        <a:srgbClr val="FFFFFF"/>
                      </a:solidFill>
                      <a:prstDash val="solid"/>
                    </a:lnT>
                    <a:lnB w="19050" cap="flat" cmpd="sng" algn="ctr">
                      <a:solidFill>
                        <a:srgbClr val="FFFFFF"/>
                      </a:solidFill>
                      <a:prstDash val="solid"/>
                      <a:round/>
                      <a:headEnd type="none" w="med" len="med"/>
                      <a:tailEnd type="none" w="med" len="med"/>
                    </a:lnB>
                    <a:solidFill>
                      <a:srgbClr val="FFCF00"/>
                    </a:solidFill>
                  </a:tcPr>
                </a:tc>
                <a:extLst>
                  <a:ext uri="{0D108BD9-81ED-4DB2-BD59-A6C34878D82A}">
                    <a16:rowId xmlns:a16="http://schemas.microsoft.com/office/drawing/2014/main" val="2685234423"/>
                  </a:ext>
                </a:extLst>
              </a:tr>
              <a:tr h="1861437">
                <a:tc>
                  <a:txBody>
                    <a:bodyPr/>
                    <a:lstStyle/>
                    <a:p>
                      <a:r>
                        <a:rPr lang="fr-FR" sz="2100" b="1" i="0" u="none" strike="noStrike" cap="none" baseline="0" dirty="0">
                          <a:solidFill>
                            <a:schemeClr val="tx1"/>
                          </a:solidFill>
                          <a:latin typeface="Calibri" panose="020F0502020204030204" pitchFamily="34" charset="0"/>
                          <a:ea typeface="+mn-ea"/>
                          <a:cs typeface="+mn-cs"/>
                          <a:sym typeface="Arial"/>
                        </a:rPr>
                        <a:t>Lipid analyses for CVD risk estimation</a:t>
                      </a:r>
                    </a:p>
                    <a:p>
                      <a:r>
                        <a:rPr lang="en-US" sz="2100" b="0" i="0" u="none" strike="noStrike" cap="none" baseline="0" dirty="0" err="1">
                          <a:solidFill>
                            <a:schemeClr val="tx1"/>
                          </a:solidFill>
                          <a:latin typeface="Calibri" panose="020F0502020204030204" pitchFamily="34" charset="0"/>
                          <a:ea typeface="+mn-ea"/>
                          <a:cs typeface="+mn-cs"/>
                          <a:sym typeface="Arial"/>
                        </a:rPr>
                        <a:t>Lp</a:t>
                      </a:r>
                      <a:r>
                        <a:rPr lang="en-US" sz="2100" b="0" i="0" u="none" strike="noStrike" cap="none" baseline="0" dirty="0">
                          <a:solidFill>
                            <a:schemeClr val="tx1"/>
                          </a:solidFill>
                          <a:latin typeface="Calibri" panose="020F0502020204030204" pitchFamily="34" charset="0"/>
                          <a:ea typeface="+mn-ea"/>
                          <a:cs typeface="+mn-cs"/>
                          <a:sym typeface="Arial"/>
                        </a:rPr>
                        <a:t>(a) measurement should be considered at least once in each adult person’s lifetime to identify those with very high inherited </a:t>
                      </a:r>
                      <a:r>
                        <a:rPr lang="en-US" sz="2100" b="0" i="0" u="none" strike="noStrike" cap="none" baseline="0" dirty="0" err="1">
                          <a:solidFill>
                            <a:schemeClr val="tx1"/>
                          </a:solidFill>
                          <a:latin typeface="Calibri" panose="020F0502020204030204" pitchFamily="34" charset="0"/>
                          <a:ea typeface="+mn-ea"/>
                          <a:cs typeface="+mn-cs"/>
                          <a:sym typeface="Arial"/>
                        </a:rPr>
                        <a:t>Lp</a:t>
                      </a:r>
                      <a:r>
                        <a:rPr lang="en-US" sz="2100" b="0" i="0" u="none" strike="noStrike" cap="none" baseline="0" dirty="0">
                          <a:solidFill>
                            <a:schemeClr val="tx1"/>
                          </a:solidFill>
                          <a:latin typeface="Calibri" panose="020F0502020204030204" pitchFamily="34" charset="0"/>
                          <a:ea typeface="+mn-ea"/>
                          <a:cs typeface="+mn-cs"/>
                          <a:sym typeface="Arial"/>
                        </a:rPr>
                        <a:t>(a) levels &gt;180 mg/dL (&gt;430 nmol/L) who may have a lifetime risk of ASCVD equivalent to the risk associated with heterozygous familial </a:t>
                      </a:r>
                      <a:r>
                        <a:rPr lang="en-US" sz="2100" b="0" i="0" u="none" strike="noStrike" cap="none" baseline="0" dirty="0" err="1">
                          <a:solidFill>
                            <a:schemeClr val="tx1"/>
                          </a:solidFill>
                          <a:latin typeface="Calibri" panose="020F0502020204030204" pitchFamily="34" charset="0"/>
                          <a:ea typeface="+mn-ea"/>
                          <a:cs typeface="+mn-cs"/>
                          <a:sym typeface="Arial"/>
                        </a:rPr>
                        <a:t>hypercholesterolaemia</a:t>
                      </a:r>
                      <a:r>
                        <a:rPr lang="en-US" sz="2100" b="0" i="0" u="none" strike="noStrike" cap="none" baseline="0" dirty="0">
                          <a:solidFill>
                            <a:schemeClr val="tx1"/>
                          </a:solidFill>
                          <a:latin typeface="Calibri" panose="020F0502020204030204" pitchFamily="34" charset="0"/>
                          <a:ea typeface="+mn-ea"/>
                          <a:cs typeface="+mn-cs"/>
                          <a:sym typeface="Arial"/>
                        </a:rPr>
                        <a:t>.</a:t>
                      </a:r>
                    </a:p>
                  </a:txBody>
                  <a:tcPr marL="72000" marR="72000" marT="72000" marB="72000">
                    <a:lnL w="28575">
                      <a:solidFill>
                        <a:srgbClr val="FFFFFF"/>
                      </a:solidFill>
                      <a:prstDash val="solid"/>
                    </a:lnL>
                    <a:lnR w="28575">
                      <a:solidFill>
                        <a:srgbClr val="FFFFFF"/>
                      </a:solidFill>
                      <a:prstDash val="solid"/>
                    </a:lnR>
                    <a:lnT w="19050">
                      <a:solidFill>
                        <a:srgbClr val="FFFFFF"/>
                      </a:solidFill>
                      <a:prstDash val="solid"/>
                    </a:lnT>
                    <a:lnB w="19050" cap="flat" cmpd="sng" algn="ctr">
                      <a:solidFill>
                        <a:srgbClr val="FFFFFF"/>
                      </a:solidFill>
                      <a:prstDash val="solid"/>
                      <a:round/>
                      <a:headEnd type="none" w="med" len="med"/>
                      <a:tailEnd type="none" w="med" len="med"/>
                    </a:lnB>
                    <a:solidFill>
                      <a:srgbClr val="FFCF00"/>
                    </a:solidFill>
                  </a:tcPr>
                </a:tc>
                <a:extLst>
                  <a:ext uri="{0D108BD9-81ED-4DB2-BD59-A6C34878D82A}">
                    <a16:rowId xmlns:a16="http://schemas.microsoft.com/office/drawing/2014/main" val="616368014"/>
                  </a:ext>
                </a:extLst>
              </a:tr>
            </a:tbl>
          </a:graphicData>
        </a:graphic>
      </p:graphicFrame>
      <p:sp>
        <p:nvSpPr>
          <p:cNvPr id="7" name="Explosion 2 6"/>
          <p:cNvSpPr/>
          <p:nvPr/>
        </p:nvSpPr>
        <p:spPr>
          <a:xfrm rot="3061960">
            <a:off x="10086467" y="1001499"/>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TextBox 7"/>
          <p:cNvSpPr txBox="1"/>
          <p:nvPr/>
        </p:nvSpPr>
        <p:spPr>
          <a:xfrm>
            <a:off x="10185994" y="1380266"/>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47925034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E52DBD-1E34-41BE-8508-CDE50A103E71}"/>
              </a:ext>
            </a:extLst>
          </p:cNvPr>
          <p:cNvSpPr>
            <a:spLocks noGrp="1"/>
          </p:cNvSpPr>
          <p:nvPr>
            <p:ph type="sldNum" sz="quarter" idx="12"/>
          </p:nvPr>
        </p:nvSpPr>
        <p:spPr>
          <a:xfrm>
            <a:off x="535430" y="6546026"/>
            <a:ext cx="302769" cy="15832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120</a:t>
            </a:fld>
            <a:endParaRPr kumimoji="0" lang="en-US" sz="9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8" name="Text Placeholder 7">
            <a:extLst>
              <a:ext uri="{FF2B5EF4-FFF2-40B4-BE49-F238E27FC236}">
                <a16:creationId xmlns:a16="http://schemas.microsoft.com/office/drawing/2014/main" id="{A95C23DE-C0F3-4018-AB44-83A2F439D53A}"/>
              </a:ext>
            </a:extLst>
          </p:cNvPr>
          <p:cNvSpPr>
            <a:spLocks noGrp="1"/>
          </p:cNvSpPr>
          <p:nvPr>
            <p:ph type="body" sz="quarter" idx="13"/>
          </p:nvPr>
        </p:nvSpPr>
        <p:spPr>
          <a:xfrm>
            <a:off x="1371600" y="6431302"/>
            <a:ext cx="8382000" cy="365125"/>
          </a:xfrm>
        </p:spPr>
        <p:txBody>
          <a:bodyPr/>
          <a:lstStyle/>
          <a:p>
            <a:r>
              <a:rPr lang="en-GB" dirty="0"/>
              <a:t>ASCVD, atherosclerotic cardiovascular disease; CV, cardiovascular; FH, familial hypercholesterolaemia; LDL-C, low density lipoprotein cholesterol; PCSK9, proprotein convertase subtilisin/</a:t>
            </a:r>
            <a:r>
              <a:rPr lang="en-GB" dirty="0" err="1"/>
              <a:t>kexin</a:t>
            </a:r>
            <a:r>
              <a:rPr lang="en-GB" dirty="0"/>
              <a:t> type 9 </a:t>
            </a:r>
          </a:p>
        </p:txBody>
      </p:sp>
      <p:sp>
        <p:nvSpPr>
          <p:cNvPr id="5" name="Title 4">
            <a:extLst>
              <a:ext uri="{FF2B5EF4-FFF2-40B4-BE49-F238E27FC236}">
                <a16:creationId xmlns:a16="http://schemas.microsoft.com/office/drawing/2014/main" id="{8563079F-908A-4E3D-8DBD-C6B785DCCF7B}"/>
              </a:ext>
            </a:extLst>
          </p:cNvPr>
          <p:cNvSpPr>
            <a:spLocks noGrp="1"/>
          </p:cNvSpPr>
          <p:nvPr>
            <p:ph type="title"/>
          </p:nvPr>
        </p:nvSpPr>
        <p:spPr/>
        <p:txBody>
          <a:bodyPr/>
          <a:lstStyle/>
          <a:p>
            <a:r>
              <a:rPr lang="en-GB" dirty="0"/>
              <a:t>Résumé et message à </a:t>
            </a:r>
            <a:r>
              <a:rPr lang="en-GB" dirty="0" err="1"/>
              <a:t>retenir</a:t>
            </a:r>
            <a:endParaRPr lang="en-GB" dirty="0"/>
          </a:p>
        </p:txBody>
      </p:sp>
      <p:sp>
        <p:nvSpPr>
          <p:cNvPr id="6" name="Content Placeholder 5">
            <a:extLst>
              <a:ext uri="{FF2B5EF4-FFF2-40B4-BE49-F238E27FC236}">
                <a16:creationId xmlns:a16="http://schemas.microsoft.com/office/drawing/2014/main" id="{6FF4AB07-E460-40A2-931B-282357C64E9D}"/>
              </a:ext>
            </a:extLst>
          </p:cNvPr>
          <p:cNvSpPr>
            <a:spLocks noGrp="1"/>
          </p:cNvSpPr>
          <p:nvPr>
            <p:ph idx="1"/>
          </p:nvPr>
        </p:nvSpPr>
        <p:spPr>
          <a:xfrm>
            <a:off x="658560" y="1195726"/>
            <a:ext cx="10144544" cy="4466547"/>
          </a:xfrm>
        </p:spPr>
        <p:txBody>
          <a:bodyPr vert="horz" lIns="91440" tIns="45720" rIns="91440" bIns="45720" rtlCol="0" anchor="t">
            <a:noAutofit/>
          </a:bodyPr>
          <a:lstStyle/>
          <a:p>
            <a:pPr indent="0"/>
            <a:r>
              <a:rPr lang="fr-BE" sz="1600" dirty="0">
                <a:solidFill>
                  <a:schemeClr val="tx1"/>
                </a:solidFill>
              </a:rPr>
              <a:t>Lignes directrices ESC / EAS 2019 sur la dyslipidémie</a:t>
            </a:r>
          </a:p>
          <a:p>
            <a:pPr indent="0"/>
            <a:endParaRPr lang="en-GB" sz="1600" dirty="0">
              <a:solidFill>
                <a:schemeClr val="tx1"/>
              </a:solidFill>
            </a:endParaRPr>
          </a:p>
          <a:p>
            <a:r>
              <a:rPr lang="fr-BE" sz="1600" dirty="0">
                <a:solidFill>
                  <a:schemeClr val="tx1"/>
                </a:solidFill>
              </a:rPr>
              <a:t>Les directives 2019 ESC / EAS sur la dyslipidémie ont fixé de nouveaux objectifs pour la réduction du LDL-C en fonction du risque CV et, dans de nombreux cas, recommandent une thérapie combinée pour atteindre la valeur cible et ≥50% de réduction</a:t>
            </a:r>
          </a:p>
          <a:p>
            <a:pPr marL="0" indent="0">
              <a:buNone/>
            </a:pPr>
            <a:endParaRPr lang="en-GB" sz="1600" dirty="0">
              <a:solidFill>
                <a:schemeClr val="tx1"/>
              </a:solidFill>
            </a:endParaRPr>
          </a:p>
          <a:p>
            <a:pPr marL="0" indent="0">
              <a:buNone/>
            </a:pPr>
            <a:r>
              <a:rPr lang="en-GB" sz="1600" b="1" dirty="0">
                <a:solidFill>
                  <a:schemeClr val="tx1"/>
                </a:solidFill>
              </a:rPr>
              <a:t>Cas patients</a:t>
            </a:r>
          </a:p>
          <a:p>
            <a:pPr indent="0"/>
            <a:r>
              <a:rPr lang="fr-BE" sz="1600" dirty="0">
                <a:solidFill>
                  <a:schemeClr val="tx1"/>
                </a:solidFill>
              </a:rPr>
              <a:t>L'évaluation du risque de maladie CV fatale sur 10 ans est illustrée sur la base des nouvelles cartes de risque cardiovasculaire SCORE.</a:t>
            </a:r>
          </a:p>
          <a:p>
            <a:pPr indent="0"/>
            <a:r>
              <a:rPr lang="fr-BE" sz="1600" dirty="0">
                <a:solidFill>
                  <a:schemeClr val="tx1"/>
                </a:solidFill>
              </a:rPr>
              <a:t>L'intolérance aux statines n'est pas rare et si l'objectif LDL-C n'est pas atteint avec une faible dose de statine, l'</a:t>
            </a:r>
            <a:r>
              <a:rPr lang="fr-BE" sz="1600" dirty="0" err="1">
                <a:solidFill>
                  <a:schemeClr val="tx1"/>
                </a:solidFill>
              </a:rPr>
              <a:t>ézétimibe</a:t>
            </a:r>
            <a:r>
              <a:rPr lang="fr-BE" sz="1600" dirty="0">
                <a:solidFill>
                  <a:schemeClr val="tx1"/>
                </a:solidFill>
              </a:rPr>
              <a:t> est recommandé comme traitement supplémentaire</a:t>
            </a:r>
          </a:p>
          <a:p>
            <a:pPr indent="0"/>
            <a:r>
              <a:rPr lang="fr-BE" sz="1600" dirty="0">
                <a:solidFill>
                  <a:schemeClr val="tx1"/>
                </a:solidFill>
              </a:rPr>
              <a:t>Chez les patients atteints de diabète de type 2 à très haut risque, une réduction du LDL-C ≥50% par rapport à la valeur initiale et un objectif LDL-C &lt;55 mg/</a:t>
            </a:r>
            <a:r>
              <a:rPr lang="fr-BE" sz="1600" dirty="0" err="1">
                <a:solidFill>
                  <a:schemeClr val="tx1"/>
                </a:solidFill>
              </a:rPr>
              <a:t>dL</a:t>
            </a:r>
            <a:r>
              <a:rPr lang="fr-BE" sz="1600" dirty="0">
                <a:solidFill>
                  <a:schemeClr val="tx1"/>
                </a:solidFill>
              </a:rPr>
              <a:t> sont recommandés.</a:t>
            </a:r>
          </a:p>
          <a:p>
            <a:pPr indent="0"/>
            <a:r>
              <a:rPr lang="fr-BE" sz="1600" dirty="0">
                <a:solidFill>
                  <a:schemeClr val="tx1"/>
                </a:solidFill>
                <a:latin typeface="Arial"/>
                <a:cs typeface="Arial"/>
              </a:rPr>
              <a:t>Pour les patients HF à très haut risque (c'est-à-dire avec ASCVD ou avec un autre facteur de risque important) qui n'atteignent pas leur objectif avec une dose maximale tolérée de statine et d'</a:t>
            </a:r>
            <a:r>
              <a:rPr lang="fr-BE" sz="1600" dirty="0" err="1">
                <a:solidFill>
                  <a:schemeClr val="tx1"/>
                </a:solidFill>
                <a:latin typeface="Arial"/>
                <a:cs typeface="Arial"/>
              </a:rPr>
              <a:t>ézétimibe</a:t>
            </a:r>
            <a:r>
              <a:rPr lang="fr-BE" sz="1600" dirty="0">
                <a:solidFill>
                  <a:schemeClr val="tx1"/>
                </a:solidFill>
                <a:latin typeface="Arial"/>
                <a:cs typeface="Arial"/>
              </a:rPr>
              <a:t>, une combinaison avec un inhibiteur PCSK9 est recommandée.</a:t>
            </a:r>
          </a:p>
          <a:p>
            <a:pPr indent="0"/>
            <a:endParaRPr lang="en-GB" sz="1600" b="1" dirty="0">
              <a:solidFill>
                <a:schemeClr val="tx1"/>
              </a:solidFill>
              <a:latin typeface="Arial"/>
              <a:cs typeface="Arial"/>
            </a:endParaRPr>
          </a:p>
          <a:p>
            <a:pPr marL="0" indent="0">
              <a:buNone/>
            </a:pPr>
            <a:r>
              <a:rPr lang="en-GB" sz="1600" b="1" dirty="0">
                <a:solidFill>
                  <a:schemeClr val="tx1"/>
                </a:solidFill>
                <a:latin typeface="Arial"/>
                <a:cs typeface="Arial"/>
              </a:rPr>
              <a:t>Key take-home</a:t>
            </a:r>
          </a:p>
          <a:p>
            <a:r>
              <a:rPr lang="fr-BE" sz="1600" dirty="0">
                <a:solidFill>
                  <a:schemeClr val="tx1"/>
                </a:solidFill>
                <a:latin typeface="Arial"/>
                <a:cs typeface="Arial"/>
              </a:rPr>
              <a:t>Les nouvelles directives permettront à plusieurs patients d'atteindre leur objectif de LDL-C grâce à l'utilisation correcte et opportune d'approches de thérapie combinée</a:t>
            </a:r>
            <a:endParaRPr lang="en-GB" sz="2000" dirty="0">
              <a:solidFill>
                <a:schemeClr val="tx1"/>
              </a:solidFill>
            </a:endParaRP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3286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2FC026-D9B2-4877-82E3-CD6CC722201A}"/>
              </a:ext>
            </a:extLst>
          </p:cNvPr>
          <p:cNvSpPr/>
          <p:nvPr/>
        </p:nvSpPr>
        <p:spPr>
          <a:xfrm>
            <a:off x="533400" y="1524000"/>
            <a:ext cx="9629775" cy="4388381"/>
          </a:xfrm>
          <a:prstGeom prst="rect">
            <a:avLst/>
          </a:prstGeom>
          <a:ln>
            <a:solidFill>
              <a:schemeClr val="accent1"/>
            </a:solidFill>
          </a:ln>
        </p:spPr>
        <p:txBody>
          <a:bodyPr wrap="square">
            <a:spAutoFit/>
          </a:bodyPr>
          <a:lstStyle/>
          <a:p>
            <a:pPr marL="380990" indent="-380990" algn="just" defTabSz="1219170">
              <a:lnSpc>
                <a:spcPts val="2667"/>
              </a:lnSpc>
              <a:spcAft>
                <a:spcPts val="800"/>
              </a:spcAft>
              <a:buFont typeface="Arial" panose="020B0604020202020204" pitchFamily="34" charset="0"/>
              <a:buChar char="•"/>
            </a:pPr>
            <a:r>
              <a:rPr lang="en-US" sz="2000" dirty="0">
                <a:solidFill>
                  <a:srgbClr val="000000"/>
                </a:solidFill>
              </a:rPr>
              <a:t>Trials of LDL-lowering indicate </a:t>
            </a:r>
            <a:r>
              <a:rPr lang="en-US" sz="2000" b="1" dirty="0">
                <a:solidFill>
                  <a:srgbClr val="000000"/>
                </a:solidFill>
              </a:rPr>
              <a:t>RELATIVE RISK reduction </a:t>
            </a:r>
            <a:r>
              <a:rPr lang="en-US" sz="2000" dirty="0">
                <a:solidFill>
                  <a:srgbClr val="000000"/>
                </a:solidFill>
              </a:rPr>
              <a:t>is </a:t>
            </a:r>
            <a:r>
              <a:rPr lang="en-US" sz="2000" u="sng" dirty="0">
                <a:solidFill>
                  <a:srgbClr val="000000"/>
                </a:solidFill>
              </a:rPr>
              <a:t>proportional</a:t>
            </a:r>
            <a:r>
              <a:rPr lang="en-US" sz="2000" dirty="0">
                <a:solidFill>
                  <a:srgbClr val="000000"/>
                </a:solidFill>
              </a:rPr>
              <a:t> to the </a:t>
            </a:r>
            <a:r>
              <a:rPr lang="en-US" sz="2000" b="1" dirty="0">
                <a:solidFill>
                  <a:srgbClr val="000000"/>
                </a:solidFill>
              </a:rPr>
              <a:t>ABSOLUTE REDUCTION </a:t>
            </a:r>
            <a:r>
              <a:rPr lang="en-US" sz="2000" dirty="0">
                <a:solidFill>
                  <a:srgbClr val="000000"/>
                </a:solidFill>
              </a:rPr>
              <a:t>in LDL-C </a:t>
            </a:r>
          </a:p>
          <a:p>
            <a:pPr marL="380990" indent="-380990" algn="just" defTabSz="1219170">
              <a:lnSpc>
                <a:spcPts val="2667"/>
              </a:lnSpc>
              <a:spcBef>
                <a:spcPts val="487"/>
              </a:spcBef>
              <a:spcAft>
                <a:spcPts val="800"/>
              </a:spcAft>
              <a:buFont typeface="Arial" panose="020B0604020202020204" pitchFamily="34" charset="0"/>
              <a:buChar char="•"/>
            </a:pPr>
            <a:r>
              <a:rPr lang="en-US" sz="2000" b="1" dirty="0">
                <a:solidFill>
                  <a:srgbClr val="000000"/>
                </a:solidFill>
              </a:rPr>
              <a:t>Lower is better</a:t>
            </a:r>
            <a:r>
              <a:rPr lang="en-US" sz="2000" dirty="0">
                <a:solidFill>
                  <a:srgbClr val="000000"/>
                </a:solidFill>
              </a:rPr>
              <a:t>: lowering LDL-C with statins, ezetimibe, or </a:t>
            </a:r>
            <a:r>
              <a:rPr lang="en-US" sz="2000" spc="-20" dirty="0">
                <a:solidFill>
                  <a:srgbClr val="000000"/>
                </a:solidFill>
              </a:rPr>
              <a:t>PCSK9-inhibitors safe and effective to &lt; </a:t>
            </a:r>
            <a:r>
              <a:rPr lang="en-US" sz="2000" b="1" spc="-20" dirty="0">
                <a:solidFill>
                  <a:srgbClr val="FF0000"/>
                </a:solidFill>
              </a:rPr>
              <a:t>55 mg/dL </a:t>
            </a:r>
            <a:r>
              <a:rPr lang="en-US" sz="2000" spc="-20" dirty="0">
                <a:solidFill>
                  <a:srgbClr val="000000"/>
                </a:solidFill>
              </a:rPr>
              <a:t>(1.4 mmol/L ) </a:t>
            </a:r>
          </a:p>
          <a:p>
            <a:pPr marL="380990" indent="-380990" algn="just" defTabSz="1219170">
              <a:lnSpc>
                <a:spcPts val="2667"/>
              </a:lnSpc>
              <a:spcBef>
                <a:spcPts val="487"/>
              </a:spcBef>
              <a:spcAft>
                <a:spcPts val="800"/>
              </a:spcAft>
              <a:buFont typeface="Arial" panose="020B0604020202020204" pitchFamily="34" charset="0"/>
              <a:buChar char="•"/>
            </a:pPr>
            <a:r>
              <a:rPr lang="en-US" sz="2000" dirty="0">
                <a:solidFill>
                  <a:srgbClr val="000000"/>
                </a:solidFill>
              </a:rPr>
              <a:t>Intensity of LDL-lowering therapy should be based on: </a:t>
            </a:r>
          </a:p>
          <a:p>
            <a:pPr marL="990575" lvl="1" indent="-380990" algn="just" defTabSz="1219170">
              <a:lnSpc>
                <a:spcPts val="2667"/>
              </a:lnSpc>
              <a:spcBef>
                <a:spcPts val="487"/>
              </a:spcBef>
              <a:spcAft>
                <a:spcPts val="800"/>
              </a:spcAft>
              <a:buFont typeface="Arial" panose="020B0604020202020204" pitchFamily="34" charset="0"/>
              <a:buChar char="•"/>
            </a:pPr>
            <a:r>
              <a:rPr lang="en-US" sz="2000" dirty="0">
                <a:solidFill>
                  <a:srgbClr val="000000"/>
                </a:solidFill>
              </a:rPr>
              <a:t>(A) </a:t>
            </a:r>
            <a:r>
              <a:rPr lang="en-US" sz="2000" b="1" u="sng" dirty="0">
                <a:solidFill>
                  <a:srgbClr val="000000"/>
                </a:solidFill>
              </a:rPr>
              <a:t>risk</a:t>
            </a:r>
            <a:r>
              <a:rPr lang="en-US" sz="2000" dirty="0">
                <a:solidFill>
                  <a:srgbClr val="000000"/>
                </a:solidFill>
              </a:rPr>
              <a:t>,  irrespective of cause(s) of the risk (e.g., primary or secondary prevention, diabetes, or chronic kidney disease) </a:t>
            </a:r>
          </a:p>
          <a:p>
            <a:pPr marL="609585" lvl="1" algn="just" defTabSz="1219170">
              <a:lnSpc>
                <a:spcPts val="2667"/>
              </a:lnSpc>
              <a:spcBef>
                <a:spcPts val="487"/>
              </a:spcBef>
              <a:spcAft>
                <a:spcPts val="800"/>
              </a:spcAft>
            </a:pPr>
            <a:r>
              <a:rPr lang="en-US" sz="2000" u="sng" dirty="0">
                <a:solidFill>
                  <a:srgbClr val="000000"/>
                </a:solidFill>
              </a:rPr>
              <a:t>AND</a:t>
            </a:r>
          </a:p>
          <a:p>
            <a:pPr marL="990575" lvl="1" indent="-380990" algn="just" defTabSz="1219170">
              <a:lnSpc>
                <a:spcPts val="2667"/>
              </a:lnSpc>
              <a:spcBef>
                <a:spcPts val="487"/>
              </a:spcBef>
              <a:spcAft>
                <a:spcPts val="800"/>
              </a:spcAft>
              <a:buFont typeface="Arial" panose="020B0604020202020204" pitchFamily="34" charset="0"/>
              <a:buChar char="•"/>
            </a:pPr>
            <a:r>
              <a:rPr lang="en-US" sz="2000" dirty="0">
                <a:solidFill>
                  <a:srgbClr val="000000"/>
                </a:solidFill>
              </a:rPr>
              <a:t>(B) </a:t>
            </a:r>
            <a:r>
              <a:rPr lang="en-US" sz="2000" b="1" u="sng" spc="-7" dirty="0">
                <a:solidFill>
                  <a:srgbClr val="000000"/>
                </a:solidFill>
              </a:rPr>
              <a:t>baseline LDL cholesterol </a:t>
            </a:r>
            <a:r>
              <a:rPr lang="en-US" sz="2000" b="1" spc="-7" dirty="0">
                <a:solidFill>
                  <a:srgbClr val="000000"/>
                </a:solidFill>
              </a:rPr>
              <a:t> </a:t>
            </a:r>
            <a:r>
              <a:rPr lang="en-US" sz="2000" spc="-7" dirty="0">
                <a:solidFill>
                  <a:srgbClr val="000000"/>
                </a:solidFill>
              </a:rPr>
              <a:t>(which determines how much </a:t>
            </a:r>
            <a:r>
              <a:rPr lang="en-US" sz="2000" spc="-33" dirty="0">
                <a:solidFill>
                  <a:srgbClr val="000000"/>
                </a:solidFill>
              </a:rPr>
              <a:t>reduction in risk can be achieved) </a:t>
            </a:r>
            <a:endParaRPr lang="en-US" sz="2000" spc="-7" dirty="0">
              <a:solidFill>
                <a:srgbClr val="000000"/>
              </a:solidFill>
            </a:endParaRPr>
          </a:p>
        </p:txBody>
      </p:sp>
      <p:sp>
        <p:nvSpPr>
          <p:cNvPr id="8" name="Rectangle 7">
            <a:extLst>
              <a:ext uri="{FF2B5EF4-FFF2-40B4-BE49-F238E27FC236}">
                <a16:creationId xmlns:a16="http://schemas.microsoft.com/office/drawing/2014/main" id="{0C2B9309-9092-4348-9449-3A08F40DBC66}"/>
              </a:ext>
            </a:extLst>
          </p:cNvPr>
          <p:cNvSpPr/>
          <p:nvPr/>
        </p:nvSpPr>
        <p:spPr>
          <a:xfrm>
            <a:off x="381000" y="381000"/>
            <a:ext cx="9241441" cy="451406"/>
          </a:xfrm>
          <a:prstGeom prst="rect">
            <a:avLst/>
          </a:prstGeom>
        </p:spPr>
        <p:txBody>
          <a:bodyPr wrap="square">
            <a:spAutoFit/>
          </a:bodyPr>
          <a:lstStyle/>
          <a:p>
            <a:pPr marL="60958" defTabSz="1219170">
              <a:lnSpc>
                <a:spcPts val="2800"/>
              </a:lnSpc>
            </a:pPr>
            <a:r>
              <a:rPr lang="en-US" sz="2800" spc="20" dirty="0">
                <a:solidFill>
                  <a:schemeClr val="bg1"/>
                </a:solidFill>
              </a:rPr>
              <a:t>FUNDAMENTAL PRINCIPLES FOR LDL-LOWERING THERAPY</a:t>
            </a:r>
          </a:p>
        </p:txBody>
      </p:sp>
      <p:sp>
        <p:nvSpPr>
          <p:cNvPr id="7" name="TextBox 6"/>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1103076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 name="Image.jpg"/>
          <p:cNvPicPr/>
          <p:nvPr/>
        </p:nvPicPr>
        <p:blipFill rotWithShape="1">
          <a:blip r:embed="rId3"/>
          <a:srcRect t="14800" r="8604" b="14180"/>
          <a:stretch/>
        </p:blipFill>
        <p:spPr>
          <a:xfrm>
            <a:off x="431136" y="1112979"/>
            <a:ext cx="10792389" cy="4662312"/>
          </a:xfrm>
          <a:prstGeom prst="rect">
            <a:avLst/>
          </a:prstGeom>
        </p:spPr>
      </p:pic>
      <p:sp>
        <p:nvSpPr>
          <p:cNvPr id="125" name="Text Placeholder 124"/>
          <p:cNvSpPr>
            <a:spLocks noGrp="1"/>
          </p:cNvSpPr>
          <p:nvPr>
            <p:ph type="body" idx="10"/>
          </p:nvPr>
        </p:nvSpPr>
        <p:spPr>
          <a:xfrm>
            <a:off x="383611" y="207988"/>
            <a:ext cx="8896349" cy="833549"/>
          </a:xfrm>
          <a:prstGeom prst="rect">
            <a:avLst/>
          </a:prstGeom>
          <a:noFill/>
          <a:ln w="0" cmpd="sng">
            <a:noFill/>
            <a:prstDash val="solid"/>
          </a:ln>
        </p:spPr>
        <p:txBody>
          <a:bodyPr vert="horz" wrap="square" lIns="0" tIns="38088" rIns="0" bIns="0" anchor="t">
            <a:spAutoFit/>
          </a:bodyPr>
          <a:lstStyle/>
          <a:p>
            <a:pPr>
              <a:lnSpc>
                <a:spcPts val="3065"/>
              </a:lnSpc>
            </a:pPr>
            <a:r>
              <a:rPr lang="en-US" sz="2667" b="0" spc="-80" dirty="0">
                <a:solidFill>
                  <a:schemeClr val="bg1"/>
                </a:solidFill>
                <a:latin typeface="Calibri" panose="02020603050405020304" pitchFamily="2"/>
              </a:rPr>
              <a:t>EVIDENCE FOR EFFICACY OF LDL-LOWERING THERAPIES </a:t>
            </a:r>
          </a:p>
          <a:p>
            <a:pPr>
              <a:lnSpc>
                <a:spcPts val="3065"/>
              </a:lnSpc>
            </a:pPr>
            <a:r>
              <a:rPr lang="en-US" sz="2667" b="0" spc="-80" dirty="0">
                <a:solidFill>
                  <a:schemeClr val="bg1"/>
                </a:solidFill>
                <a:latin typeface="Calibri" panose="02020603050405020304" pitchFamily="2"/>
              </a:rPr>
              <a:t>DOWN TO BELOW 1.4 </a:t>
            </a:r>
            <a:r>
              <a:rPr lang="en-US" sz="2667" b="0" spc="-80" dirty="0" err="1">
                <a:solidFill>
                  <a:schemeClr val="bg1"/>
                </a:solidFill>
                <a:latin typeface="Calibri" panose="02020603050405020304" pitchFamily="2"/>
              </a:rPr>
              <a:t>mmol</a:t>
            </a:r>
            <a:r>
              <a:rPr lang="en-US" sz="2667" b="0" spc="-80" dirty="0">
                <a:solidFill>
                  <a:schemeClr val="bg1"/>
                </a:solidFill>
                <a:latin typeface="Calibri" panose="02020603050405020304" pitchFamily="2"/>
              </a:rPr>
              <a:t>/L </a:t>
            </a:r>
            <a:r>
              <a:rPr lang="en-US" sz="2667" b="0" spc="-60" dirty="0">
                <a:solidFill>
                  <a:schemeClr val="bg1"/>
                </a:solidFill>
                <a:latin typeface="Calibri" panose="02020603050405020304" pitchFamily="2"/>
              </a:rPr>
              <a:t> - 55 mg/</a:t>
            </a:r>
            <a:r>
              <a:rPr lang="en-US" sz="2667" b="0" spc="-60" dirty="0" err="1">
                <a:solidFill>
                  <a:schemeClr val="bg1"/>
                </a:solidFill>
                <a:latin typeface="Calibri" panose="02020603050405020304" pitchFamily="2"/>
              </a:rPr>
              <a:t>dL</a:t>
            </a:r>
            <a:endParaRPr lang="en-US" sz="2667" b="0" spc="-60" dirty="0">
              <a:solidFill>
                <a:schemeClr val="bg1"/>
              </a:solidFill>
              <a:latin typeface="Calibri" panose="02020603050405020304" pitchFamily="2"/>
            </a:endParaRPr>
          </a:p>
        </p:txBody>
      </p:sp>
      <p:graphicFrame>
        <p:nvGraphicFramePr>
          <p:cNvPr id="128" name="table 128"/>
          <p:cNvGraphicFramePr>
            <a:graphicFrameLocks noGrp="1"/>
          </p:cNvGraphicFramePr>
          <p:nvPr>
            <p:extLst>
              <p:ext uri="{D42A27DB-BD31-4B8C-83A1-F6EECF244321}">
                <p14:modId xmlns:p14="http://schemas.microsoft.com/office/powerpoint/2010/main" val="1835426374"/>
              </p:ext>
            </p:extLst>
          </p:nvPr>
        </p:nvGraphicFramePr>
        <p:xfrm>
          <a:off x="382743" y="1391924"/>
          <a:ext cx="7191061" cy="4541812"/>
        </p:xfrm>
        <a:graphic>
          <a:graphicData uri="http://schemas.openxmlformats.org/drawingml/2006/table">
            <a:tbl>
              <a:tblPr/>
              <a:tblGrid>
                <a:gridCol w="4773727">
                  <a:extLst>
                    <a:ext uri="{9D8B030D-6E8A-4147-A177-3AD203B41FA5}">
                      <a16:colId xmlns:a16="http://schemas.microsoft.com/office/drawing/2014/main" val="20000"/>
                    </a:ext>
                  </a:extLst>
                </a:gridCol>
                <a:gridCol w="743144">
                  <a:extLst>
                    <a:ext uri="{9D8B030D-6E8A-4147-A177-3AD203B41FA5}">
                      <a16:colId xmlns:a16="http://schemas.microsoft.com/office/drawing/2014/main" val="20001"/>
                    </a:ext>
                  </a:extLst>
                </a:gridCol>
                <a:gridCol w="1166347">
                  <a:extLst>
                    <a:ext uri="{9D8B030D-6E8A-4147-A177-3AD203B41FA5}">
                      <a16:colId xmlns:a16="http://schemas.microsoft.com/office/drawing/2014/main" val="20002"/>
                    </a:ext>
                  </a:extLst>
                </a:gridCol>
                <a:gridCol w="507843">
                  <a:extLst>
                    <a:ext uri="{9D8B030D-6E8A-4147-A177-3AD203B41FA5}">
                      <a16:colId xmlns:a16="http://schemas.microsoft.com/office/drawing/2014/main" val="20003"/>
                    </a:ext>
                  </a:extLst>
                </a:gridCol>
              </a:tblGrid>
              <a:tr h="925968">
                <a:tc>
                  <a:txBody>
                    <a:bodyPr/>
                    <a:lstStyle/>
                    <a:p>
                      <a:pPr marL="94615" marR="0" indent="0" algn="l">
                        <a:lnSpc>
                          <a:spcPts val="1400"/>
                        </a:lnSpc>
                        <a:spcBef>
                          <a:spcPts val="220"/>
                        </a:spcBef>
                        <a:spcAft>
                          <a:spcPts val="3840"/>
                        </a:spcAft>
                      </a:pPr>
                      <a:r>
                        <a:rPr lang="en-US" sz="1900" b="1" spc="0" dirty="0">
                          <a:solidFill>
                            <a:srgbClr val="000000"/>
                          </a:solidFill>
                          <a:latin typeface="Calibri" panose="02020603050405020304" pitchFamily="2"/>
                        </a:rPr>
                        <a:t>Source of evidence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gridSpan="3">
                  <a:txBody>
                    <a:bodyPr/>
                    <a:lstStyle/>
                    <a:p>
                      <a:pPr marL="160020" marR="0" indent="0" algn="ctr">
                        <a:lnSpc>
                          <a:spcPts val="1700"/>
                        </a:lnSpc>
                        <a:spcBef>
                          <a:spcPts val="0"/>
                        </a:spcBef>
                        <a:spcAft>
                          <a:spcPts val="450"/>
                        </a:spcAft>
                      </a:pPr>
                      <a:r>
                        <a:rPr lang="en-US" sz="1900" b="1" spc="-10" dirty="0">
                          <a:solidFill>
                            <a:srgbClr val="000000"/>
                          </a:solidFill>
                          <a:latin typeface="Calibri" panose="02020603050405020304" pitchFamily="2"/>
                        </a:rPr>
                        <a:t>Mean reduction in LDL </a:t>
                      </a:r>
                      <a:br>
                        <a:rPr sz="2400" dirty="0"/>
                      </a:br>
                      <a:r>
                        <a:rPr lang="en-US" sz="1900" b="1" spc="-10" dirty="0">
                          <a:solidFill>
                            <a:srgbClr val="000000"/>
                          </a:solidFill>
                          <a:latin typeface="Calibri" panose="02020603050405020304" pitchFamily="2"/>
                        </a:rPr>
                        <a:t>cholesterol; </a:t>
                      </a:r>
                      <a:br>
                        <a:rPr sz="2400" dirty="0"/>
                      </a:br>
                      <a:r>
                        <a:rPr lang="en-US" sz="1900" b="1" spc="-10" dirty="0" err="1">
                          <a:solidFill>
                            <a:srgbClr val="000000"/>
                          </a:solidFill>
                          <a:latin typeface="Calibri" panose="02020603050405020304" pitchFamily="2"/>
                        </a:rPr>
                        <a:t>mmol</a:t>
                      </a:r>
                      <a:r>
                        <a:rPr lang="en-US" sz="1900" b="1" spc="-10" dirty="0">
                          <a:solidFill>
                            <a:srgbClr val="000000"/>
                          </a:solidFill>
                          <a:latin typeface="Calibri" panose="02020603050405020304" pitchFamily="2"/>
                        </a:rPr>
                        <a:t>/L [mg/</a:t>
                      </a:r>
                      <a:r>
                        <a:rPr lang="en-US" sz="1900" b="1" spc="-10" dirty="0" err="1">
                          <a:solidFill>
                            <a:srgbClr val="000000"/>
                          </a:solidFill>
                          <a:latin typeface="Calibri" panose="02020603050405020304" pitchFamily="2"/>
                        </a:rPr>
                        <a:t>dL</a:t>
                      </a:r>
                      <a:r>
                        <a:rPr lang="en-US" sz="1900" b="1" spc="-10" dirty="0">
                          <a:solidFill>
                            <a:srgbClr val="000000"/>
                          </a:solidFill>
                          <a:latin typeface="Calibri" panose="02020603050405020304" pitchFamily="2"/>
                        </a:rPr>
                        <a:t>]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hMerge="1">
                  <a:txBody>
                    <a:bodyPr/>
                    <a:lstStyle/>
                    <a:p>
                      <a:pPr algn="l"/>
                      <a:r>
                        <a:rPr lang="en-US" sz="100"/>
                        <a:t> </a:t>
                      </a:r>
                    </a:p>
                  </a:txBody>
                  <a:tcPr/>
                </a:tc>
                <a:tc hMerge="1">
                  <a:txBody>
                    <a:bodyPr/>
                    <a:lstStyle/>
                    <a:p>
                      <a:pPr algn="l"/>
                      <a:r>
                        <a:rPr lang="en-US" sz="100"/>
                        <a:t> </a:t>
                      </a:r>
                    </a:p>
                  </a:txBody>
                  <a:tcPr/>
                </a:tc>
                <a:extLst>
                  <a:ext uri="{0D108BD9-81ED-4DB2-BD59-A6C34878D82A}">
                    <a16:rowId xmlns:a16="http://schemas.microsoft.com/office/drawing/2014/main" val="10000"/>
                  </a:ext>
                </a:extLst>
              </a:tr>
              <a:tr h="853177">
                <a:tc>
                  <a:txBody>
                    <a:bodyPr/>
                    <a:lstStyle/>
                    <a:p>
                      <a:pPr marL="91440" marR="182880" indent="0" algn="l">
                        <a:lnSpc>
                          <a:spcPts val="1700"/>
                        </a:lnSpc>
                        <a:spcBef>
                          <a:spcPts val="245"/>
                        </a:spcBef>
                        <a:spcAft>
                          <a:spcPts val="1410"/>
                        </a:spcAft>
                      </a:pPr>
                      <a:r>
                        <a:rPr lang="en-US" sz="1900" b="1" spc="-35" dirty="0">
                          <a:solidFill>
                            <a:srgbClr val="000000"/>
                          </a:solidFill>
                          <a:latin typeface="Calibri" panose="02020603050405020304" pitchFamily="2"/>
                        </a:rPr>
                        <a:t>CTT meta-analysis</a:t>
                      </a:r>
                      <a:r>
                        <a:rPr lang="en-US" sz="1900" b="1" spc="-35" baseline="30000" dirty="0">
                          <a:solidFill>
                            <a:srgbClr val="000000"/>
                          </a:solidFill>
                          <a:latin typeface="Calibri" panose="02020603050405020304" pitchFamily="2"/>
                        </a:rPr>
                        <a:t>1</a:t>
                      </a:r>
                      <a:r>
                        <a:rPr lang="en-US" sz="1900" b="1" spc="-35" dirty="0">
                          <a:solidFill>
                            <a:srgbClr val="000000"/>
                          </a:solidFill>
                          <a:latin typeface="Calibri" panose="02020603050405020304" pitchFamily="2"/>
                        </a:rPr>
                        <a:t> </a:t>
                      </a:r>
                      <a:r>
                        <a:rPr lang="en-US" sz="1900" spc="-35" dirty="0">
                          <a:solidFill>
                            <a:srgbClr val="000000"/>
                          </a:solidFill>
                          <a:latin typeface="Calibri" panose="02020603050405020304" pitchFamily="2"/>
                        </a:rPr>
                        <a:t>(high-intensity vs standard statin; subgroup &lt;2.0 mmol/L) </a:t>
                      </a:r>
                    </a:p>
                  </a:txBody>
                  <a:tcPr marL="0" marR="0" marT="0" marB="0">
                    <a:lnL w="0" cmpd="sng">
                      <a:noFill/>
                      <a:prstDash val="solid"/>
                    </a:lnL>
                    <a:lnR w="0" cmpd="sng">
                      <a:noFill/>
                      <a:prstDash val="solid"/>
                    </a:lnR>
                    <a:lnT w="8890" cmpd="sng">
                      <a:solidFill>
                        <a:srgbClr val="000000"/>
                      </a:solidFill>
                      <a:prstDash val="solid"/>
                    </a:lnT>
                    <a:lnB w="0" cmpd="sng">
                      <a:noFill/>
                      <a:prstDash val="solid"/>
                    </a:lnB>
                  </a:tcPr>
                </a:tc>
                <a:tc>
                  <a:txBody>
                    <a:bodyPr/>
                    <a:lstStyle/>
                    <a:p>
                      <a:pPr marL="0" marR="0" indent="0" algn="l">
                        <a:lnSpc>
                          <a:spcPts val="1400"/>
                        </a:lnSpc>
                        <a:spcBef>
                          <a:spcPts val="500"/>
                        </a:spcBef>
                        <a:spcAft>
                          <a:spcPts val="3115"/>
                        </a:spcAft>
                        <a:tabLst>
                          <a:tab pos="320040" algn="dec"/>
                        </a:tabLst>
                      </a:pPr>
                      <a:r>
                        <a:rPr lang="en-US" sz="1900" spc="0" dirty="0">
                          <a:solidFill>
                            <a:srgbClr val="000000"/>
                          </a:solidFill>
                          <a:latin typeface="Calibri" panose="02020603050405020304" pitchFamily="2"/>
                        </a:rPr>
                        <a:t>1.71   </a:t>
                      </a:r>
                    </a:p>
                  </a:txBody>
                  <a:tcPr marL="0" marR="0" marT="0" marB="0">
                    <a:lnL w="0" cmpd="sng">
                      <a:noFill/>
                      <a:prstDash val="solid"/>
                    </a:lnL>
                    <a:lnR w="0" cmpd="sng">
                      <a:noFill/>
                      <a:prstDash val="solid"/>
                    </a:lnR>
                    <a:lnT w="8890" cmpd="sng">
                      <a:solidFill>
                        <a:srgbClr val="000000"/>
                      </a:solidFill>
                      <a:prstDash val="solid"/>
                    </a:lnT>
                    <a:lnB w="0" cmpd="sng">
                      <a:noFill/>
                      <a:prstDash val="solid"/>
                    </a:lnB>
                  </a:tcPr>
                </a:tc>
                <a:tc>
                  <a:txBody>
                    <a:bodyPr/>
                    <a:lstStyle/>
                    <a:p>
                      <a:pPr marL="0" marR="0" indent="0" algn="l">
                        <a:lnSpc>
                          <a:spcPts val="1400"/>
                        </a:lnSpc>
                        <a:spcBef>
                          <a:spcPts val="500"/>
                        </a:spcBef>
                        <a:spcAft>
                          <a:spcPts val="3115"/>
                        </a:spcAft>
                        <a:tabLst>
                          <a:tab pos="640080" algn="dec"/>
                        </a:tabLst>
                      </a:pPr>
                      <a:r>
                        <a:rPr lang="en-US" sz="1900" spc="0" dirty="0">
                          <a:solidFill>
                            <a:srgbClr val="000000"/>
                          </a:solidFill>
                          <a:latin typeface="Calibri" panose="02020603050405020304" pitchFamily="2"/>
                        </a:rPr>
                        <a:t>[66] vs 1.32 </a:t>
                      </a:r>
                    </a:p>
                  </a:txBody>
                  <a:tcPr marL="0" marR="0" marT="0" marB="0">
                    <a:lnL w="0" cmpd="sng">
                      <a:noFill/>
                      <a:prstDash val="solid"/>
                    </a:lnL>
                    <a:lnR w="0" cmpd="sng">
                      <a:noFill/>
                      <a:prstDash val="solid"/>
                    </a:lnR>
                    <a:lnT w="8890" cmpd="sng">
                      <a:solidFill>
                        <a:srgbClr val="000000"/>
                      </a:solidFill>
                      <a:prstDash val="solid"/>
                    </a:lnT>
                    <a:lnB w="0" cmpd="sng">
                      <a:noFill/>
                      <a:prstDash val="solid"/>
                    </a:lnB>
                  </a:tcPr>
                </a:tc>
                <a:tc>
                  <a:txBody>
                    <a:bodyPr/>
                    <a:lstStyle/>
                    <a:p>
                      <a:pPr marL="0" marR="0" indent="0" algn="ctr">
                        <a:lnSpc>
                          <a:spcPts val="1400"/>
                        </a:lnSpc>
                        <a:spcBef>
                          <a:spcPts val="500"/>
                        </a:spcBef>
                        <a:spcAft>
                          <a:spcPts val="3115"/>
                        </a:spcAft>
                      </a:pPr>
                      <a:r>
                        <a:rPr lang="en-US" sz="1900" spc="0">
                          <a:solidFill>
                            <a:srgbClr val="000000"/>
                          </a:solidFill>
                          <a:latin typeface="Calibri" panose="02020603050405020304" pitchFamily="2"/>
                        </a:rPr>
                        <a:t>[50] </a:t>
                      </a:r>
                    </a:p>
                  </a:txBody>
                  <a:tcPr marL="0" marR="0" marT="0" marB="0">
                    <a:lnL w="0" cmpd="sng">
                      <a:noFill/>
                      <a:prstDash val="solid"/>
                    </a:lnL>
                    <a:lnR w="0" cmpd="sng">
                      <a:noFill/>
                      <a:prstDash val="solid"/>
                    </a:lnR>
                    <a:lnT w="8890" cmpd="sng">
                      <a:solidFill>
                        <a:srgbClr val="000000"/>
                      </a:solidFill>
                      <a:prstDash val="solid"/>
                    </a:lnT>
                    <a:lnB w="0" cmpd="sng">
                      <a:noFill/>
                      <a:prstDash val="solid"/>
                    </a:lnB>
                  </a:tcPr>
                </a:tc>
                <a:extLst>
                  <a:ext uri="{0D108BD9-81ED-4DB2-BD59-A6C34878D82A}">
                    <a16:rowId xmlns:a16="http://schemas.microsoft.com/office/drawing/2014/main" val="10001"/>
                  </a:ext>
                </a:extLst>
              </a:tr>
              <a:tr h="816781">
                <a:tc>
                  <a:txBody>
                    <a:bodyPr/>
                    <a:lstStyle/>
                    <a:p>
                      <a:pPr marL="94615" marR="0" indent="0" algn="l">
                        <a:lnSpc>
                          <a:spcPts val="1500"/>
                        </a:lnSpc>
                        <a:spcBef>
                          <a:spcPts val="1205"/>
                        </a:spcBef>
                        <a:spcAft>
                          <a:spcPts val="2155"/>
                        </a:spcAft>
                      </a:pPr>
                      <a:r>
                        <a:rPr lang="en-US" sz="1900" b="1" spc="0" dirty="0">
                          <a:solidFill>
                            <a:srgbClr val="000000"/>
                          </a:solidFill>
                          <a:latin typeface="Calibri" panose="02020603050405020304" pitchFamily="2"/>
                        </a:rPr>
                        <a:t>IMPROVE-IT</a:t>
                      </a:r>
                      <a:r>
                        <a:rPr lang="en-US" sz="1900" b="1" spc="0" baseline="30000" dirty="0">
                          <a:solidFill>
                            <a:srgbClr val="000000"/>
                          </a:solidFill>
                          <a:latin typeface="Calibri" panose="02020603050405020304" pitchFamily="2"/>
                        </a:rPr>
                        <a:t>2</a:t>
                      </a:r>
                      <a:r>
                        <a:rPr lang="en-US" sz="1900" spc="0" dirty="0">
                          <a:solidFill>
                            <a:srgbClr val="000000"/>
                          </a:solidFill>
                          <a:latin typeface="Calibri" panose="02020603050405020304" pitchFamily="2"/>
                        </a:rPr>
                        <a:t> (</a:t>
                      </a:r>
                      <a:r>
                        <a:rPr lang="en-US" sz="1900" spc="0" dirty="0" err="1">
                          <a:solidFill>
                            <a:srgbClr val="000000"/>
                          </a:solidFill>
                          <a:latin typeface="Calibri" panose="02020603050405020304" pitchFamily="2"/>
                        </a:rPr>
                        <a:t>eze</a:t>
                      </a:r>
                      <a:r>
                        <a:rPr lang="en-US" sz="1900" spc="0" dirty="0">
                          <a:solidFill>
                            <a:srgbClr val="000000"/>
                          </a:solidFill>
                          <a:latin typeface="Calibri" panose="02020603050405020304" pitchFamily="2"/>
                        </a:rPr>
                        <a:t> plus statin vs statin)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l">
                        <a:lnSpc>
                          <a:spcPts val="1400"/>
                        </a:lnSpc>
                        <a:spcBef>
                          <a:spcPts val="1220"/>
                        </a:spcBef>
                        <a:spcAft>
                          <a:spcPts val="2180"/>
                        </a:spcAft>
                        <a:tabLst>
                          <a:tab pos="320040" algn="dec"/>
                        </a:tabLst>
                      </a:pPr>
                      <a:r>
                        <a:rPr lang="en-US" sz="1900" spc="0">
                          <a:solidFill>
                            <a:srgbClr val="000000"/>
                          </a:solidFill>
                          <a:latin typeface="Calibri" panose="02020603050405020304" pitchFamily="2"/>
                        </a:rPr>
                        <a:t>1.55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l">
                        <a:lnSpc>
                          <a:spcPts val="1400"/>
                        </a:lnSpc>
                        <a:spcBef>
                          <a:spcPts val="1220"/>
                        </a:spcBef>
                        <a:spcAft>
                          <a:spcPts val="2180"/>
                        </a:spcAft>
                        <a:tabLst>
                          <a:tab pos="640080" algn="dec"/>
                        </a:tabLst>
                      </a:pPr>
                      <a:r>
                        <a:rPr lang="en-US" sz="1900" spc="0">
                          <a:solidFill>
                            <a:srgbClr val="000000"/>
                          </a:solidFill>
                          <a:latin typeface="Calibri" panose="02020603050405020304" pitchFamily="2"/>
                        </a:rPr>
                        <a:t>[70] vs 1.40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ctr">
                        <a:lnSpc>
                          <a:spcPts val="1400"/>
                        </a:lnSpc>
                        <a:spcBef>
                          <a:spcPts val="1220"/>
                        </a:spcBef>
                        <a:spcAft>
                          <a:spcPts val="2180"/>
                        </a:spcAft>
                      </a:pPr>
                      <a:r>
                        <a:rPr lang="en-US" sz="1900" spc="0" dirty="0">
                          <a:solidFill>
                            <a:srgbClr val="000000"/>
                          </a:solidFill>
                          <a:latin typeface="Calibri" panose="02020603050405020304" pitchFamily="2"/>
                        </a:rPr>
                        <a:t>[54] </a:t>
                      </a:r>
                    </a:p>
                  </a:txBody>
                  <a:tcPr marL="0" marR="0" marT="0" marB="0">
                    <a:lnL w="0" cmpd="sng">
                      <a:noFill/>
                      <a:prstDash val="solid"/>
                    </a:lnL>
                    <a:lnR w="0" cmpd="sng">
                      <a:noFill/>
                      <a:prstDash val="solid"/>
                    </a:lnR>
                    <a:lnT w="0" cmpd="sng">
                      <a:noFill/>
                      <a:prstDash val="solid"/>
                    </a:lnT>
                    <a:lnB w="0" cmpd="sng">
                      <a:noFill/>
                      <a:prstDash val="solid"/>
                    </a:lnB>
                  </a:tcPr>
                </a:tc>
                <a:extLst>
                  <a:ext uri="{0D108BD9-81ED-4DB2-BD59-A6C34878D82A}">
                    <a16:rowId xmlns:a16="http://schemas.microsoft.com/office/drawing/2014/main" val="10002"/>
                  </a:ext>
                </a:extLst>
              </a:tr>
              <a:tr h="1117255">
                <a:tc>
                  <a:txBody>
                    <a:bodyPr/>
                    <a:lstStyle/>
                    <a:p>
                      <a:pPr marL="91440" marR="160020" indent="0" algn="l">
                        <a:lnSpc>
                          <a:spcPts val="1700"/>
                        </a:lnSpc>
                        <a:spcBef>
                          <a:spcPts val="1890"/>
                        </a:spcBef>
                        <a:spcAft>
                          <a:spcPts val="1270"/>
                        </a:spcAft>
                      </a:pPr>
                      <a:r>
                        <a:rPr lang="en-US" sz="1900" b="1" spc="-35" dirty="0">
                          <a:solidFill>
                            <a:srgbClr val="000000"/>
                          </a:solidFill>
                          <a:latin typeface="Calibri" panose="02020603050405020304" pitchFamily="2"/>
                        </a:rPr>
                        <a:t>FOURIER</a:t>
                      </a:r>
                      <a:r>
                        <a:rPr lang="en-US" sz="1900" b="1" spc="-35" baseline="30000" dirty="0">
                          <a:solidFill>
                            <a:srgbClr val="000000"/>
                          </a:solidFill>
                          <a:latin typeface="Calibri" panose="02020603050405020304" pitchFamily="2"/>
                        </a:rPr>
                        <a:t>3</a:t>
                      </a:r>
                      <a:r>
                        <a:rPr lang="en-US" sz="1900" b="1" spc="-35" dirty="0">
                          <a:solidFill>
                            <a:srgbClr val="000000"/>
                          </a:solidFill>
                          <a:latin typeface="Calibri" panose="02020603050405020304" pitchFamily="2"/>
                        </a:rPr>
                        <a:t> </a:t>
                      </a:r>
                      <a:r>
                        <a:rPr lang="en-US" sz="1900" spc="-35" dirty="0">
                          <a:solidFill>
                            <a:srgbClr val="000000"/>
                          </a:solidFill>
                          <a:latin typeface="Calibri" panose="02020603050405020304" pitchFamily="2"/>
                        </a:rPr>
                        <a:t>(</a:t>
                      </a:r>
                      <a:r>
                        <a:rPr lang="en-US" sz="1900" spc="-35" dirty="0" err="1">
                          <a:solidFill>
                            <a:srgbClr val="000000"/>
                          </a:solidFill>
                          <a:latin typeface="Calibri" panose="02020603050405020304" pitchFamily="2"/>
                        </a:rPr>
                        <a:t>evolocumab</a:t>
                      </a:r>
                      <a:r>
                        <a:rPr lang="en-US" sz="1900" spc="-35" dirty="0">
                          <a:solidFill>
                            <a:srgbClr val="000000"/>
                          </a:solidFill>
                          <a:latin typeface="Calibri" panose="02020603050405020304" pitchFamily="2"/>
                        </a:rPr>
                        <a:t> plus high-dose statin ± </a:t>
                      </a:r>
                      <a:r>
                        <a:rPr lang="en-US" sz="1900" spc="-35" dirty="0" err="1">
                          <a:solidFill>
                            <a:srgbClr val="000000"/>
                          </a:solidFill>
                          <a:latin typeface="Calibri" panose="02020603050405020304" pitchFamily="2"/>
                        </a:rPr>
                        <a:t>eze</a:t>
                      </a:r>
                      <a:r>
                        <a:rPr lang="en-US" sz="1900" spc="-35" dirty="0">
                          <a:solidFill>
                            <a:srgbClr val="000000"/>
                          </a:solidFill>
                          <a:latin typeface="Calibri" panose="02020603050405020304" pitchFamily="2"/>
                        </a:rPr>
                        <a:t> vs high-dose statin ± </a:t>
                      </a:r>
                      <a:r>
                        <a:rPr lang="en-US" sz="1900" spc="-35" dirty="0" err="1">
                          <a:solidFill>
                            <a:srgbClr val="000000"/>
                          </a:solidFill>
                          <a:latin typeface="Calibri" panose="02020603050405020304" pitchFamily="2"/>
                        </a:rPr>
                        <a:t>eze</a:t>
                      </a:r>
                      <a:r>
                        <a:rPr lang="en-US" sz="1900" spc="-35" dirty="0">
                          <a:solidFill>
                            <a:srgbClr val="000000"/>
                          </a:solidFill>
                          <a:latin typeface="Calibri" panose="02020603050405020304" pitchFamily="2"/>
                        </a:rPr>
                        <a:t>) </a:t>
                      </a:r>
                    </a:p>
                  </a:txBody>
                  <a:tcPr marL="0" marR="0" marT="0" marB="0" anchor="ctr">
                    <a:lnL w="0" cmpd="sng">
                      <a:noFill/>
                      <a:prstDash val="solid"/>
                    </a:lnL>
                    <a:lnR w="0" cmpd="sng">
                      <a:noFill/>
                      <a:prstDash val="solid"/>
                    </a:lnR>
                    <a:lnT w="0" cmpd="sng">
                      <a:noFill/>
                      <a:prstDash val="solid"/>
                    </a:lnT>
                    <a:lnB w="0" cmpd="sng">
                      <a:noFill/>
                      <a:prstDash val="solid"/>
                    </a:lnB>
                  </a:tcPr>
                </a:tc>
                <a:tc>
                  <a:txBody>
                    <a:bodyPr/>
                    <a:lstStyle/>
                    <a:p>
                      <a:pPr marL="0" marR="0" indent="0" algn="l">
                        <a:lnSpc>
                          <a:spcPts val="1400"/>
                        </a:lnSpc>
                        <a:spcBef>
                          <a:spcPts val="2155"/>
                        </a:spcBef>
                        <a:spcAft>
                          <a:spcPts val="2975"/>
                        </a:spcAft>
                        <a:tabLst>
                          <a:tab pos="320040" algn="dec"/>
                        </a:tabLst>
                      </a:pPr>
                      <a:r>
                        <a:rPr lang="en-US" sz="1900" spc="0">
                          <a:solidFill>
                            <a:srgbClr val="000000"/>
                          </a:solidFill>
                          <a:latin typeface="Calibri" panose="02020603050405020304" pitchFamily="2"/>
                        </a:rPr>
                        <a:t>2.37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l">
                        <a:lnSpc>
                          <a:spcPts val="1400"/>
                        </a:lnSpc>
                        <a:spcBef>
                          <a:spcPts val="2155"/>
                        </a:spcBef>
                        <a:spcAft>
                          <a:spcPts val="2975"/>
                        </a:spcAft>
                        <a:tabLst>
                          <a:tab pos="640080" algn="dec"/>
                        </a:tabLst>
                      </a:pPr>
                      <a:r>
                        <a:rPr lang="en-US" sz="1900" spc="0">
                          <a:solidFill>
                            <a:srgbClr val="000000"/>
                          </a:solidFill>
                          <a:latin typeface="Calibri" panose="02020603050405020304" pitchFamily="2"/>
                        </a:rPr>
                        <a:t>[92] vs 0.78 </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marL="0" marR="0" indent="0" algn="ctr">
                        <a:lnSpc>
                          <a:spcPts val="1400"/>
                        </a:lnSpc>
                        <a:spcBef>
                          <a:spcPts val="2155"/>
                        </a:spcBef>
                        <a:spcAft>
                          <a:spcPts val="2975"/>
                        </a:spcAft>
                      </a:pPr>
                      <a:r>
                        <a:rPr lang="en-US" sz="1900" spc="0">
                          <a:solidFill>
                            <a:srgbClr val="000000"/>
                          </a:solidFill>
                          <a:latin typeface="Calibri" panose="02020603050405020304" pitchFamily="2"/>
                        </a:rPr>
                        <a:t>[30] </a:t>
                      </a:r>
                    </a:p>
                  </a:txBody>
                  <a:tcPr marL="0" marR="0" marT="0" marB="0">
                    <a:lnL w="0" cmpd="sng">
                      <a:noFill/>
                      <a:prstDash val="solid"/>
                    </a:lnL>
                    <a:lnR w="0" cmpd="sng">
                      <a:noFill/>
                      <a:prstDash val="solid"/>
                    </a:lnR>
                    <a:lnT w="0" cmpd="sng">
                      <a:noFill/>
                      <a:prstDash val="solid"/>
                    </a:lnT>
                    <a:lnB w="0" cmpd="sng">
                      <a:noFill/>
                      <a:prstDash val="solid"/>
                    </a:lnB>
                  </a:tcPr>
                </a:tc>
                <a:extLst>
                  <a:ext uri="{0D108BD9-81ED-4DB2-BD59-A6C34878D82A}">
                    <a16:rowId xmlns:a16="http://schemas.microsoft.com/office/drawing/2014/main" val="10003"/>
                  </a:ext>
                </a:extLst>
              </a:tr>
              <a:tr h="828631">
                <a:tc>
                  <a:txBody>
                    <a:bodyPr/>
                    <a:lstStyle/>
                    <a:p>
                      <a:pPr marL="91440" marR="297180" indent="0" algn="l">
                        <a:lnSpc>
                          <a:spcPts val="1700"/>
                        </a:lnSpc>
                        <a:spcBef>
                          <a:spcPts val="1050"/>
                        </a:spcBef>
                        <a:spcAft>
                          <a:spcPts val="405"/>
                        </a:spcAft>
                      </a:pPr>
                      <a:r>
                        <a:rPr lang="en-US" sz="1900" b="1" spc="-40" dirty="0">
                          <a:solidFill>
                            <a:srgbClr val="000000"/>
                          </a:solidFill>
                          <a:latin typeface="Calibri" panose="02020603050405020304" pitchFamily="2"/>
                        </a:rPr>
                        <a:t>ODYSSEY OUTCOMES</a:t>
                      </a:r>
                      <a:r>
                        <a:rPr lang="en-US" sz="1900" b="1" spc="-40" baseline="30000" dirty="0">
                          <a:solidFill>
                            <a:srgbClr val="000000"/>
                          </a:solidFill>
                          <a:latin typeface="Calibri" panose="02020603050405020304" pitchFamily="2"/>
                        </a:rPr>
                        <a:t>4</a:t>
                      </a:r>
                      <a:r>
                        <a:rPr lang="en-US" sz="1900" b="1" spc="-40" dirty="0">
                          <a:solidFill>
                            <a:srgbClr val="000000"/>
                          </a:solidFill>
                          <a:latin typeface="Calibri" panose="02020603050405020304" pitchFamily="2"/>
                        </a:rPr>
                        <a:t> </a:t>
                      </a:r>
                      <a:r>
                        <a:rPr lang="en-US" sz="1900" spc="-40" dirty="0">
                          <a:solidFill>
                            <a:srgbClr val="000000"/>
                          </a:solidFill>
                          <a:latin typeface="Calibri" panose="02020603050405020304" pitchFamily="2"/>
                        </a:rPr>
                        <a:t>(alirocumab plus high-dose statin ± </a:t>
                      </a:r>
                      <a:r>
                        <a:rPr lang="en-US" sz="1900" spc="-40" dirty="0" err="1">
                          <a:solidFill>
                            <a:srgbClr val="000000"/>
                          </a:solidFill>
                          <a:latin typeface="Calibri" panose="02020603050405020304" pitchFamily="2"/>
                        </a:rPr>
                        <a:t>eze</a:t>
                      </a:r>
                      <a:r>
                        <a:rPr lang="en-US" sz="1900" spc="-40" dirty="0">
                          <a:solidFill>
                            <a:srgbClr val="000000"/>
                          </a:solidFill>
                          <a:latin typeface="Calibri" panose="02020603050405020304" pitchFamily="2"/>
                        </a:rPr>
                        <a:t> vs high-dose statin ± </a:t>
                      </a:r>
                      <a:r>
                        <a:rPr lang="en-US" sz="1900" spc="-40" dirty="0" err="1">
                          <a:solidFill>
                            <a:srgbClr val="000000"/>
                          </a:solidFill>
                          <a:latin typeface="Calibri" panose="02020603050405020304" pitchFamily="2"/>
                        </a:rPr>
                        <a:t>eze</a:t>
                      </a:r>
                      <a:r>
                        <a:rPr lang="en-US" sz="1900" spc="-40" dirty="0">
                          <a:solidFill>
                            <a:srgbClr val="000000"/>
                          </a:solidFill>
                          <a:latin typeface="Calibri" panose="02020603050405020304" pitchFamily="2"/>
                        </a:rPr>
                        <a:t>)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a:txBody>
                    <a:bodyPr/>
                    <a:lstStyle/>
                    <a:p>
                      <a:pPr marL="0" marR="0" indent="0" algn="l">
                        <a:lnSpc>
                          <a:spcPts val="1400"/>
                        </a:lnSpc>
                        <a:spcBef>
                          <a:spcPts val="1315"/>
                        </a:spcBef>
                        <a:spcAft>
                          <a:spcPts val="2110"/>
                        </a:spcAft>
                        <a:tabLst>
                          <a:tab pos="320040" algn="dec"/>
                        </a:tabLst>
                      </a:pPr>
                      <a:r>
                        <a:rPr lang="en-US" sz="1900" spc="0">
                          <a:solidFill>
                            <a:srgbClr val="000000"/>
                          </a:solidFill>
                          <a:latin typeface="Calibri" panose="02020603050405020304" pitchFamily="2"/>
                        </a:rPr>
                        <a:t>2.37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a:txBody>
                    <a:bodyPr/>
                    <a:lstStyle/>
                    <a:p>
                      <a:pPr marL="0" marR="0" indent="0" algn="l">
                        <a:lnSpc>
                          <a:spcPts val="1400"/>
                        </a:lnSpc>
                        <a:spcBef>
                          <a:spcPts val="1315"/>
                        </a:spcBef>
                        <a:spcAft>
                          <a:spcPts val="2110"/>
                        </a:spcAft>
                        <a:tabLst>
                          <a:tab pos="640080" algn="dec"/>
                        </a:tabLst>
                      </a:pPr>
                      <a:r>
                        <a:rPr lang="en-US" sz="1900" spc="0" dirty="0">
                          <a:solidFill>
                            <a:srgbClr val="000000"/>
                          </a:solidFill>
                          <a:latin typeface="Calibri" panose="02020603050405020304" pitchFamily="2"/>
                        </a:rPr>
                        <a:t>[92] vs 1.37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tc>
                  <a:txBody>
                    <a:bodyPr/>
                    <a:lstStyle/>
                    <a:p>
                      <a:pPr marL="0" marR="0" indent="0" algn="ctr">
                        <a:lnSpc>
                          <a:spcPts val="1400"/>
                        </a:lnSpc>
                        <a:spcBef>
                          <a:spcPts val="1315"/>
                        </a:spcBef>
                        <a:spcAft>
                          <a:spcPts val="2110"/>
                        </a:spcAft>
                      </a:pPr>
                      <a:r>
                        <a:rPr lang="en-US" sz="1900" spc="0" dirty="0">
                          <a:solidFill>
                            <a:srgbClr val="000000"/>
                          </a:solidFill>
                          <a:latin typeface="Calibri" panose="02020603050405020304" pitchFamily="2"/>
                        </a:rPr>
                        <a:t>[53] </a:t>
                      </a:r>
                    </a:p>
                  </a:txBody>
                  <a:tcPr marL="0" marR="0" marT="0" marB="0">
                    <a:lnL w="0" cmpd="sng">
                      <a:noFill/>
                      <a:prstDash val="solid"/>
                    </a:lnL>
                    <a:lnR w="0" cmpd="sng">
                      <a:noFill/>
                      <a:prstDash val="solid"/>
                    </a:lnR>
                    <a:lnT w="0" cmpd="sng">
                      <a:noFill/>
                      <a:prstDash val="solid"/>
                    </a:lnT>
                    <a:lnB w="8890" cmpd="sng">
                      <a:solidFill>
                        <a:srgbClr val="000000"/>
                      </a:solidFill>
                      <a:prstDash val="solid"/>
                    </a:lnB>
                  </a:tcPr>
                </a:tc>
                <a:extLst>
                  <a:ext uri="{0D108BD9-81ED-4DB2-BD59-A6C34878D82A}">
                    <a16:rowId xmlns:a16="http://schemas.microsoft.com/office/drawing/2014/main" val="10004"/>
                  </a:ext>
                </a:extLst>
              </a:tr>
            </a:tbl>
          </a:graphicData>
        </a:graphic>
      </p:graphicFrame>
      <p:sp>
        <p:nvSpPr>
          <p:cNvPr id="129" name="Text Placeholder 128"/>
          <p:cNvSpPr>
            <a:spLocks noGrp="1"/>
          </p:cNvSpPr>
          <p:nvPr>
            <p:ph type="body" idx="10"/>
          </p:nvPr>
        </p:nvSpPr>
        <p:spPr>
          <a:xfrm>
            <a:off x="1330739" y="5997630"/>
            <a:ext cx="8681580" cy="226547"/>
          </a:xfrm>
          <a:prstGeom prst="rect">
            <a:avLst/>
          </a:prstGeom>
          <a:noFill/>
          <a:ln w="0" cmpd="sng">
            <a:noFill/>
            <a:prstDash val="solid"/>
          </a:ln>
        </p:spPr>
        <p:txBody>
          <a:bodyPr vert="horz" wrap="square" lIns="0" tIns="33856" rIns="0" bIns="0" anchor="t">
            <a:spAutoFit/>
          </a:bodyPr>
          <a:lstStyle/>
          <a:p>
            <a:pPr>
              <a:lnSpc>
                <a:spcPts val="1467"/>
              </a:lnSpc>
              <a:spcAft>
                <a:spcPts val="213"/>
              </a:spcAft>
            </a:pPr>
            <a:r>
              <a:rPr lang="en-US" sz="1133" u="sng" spc="-20" baseline="30000" dirty="0">
                <a:solidFill>
                  <a:srgbClr val="000000"/>
                </a:solidFill>
                <a:latin typeface="Calibri" panose="02020603050405020304" pitchFamily="2"/>
              </a:rPr>
              <a:t>1.</a:t>
            </a:r>
            <a:r>
              <a:rPr lang="en-US" sz="1467" u="sng" spc="-20" dirty="0">
                <a:solidFill>
                  <a:srgbClr val="000000"/>
                </a:solidFill>
                <a:latin typeface="Calibri" panose="02020603050405020304" pitchFamily="2"/>
              </a:rPr>
              <a:t>Lancet 2010; 376: 1670-81; </a:t>
            </a:r>
            <a:r>
              <a:rPr lang="en-US" sz="1467" spc="-20" baseline="30000" dirty="0">
                <a:solidFill>
                  <a:srgbClr val="000000"/>
                </a:solidFill>
                <a:latin typeface="Calibri" panose="02020603050405020304" pitchFamily="2"/>
              </a:rPr>
              <a:t>2.</a:t>
            </a:r>
            <a:r>
              <a:rPr lang="en-US" sz="1467" u="sng" spc="-20" dirty="0">
                <a:solidFill>
                  <a:srgbClr val="000000"/>
                </a:solidFill>
                <a:latin typeface="Calibri" panose="02020603050405020304" pitchFamily="2"/>
              </a:rPr>
              <a:t> NEJM 2015; 372: 2387-97; </a:t>
            </a:r>
            <a:r>
              <a:rPr lang="en-US" sz="1467" spc="-20" baseline="30000" dirty="0">
                <a:solidFill>
                  <a:srgbClr val="000000"/>
                </a:solidFill>
                <a:latin typeface="Calibri" panose="02020603050405020304" pitchFamily="2"/>
              </a:rPr>
              <a:t>3.</a:t>
            </a:r>
            <a:r>
              <a:rPr lang="en-US" sz="1467" u="sng" spc="-20" dirty="0">
                <a:solidFill>
                  <a:srgbClr val="000000"/>
                </a:solidFill>
                <a:latin typeface="Calibri" panose="02020603050405020304" pitchFamily="2"/>
              </a:rPr>
              <a:t> NEJM 2017; 376: 1713-22; </a:t>
            </a:r>
            <a:r>
              <a:rPr lang="en-US" sz="1467" spc="-20" baseline="30000" dirty="0">
                <a:solidFill>
                  <a:srgbClr val="000000"/>
                </a:solidFill>
                <a:latin typeface="Calibri" panose="02020603050405020304" pitchFamily="2"/>
              </a:rPr>
              <a:t>4.</a:t>
            </a:r>
            <a:r>
              <a:rPr lang="en-US" sz="1467" u="sng" spc="-20" dirty="0">
                <a:solidFill>
                  <a:srgbClr val="000000"/>
                </a:solidFill>
                <a:latin typeface="Calibri" panose="02020603050405020304" pitchFamily="2"/>
              </a:rPr>
              <a:t> NEJM 2018; 379: 2097-107 </a:t>
            </a:r>
          </a:p>
        </p:txBody>
      </p:sp>
      <p:sp>
        <p:nvSpPr>
          <p:cNvPr id="131" name="Text Placeholder 130"/>
          <p:cNvSpPr>
            <a:spLocks noGrp="1"/>
          </p:cNvSpPr>
          <p:nvPr>
            <p:ph type="body" idx="10"/>
          </p:nvPr>
        </p:nvSpPr>
        <p:spPr>
          <a:xfrm>
            <a:off x="8464244" y="1362712"/>
            <a:ext cx="2759281" cy="271861"/>
          </a:xfrm>
          <a:prstGeom prst="rect">
            <a:avLst/>
          </a:prstGeom>
          <a:noFill/>
          <a:ln w="0" cmpd="sng">
            <a:noFill/>
            <a:prstDash val="solid"/>
          </a:ln>
        </p:spPr>
        <p:txBody>
          <a:bodyPr vert="horz" wrap="square" lIns="0" tIns="27932" rIns="0" bIns="0" anchor="t">
            <a:spAutoFit/>
          </a:bodyPr>
          <a:lstStyle/>
          <a:p>
            <a:pPr>
              <a:lnSpc>
                <a:spcPts val="1867"/>
              </a:lnSpc>
              <a:tabLst>
                <a:tab pos="2742309" algn="r"/>
              </a:tabLst>
            </a:pPr>
            <a:r>
              <a:rPr lang="en-US" sz="1867" dirty="0">
                <a:solidFill>
                  <a:srgbClr val="000000"/>
                </a:solidFill>
                <a:latin typeface="Calibri" panose="02020603050405020304" pitchFamily="2"/>
              </a:rPr>
              <a:t>Outcome RR (95% CI) </a:t>
            </a:r>
          </a:p>
        </p:txBody>
      </p:sp>
      <p:sp>
        <p:nvSpPr>
          <p:cNvPr id="132" name="Text Placeholder 131"/>
          <p:cNvSpPr>
            <a:spLocks noGrp="1"/>
          </p:cNvSpPr>
          <p:nvPr>
            <p:ph type="body" idx="10"/>
          </p:nvPr>
        </p:nvSpPr>
        <p:spPr>
          <a:xfrm>
            <a:off x="7994827" y="2330153"/>
            <a:ext cx="1865269" cy="807913"/>
          </a:xfrm>
          <a:prstGeom prst="rect">
            <a:avLst/>
          </a:prstGeom>
          <a:noFill/>
          <a:ln w="0" cmpd="sng">
            <a:noFill/>
            <a:prstDash val="solid"/>
          </a:ln>
        </p:spPr>
        <p:txBody>
          <a:bodyPr vert="horz" wrap="square" lIns="0" tIns="0" rIns="0" bIns="0" anchor="t">
            <a:spAutoFit/>
          </a:bodyPr>
          <a:lstStyle/>
          <a:p>
            <a:pPr algn="ctr">
              <a:lnSpc>
                <a:spcPts val="2133"/>
              </a:lnSpc>
            </a:pPr>
            <a:r>
              <a:rPr lang="en-US" sz="1867" spc="-47" dirty="0">
                <a:solidFill>
                  <a:srgbClr val="000000"/>
                </a:solidFill>
                <a:latin typeface="Calibri" panose="02020603050405020304" pitchFamily="2"/>
              </a:rPr>
              <a:t>MI, CHD death, </a:t>
            </a:r>
            <a:br>
              <a:rPr sz="1867" dirty="0"/>
            </a:br>
            <a:r>
              <a:rPr lang="en-US" sz="1867" spc="-47" dirty="0">
                <a:solidFill>
                  <a:srgbClr val="000000"/>
                </a:solidFill>
                <a:latin typeface="Calibri" panose="02020603050405020304" pitchFamily="2"/>
              </a:rPr>
              <a:t>stroke, coronary </a:t>
            </a:r>
            <a:br>
              <a:rPr sz="1867" dirty="0"/>
            </a:br>
            <a:r>
              <a:rPr lang="en-US" sz="1867" spc="-47" dirty="0" err="1">
                <a:solidFill>
                  <a:srgbClr val="000000"/>
                </a:solidFill>
                <a:latin typeface="Calibri" panose="02020603050405020304" pitchFamily="2"/>
              </a:rPr>
              <a:t>revasc</a:t>
            </a:r>
            <a:r>
              <a:rPr lang="en-US" sz="1867" spc="-47" dirty="0">
                <a:solidFill>
                  <a:srgbClr val="000000"/>
                </a:solidFill>
                <a:latin typeface="Calibri" panose="02020603050405020304" pitchFamily="2"/>
              </a:rPr>
              <a:t>. </a:t>
            </a:r>
          </a:p>
        </p:txBody>
      </p:sp>
      <p:sp>
        <p:nvSpPr>
          <p:cNvPr id="133" name="Text Placeholder 132"/>
          <p:cNvSpPr>
            <a:spLocks noGrp="1"/>
          </p:cNvSpPr>
          <p:nvPr>
            <p:ph type="body" idx="10"/>
          </p:nvPr>
        </p:nvSpPr>
        <p:spPr>
          <a:xfrm>
            <a:off x="8018823" y="3305213"/>
            <a:ext cx="1816556" cy="807913"/>
          </a:xfrm>
          <a:prstGeom prst="rect">
            <a:avLst/>
          </a:prstGeom>
          <a:noFill/>
          <a:ln w="0" cmpd="sng">
            <a:noFill/>
            <a:prstDash val="solid"/>
          </a:ln>
        </p:spPr>
        <p:txBody>
          <a:bodyPr vert="horz" wrap="square" lIns="0" tIns="0" rIns="0" bIns="0" anchor="t">
            <a:spAutoFit/>
          </a:bodyPr>
          <a:lstStyle/>
          <a:p>
            <a:pPr algn="ctr">
              <a:lnSpc>
                <a:spcPts val="2133"/>
              </a:lnSpc>
            </a:pPr>
            <a:r>
              <a:rPr lang="en-US" sz="1867" spc="-40">
                <a:solidFill>
                  <a:srgbClr val="000000"/>
                </a:solidFill>
                <a:latin typeface="Calibri" panose="02020603050405020304" pitchFamily="2"/>
              </a:rPr>
              <a:t>CV death, MI, </a:t>
            </a:r>
            <a:br>
              <a:rPr sz="1867"/>
            </a:br>
            <a:r>
              <a:rPr lang="en-US" sz="1867" spc="-40">
                <a:solidFill>
                  <a:srgbClr val="000000"/>
                </a:solidFill>
                <a:latin typeface="Calibri" panose="02020603050405020304" pitchFamily="2"/>
              </a:rPr>
              <a:t>stroke, UA, </a:t>
            </a:r>
            <a:br>
              <a:rPr sz="1867"/>
            </a:br>
            <a:r>
              <a:rPr lang="en-US" sz="1867" spc="-40">
                <a:solidFill>
                  <a:srgbClr val="000000"/>
                </a:solidFill>
                <a:latin typeface="Calibri" panose="02020603050405020304" pitchFamily="2"/>
              </a:rPr>
              <a:t>coronary revasc </a:t>
            </a:r>
          </a:p>
        </p:txBody>
      </p:sp>
      <p:sp>
        <p:nvSpPr>
          <p:cNvPr id="134" name="Text Placeholder 133"/>
          <p:cNvSpPr>
            <a:spLocks noGrp="1"/>
          </p:cNvSpPr>
          <p:nvPr>
            <p:ph type="body" idx="10"/>
          </p:nvPr>
        </p:nvSpPr>
        <p:spPr>
          <a:xfrm>
            <a:off x="8018823" y="4280272"/>
            <a:ext cx="1816556" cy="807913"/>
          </a:xfrm>
          <a:prstGeom prst="rect">
            <a:avLst/>
          </a:prstGeom>
          <a:noFill/>
          <a:ln w="0" cmpd="sng">
            <a:noFill/>
            <a:prstDash val="solid"/>
          </a:ln>
        </p:spPr>
        <p:txBody>
          <a:bodyPr vert="horz" wrap="square" lIns="0" tIns="0" rIns="0" bIns="0" anchor="t">
            <a:spAutoFit/>
          </a:bodyPr>
          <a:lstStyle/>
          <a:p>
            <a:pPr algn="ctr">
              <a:lnSpc>
                <a:spcPts val="2133"/>
              </a:lnSpc>
            </a:pPr>
            <a:r>
              <a:rPr lang="en-US" sz="1867" spc="-40">
                <a:solidFill>
                  <a:srgbClr val="000000"/>
                </a:solidFill>
                <a:latin typeface="Calibri" panose="02020603050405020304" pitchFamily="2"/>
              </a:rPr>
              <a:t>CV death, MI, </a:t>
            </a:r>
            <a:br>
              <a:rPr sz="1867"/>
            </a:br>
            <a:r>
              <a:rPr lang="en-US" sz="1867" spc="-40">
                <a:solidFill>
                  <a:srgbClr val="000000"/>
                </a:solidFill>
                <a:latin typeface="Calibri" panose="02020603050405020304" pitchFamily="2"/>
              </a:rPr>
              <a:t>stroke, UA, </a:t>
            </a:r>
            <a:br>
              <a:rPr sz="1867"/>
            </a:br>
            <a:r>
              <a:rPr lang="en-US" sz="1867" spc="-40">
                <a:solidFill>
                  <a:srgbClr val="000000"/>
                </a:solidFill>
                <a:latin typeface="Calibri" panose="02020603050405020304" pitchFamily="2"/>
              </a:rPr>
              <a:t>coronary revasc </a:t>
            </a:r>
          </a:p>
        </p:txBody>
      </p:sp>
      <p:sp>
        <p:nvSpPr>
          <p:cNvPr id="135" name="Text Placeholder 134"/>
          <p:cNvSpPr>
            <a:spLocks noGrp="1"/>
          </p:cNvSpPr>
          <p:nvPr>
            <p:ph type="body" idx="10"/>
          </p:nvPr>
        </p:nvSpPr>
        <p:spPr>
          <a:xfrm>
            <a:off x="8057967" y="5255332"/>
            <a:ext cx="1724207" cy="538609"/>
          </a:xfrm>
          <a:prstGeom prst="rect">
            <a:avLst/>
          </a:prstGeom>
          <a:noFill/>
          <a:ln w="0" cmpd="sng">
            <a:noFill/>
            <a:prstDash val="solid"/>
          </a:ln>
        </p:spPr>
        <p:txBody>
          <a:bodyPr vert="horz" wrap="square" lIns="0" tIns="0" rIns="0" bIns="0" anchor="t">
            <a:spAutoFit/>
          </a:bodyPr>
          <a:lstStyle/>
          <a:p>
            <a:pPr marL="243761">
              <a:lnSpc>
                <a:spcPts val="2133"/>
              </a:lnSpc>
            </a:pPr>
            <a:r>
              <a:rPr lang="en-US" sz="1867" spc="-53" dirty="0">
                <a:solidFill>
                  <a:srgbClr val="000000"/>
                </a:solidFill>
                <a:latin typeface="Calibri" panose="02020603050405020304" pitchFamily="2"/>
              </a:rPr>
              <a:t>MI, CHD death, stroke, UA </a:t>
            </a:r>
          </a:p>
        </p:txBody>
      </p:sp>
      <p:sp>
        <p:nvSpPr>
          <p:cNvPr id="136" name="Text Placeholder 135"/>
          <p:cNvSpPr>
            <a:spLocks noGrp="1"/>
          </p:cNvSpPr>
          <p:nvPr>
            <p:ph type="body" idx="10"/>
          </p:nvPr>
        </p:nvSpPr>
        <p:spPr>
          <a:xfrm>
            <a:off x="10113887" y="2330156"/>
            <a:ext cx="1507448" cy="538609"/>
          </a:xfrm>
          <a:prstGeom prst="rect">
            <a:avLst/>
          </a:prstGeom>
          <a:noFill/>
          <a:ln w="0" cmpd="sng">
            <a:noFill/>
            <a:prstDash val="solid"/>
          </a:ln>
        </p:spPr>
        <p:txBody>
          <a:bodyPr vert="horz" wrap="square" lIns="0" tIns="0" rIns="0" bIns="0" anchor="t">
            <a:spAutoFit/>
          </a:bodyPr>
          <a:lstStyle/>
          <a:p>
            <a:pPr>
              <a:lnSpc>
                <a:spcPts val="2133"/>
              </a:lnSpc>
            </a:pPr>
            <a:r>
              <a:rPr lang="en-US" sz="1933" spc="-47">
                <a:solidFill>
                  <a:srgbClr val="000000"/>
                </a:solidFill>
                <a:latin typeface="Calibri" panose="02020603050405020304" pitchFamily="2"/>
              </a:rPr>
              <a:t>0.71 (0.56-0.91) [per mmol/L] </a:t>
            </a:r>
          </a:p>
        </p:txBody>
      </p:sp>
      <p:sp>
        <p:nvSpPr>
          <p:cNvPr id="137" name="Text Placeholder 136"/>
          <p:cNvSpPr>
            <a:spLocks noGrp="1"/>
          </p:cNvSpPr>
          <p:nvPr>
            <p:ph type="body" idx="10"/>
          </p:nvPr>
        </p:nvSpPr>
        <p:spPr>
          <a:xfrm>
            <a:off x="10113887" y="3305214"/>
            <a:ext cx="1507448" cy="277843"/>
          </a:xfrm>
          <a:prstGeom prst="rect">
            <a:avLst/>
          </a:prstGeom>
          <a:noFill/>
          <a:ln w="0" cmpd="sng">
            <a:noFill/>
            <a:prstDash val="solid"/>
          </a:ln>
        </p:spPr>
        <p:txBody>
          <a:bodyPr vert="horz" wrap="square" lIns="0" tIns="33856" rIns="0" bIns="0" anchor="t">
            <a:spAutoFit/>
          </a:bodyPr>
          <a:lstStyle/>
          <a:p>
            <a:pPr>
              <a:lnSpc>
                <a:spcPts val="1867"/>
              </a:lnSpc>
              <a:spcAft>
                <a:spcPts val="27"/>
              </a:spcAft>
            </a:pPr>
            <a:r>
              <a:rPr lang="en-US" sz="1933" spc="-80">
                <a:solidFill>
                  <a:srgbClr val="000000"/>
                </a:solidFill>
                <a:latin typeface="Calibri" panose="02020603050405020304" pitchFamily="2"/>
              </a:rPr>
              <a:t>0.94 (0.89-0.99) </a:t>
            </a:r>
          </a:p>
        </p:txBody>
      </p:sp>
      <p:sp>
        <p:nvSpPr>
          <p:cNvPr id="138" name="Text Placeholder 137"/>
          <p:cNvSpPr>
            <a:spLocks noGrp="1"/>
          </p:cNvSpPr>
          <p:nvPr>
            <p:ph type="body" idx="10"/>
          </p:nvPr>
        </p:nvSpPr>
        <p:spPr>
          <a:xfrm>
            <a:off x="10113887" y="4280273"/>
            <a:ext cx="1507448" cy="277843"/>
          </a:xfrm>
          <a:prstGeom prst="rect">
            <a:avLst/>
          </a:prstGeom>
          <a:noFill/>
          <a:ln w="0" cmpd="sng">
            <a:noFill/>
            <a:prstDash val="solid"/>
          </a:ln>
        </p:spPr>
        <p:txBody>
          <a:bodyPr vert="horz" wrap="square" lIns="0" tIns="33856" rIns="0" bIns="0" anchor="t">
            <a:spAutoFit/>
          </a:bodyPr>
          <a:lstStyle/>
          <a:p>
            <a:pPr>
              <a:lnSpc>
                <a:spcPts val="1867"/>
              </a:lnSpc>
              <a:spcAft>
                <a:spcPts val="27"/>
              </a:spcAft>
            </a:pPr>
            <a:r>
              <a:rPr lang="en-US" sz="1933" spc="-80">
                <a:solidFill>
                  <a:srgbClr val="000000"/>
                </a:solidFill>
                <a:latin typeface="Calibri" panose="02020603050405020304" pitchFamily="2"/>
              </a:rPr>
              <a:t>0.85 (0.79-0.92) </a:t>
            </a:r>
          </a:p>
        </p:txBody>
      </p:sp>
      <p:sp>
        <p:nvSpPr>
          <p:cNvPr id="139" name="Text Placeholder 138"/>
          <p:cNvSpPr>
            <a:spLocks noGrp="1"/>
          </p:cNvSpPr>
          <p:nvPr>
            <p:ph type="body" idx="10"/>
          </p:nvPr>
        </p:nvSpPr>
        <p:spPr>
          <a:xfrm>
            <a:off x="10113887" y="5255333"/>
            <a:ext cx="1507448" cy="277843"/>
          </a:xfrm>
          <a:prstGeom prst="rect">
            <a:avLst/>
          </a:prstGeom>
          <a:noFill/>
          <a:ln w="0" cmpd="sng">
            <a:noFill/>
            <a:prstDash val="solid"/>
          </a:ln>
        </p:spPr>
        <p:txBody>
          <a:bodyPr vert="horz" wrap="square" lIns="0" tIns="33856" rIns="0" bIns="0" anchor="t">
            <a:spAutoFit/>
          </a:bodyPr>
          <a:lstStyle/>
          <a:p>
            <a:pPr>
              <a:lnSpc>
                <a:spcPts val="1867"/>
              </a:lnSpc>
              <a:spcAft>
                <a:spcPts val="27"/>
              </a:spcAft>
            </a:pPr>
            <a:r>
              <a:rPr lang="en-US" sz="1933" spc="-80">
                <a:solidFill>
                  <a:srgbClr val="000000"/>
                </a:solidFill>
                <a:latin typeface="Calibri" panose="02020603050405020304" pitchFamily="2"/>
              </a:rPr>
              <a:t>0.85 (0.78-0.93) </a:t>
            </a:r>
          </a:p>
        </p:txBody>
      </p:sp>
      <p:sp>
        <p:nvSpPr>
          <p:cNvPr id="18" name="TextBox 17"/>
          <p:cNvSpPr txBox="1"/>
          <p:nvPr/>
        </p:nvSpPr>
        <p:spPr>
          <a:xfrm>
            <a:off x="9782174" y="6259310"/>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4026369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 Placeholder 146"/>
          <p:cNvSpPr>
            <a:spLocks noGrp="1"/>
          </p:cNvSpPr>
          <p:nvPr>
            <p:ph type="body" idx="4294967295"/>
          </p:nvPr>
        </p:nvSpPr>
        <p:spPr>
          <a:xfrm>
            <a:off x="0" y="287338"/>
            <a:ext cx="7764463" cy="20637"/>
          </a:xfrm>
          <a:prstGeom prst="rect">
            <a:avLst/>
          </a:prstGeom>
          <a:noFill/>
          <a:ln w="0" cmpd="sng">
            <a:noFill/>
            <a:prstDash val="solid"/>
          </a:ln>
        </p:spPr>
        <p:txBody>
          <a:bodyPr vert="horz" wrap="square" lIns="0" tIns="0" rIns="0" bIns="0" anchor="t">
            <a:spAutoFit/>
          </a:bodyPr>
          <a:lstStyle/>
          <a:p>
            <a:pPr algn="l"/>
            <a:r>
              <a:rPr lang="en-US" sz="133" dirty="0"/>
              <a:t> </a:t>
            </a:r>
          </a:p>
        </p:txBody>
      </p:sp>
      <p:sp>
        <p:nvSpPr>
          <p:cNvPr id="148" name="Text Placeholder 147"/>
          <p:cNvSpPr>
            <a:spLocks noGrp="1"/>
          </p:cNvSpPr>
          <p:nvPr>
            <p:ph type="body" idx="4294967295"/>
          </p:nvPr>
        </p:nvSpPr>
        <p:spPr>
          <a:xfrm>
            <a:off x="-3008339" y="241620"/>
            <a:ext cx="13676339" cy="790451"/>
          </a:xfrm>
          <a:prstGeom prst="rect">
            <a:avLst/>
          </a:prstGeom>
          <a:noFill/>
          <a:ln w="0" cmpd="sng">
            <a:noFill/>
            <a:prstDash val="solid"/>
          </a:ln>
        </p:spPr>
        <p:txBody>
          <a:bodyPr vert="horz" wrap="square" lIns="0" tIns="4232" rIns="0" bIns="0" anchor="t">
            <a:spAutoFit/>
          </a:bodyPr>
          <a:lstStyle/>
          <a:p>
            <a:pPr marL="3229830" marR="365642" algn="l">
              <a:lnSpc>
                <a:spcPts val="2932"/>
              </a:lnSpc>
              <a:spcAft>
                <a:spcPts val="600"/>
              </a:spcAft>
            </a:pPr>
            <a:r>
              <a:rPr lang="en-US" sz="2000" b="0" dirty="0">
                <a:solidFill>
                  <a:schemeClr val="bg1"/>
                </a:solidFill>
                <a:latin typeface="+mn-lt"/>
              </a:rPr>
              <a:t>RECOMMENDED TREATMENT GOALS FOR LDL-LOWERING THERAPY: </a:t>
            </a:r>
          </a:p>
          <a:p>
            <a:pPr marL="3229830" marR="365642" algn="l">
              <a:lnSpc>
                <a:spcPts val="2932"/>
              </a:lnSpc>
              <a:spcAft>
                <a:spcPts val="600"/>
              </a:spcAft>
            </a:pPr>
            <a:r>
              <a:rPr lang="en-US" sz="2000" b="0" dirty="0">
                <a:solidFill>
                  <a:schemeClr val="bg1"/>
                </a:solidFill>
                <a:latin typeface="+mn-lt"/>
              </a:rPr>
              <a:t>MAIN CHANGES FROM 2016 to 2019 </a:t>
            </a:r>
          </a:p>
        </p:txBody>
      </p:sp>
      <p:sp>
        <p:nvSpPr>
          <p:cNvPr id="124" name="Text Placeholder 141"/>
          <p:cNvSpPr txBox="1">
            <a:spLocks/>
          </p:cNvSpPr>
          <p:nvPr/>
        </p:nvSpPr>
        <p:spPr>
          <a:xfrm>
            <a:off x="1819010" y="1961850"/>
            <a:ext cx="7203757" cy="3143550"/>
          </a:xfrm>
          <a:prstGeom prst="rect">
            <a:avLst/>
          </a:prstGeom>
          <a:noFill/>
          <a:ln w="0" cmpd="sng">
            <a:noFill/>
            <a:prstDash val="solid"/>
          </a:ln>
        </p:spPr>
        <p:txBody>
          <a:bodyPr vert="horz" lIns="0" tIns="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l"/>
            <a:r>
              <a:rPr lang="en-US" sz="100" kern="0">
                <a:solidFill>
                  <a:sysClr val="windowText" lastClr="000000"/>
                </a:solidFill>
              </a:rPr>
              <a:t> </a:t>
            </a:r>
            <a:endParaRPr lang="en-US" sz="100" kern="0" dirty="0">
              <a:solidFill>
                <a:sysClr val="windowText" lastClr="000000"/>
              </a:solidFill>
            </a:endParaRPr>
          </a:p>
        </p:txBody>
      </p:sp>
      <p:sp>
        <p:nvSpPr>
          <p:cNvPr id="125" name="Text Placeholder 151"/>
          <p:cNvSpPr txBox="1">
            <a:spLocks/>
          </p:cNvSpPr>
          <p:nvPr/>
        </p:nvSpPr>
        <p:spPr>
          <a:xfrm>
            <a:off x="1716963" y="2060246"/>
            <a:ext cx="1319758" cy="287566"/>
          </a:xfrm>
          <a:prstGeom prst="rect">
            <a:avLst/>
          </a:prstGeom>
          <a:noFill/>
          <a:ln w="0" cmpd="sng">
            <a:noFill/>
            <a:prstDash val="solid"/>
          </a:ln>
        </p:spPr>
        <p:txBody>
          <a:bodyPr vert="horz" lIns="0" tIns="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l">
              <a:lnSpc>
                <a:spcPts val="1600"/>
              </a:lnSpc>
              <a:spcAft>
                <a:spcPts val="595"/>
              </a:spcAft>
            </a:pPr>
            <a:r>
              <a:rPr lang="en-US" sz="1600" b="1" kern="0" spc="-50" dirty="0">
                <a:solidFill>
                  <a:srgbClr val="000000"/>
                </a:solidFill>
              </a:rPr>
              <a:t>Risk category </a:t>
            </a:r>
          </a:p>
        </p:txBody>
      </p:sp>
      <p:sp>
        <p:nvSpPr>
          <p:cNvPr id="126" name="Text Placeholder 152"/>
          <p:cNvSpPr txBox="1">
            <a:spLocks/>
          </p:cNvSpPr>
          <p:nvPr/>
        </p:nvSpPr>
        <p:spPr>
          <a:xfrm>
            <a:off x="3385706" y="2060246"/>
            <a:ext cx="5637060" cy="287566"/>
          </a:xfrm>
          <a:prstGeom prst="rect">
            <a:avLst/>
          </a:prstGeom>
          <a:noFill/>
          <a:ln w="0" cmpd="sng">
            <a:noFill/>
            <a:prstDash val="solid"/>
          </a:ln>
        </p:spPr>
        <p:txBody>
          <a:bodyPr vert="horz" lIns="0" tIns="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600"/>
              </a:lnSpc>
              <a:spcAft>
                <a:spcPts val="595"/>
              </a:spcAft>
            </a:pPr>
            <a:r>
              <a:rPr lang="en-US" sz="1600" b="1" kern="0">
                <a:solidFill>
                  <a:srgbClr val="000000"/>
                </a:solidFill>
              </a:rPr>
              <a:t>LDL goals (starting with untreated LDL-C) </a:t>
            </a:r>
          </a:p>
        </p:txBody>
      </p:sp>
      <p:sp>
        <p:nvSpPr>
          <p:cNvPr id="127" name="Text Placeholder 153"/>
          <p:cNvSpPr txBox="1">
            <a:spLocks/>
          </p:cNvSpPr>
          <p:nvPr/>
        </p:nvSpPr>
        <p:spPr>
          <a:xfrm>
            <a:off x="1819010" y="2347812"/>
            <a:ext cx="7203757" cy="420875"/>
          </a:xfrm>
          <a:prstGeom prst="rect">
            <a:avLst/>
          </a:prstGeom>
          <a:noFill/>
          <a:ln w="0" cmpd="sng">
            <a:noFill/>
            <a:prstDash val="solid"/>
          </a:ln>
        </p:spPr>
        <p:txBody>
          <a:bodyPr vert="horz" lIns="0" tIns="50784"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742377" algn="l">
              <a:lnSpc>
                <a:spcPts val="1799"/>
              </a:lnSpc>
              <a:spcAft>
                <a:spcPts val="1005"/>
              </a:spcAft>
              <a:tabLst>
                <a:tab pos="5530460" algn="l"/>
              </a:tabLst>
            </a:pPr>
            <a:r>
              <a:rPr lang="en-US" sz="1600" b="1" kern="0" dirty="0">
                <a:solidFill>
                  <a:srgbClr val="000000"/>
                </a:solidFill>
              </a:rPr>
              <a:t>2016                                           2019 </a:t>
            </a:r>
          </a:p>
        </p:txBody>
      </p:sp>
      <p:sp>
        <p:nvSpPr>
          <p:cNvPr id="128" name="Text Placeholder 154"/>
          <p:cNvSpPr txBox="1">
            <a:spLocks/>
          </p:cNvSpPr>
          <p:nvPr/>
        </p:nvSpPr>
        <p:spPr>
          <a:xfrm>
            <a:off x="3588844" y="2768687"/>
            <a:ext cx="2567029" cy="2253554"/>
          </a:xfrm>
          <a:prstGeom prst="rect">
            <a:avLst/>
          </a:prstGeom>
          <a:noFill/>
          <a:ln w="0" cmpd="sng">
            <a:noFill/>
            <a:prstDash val="solid"/>
          </a:ln>
        </p:spPr>
        <p:txBody>
          <a:bodyPr vert="horz" lIns="0" tIns="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99"/>
              </a:lnSpc>
            </a:pPr>
            <a:r>
              <a:rPr lang="en-US" sz="1400" kern="0" spc="-130" dirty="0">
                <a:solidFill>
                  <a:srgbClr val="000000"/>
                </a:solidFill>
              </a:rPr>
              <a:t>&lt;1.8 mmol/L (70 mg/dL) </a:t>
            </a:r>
            <a:br>
              <a:rPr lang="en-US" sz="1400" kern="0" dirty="0">
                <a:solidFill>
                  <a:sysClr val="windowText" lastClr="000000"/>
                </a:solidFill>
              </a:rPr>
            </a:br>
            <a:r>
              <a:rPr lang="en-US" sz="1400" kern="0" spc="-130" dirty="0">
                <a:solidFill>
                  <a:srgbClr val="000000"/>
                </a:solidFill>
              </a:rPr>
              <a:t>or &gt;50% if LDL-C 1.8-3.5 </a:t>
            </a:r>
            <a:br>
              <a:rPr lang="en-US" sz="1400" kern="0" dirty="0">
                <a:solidFill>
                  <a:sysClr val="windowText" lastClr="000000"/>
                </a:solidFill>
              </a:rPr>
            </a:br>
            <a:r>
              <a:rPr lang="en-US" sz="1400" kern="0" spc="-130" dirty="0">
                <a:solidFill>
                  <a:srgbClr val="000000"/>
                </a:solidFill>
              </a:rPr>
              <a:t>(70 - 135 mg/dL) </a:t>
            </a:r>
          </a:p>
          <a:p>
            <a:pPr algn="ctr">
              <a:lnSpc>
                <a:spcPts val="1899"/>
              </a:lnSpc>
              <a:spcBef>
                <a:spcPts val="720"/>
              </a:spcBef>
            </a:pPr>
            <a:r>
              <a:rPr lang="en-US" sz="1400" kern="0" spc="-130" dirty="0">
                <a:solidFill>
                  <a:srgbClr val="000000"/>
                </a:solidFill>
              </a:rPr>
              <a:t>&lt;2.6 mmol/L (100mg/dL) </a:t>
            </a:r>
            <a:br>
              <a:rPr lang="en-US" sz="1400" kern="0" dirty="0">
                <a:solidFill>
                  <a:sysClr val="windowText" lastClr="000000"/>
                </a:solidFill>
              </a:rPr>
            </a:br>
            <a:r>
              <a:rPr lang="en-US" sz="1400" kern="0" spc="-130" dirty="0">
                <a:solidFill>
                  <a:srgbClr val="000000"/>
                </a:solidFill>
              </a:rPr>
              <a:t>or &gt;50% if LDL-C 2.6-5.2 </a:t>
            </a:r>
            <a:br>
              <a:rPr lang="en-US" sz="1400" kern="0" dirty="0">
                <a:solidFill>
                  <a:sysClr val="windowText" lastClr="000000"/>
                </a:solidFill>
              </a:rPr>
            </a:br>
            <a:r>
              <a:rPr lang="en-US" sz="1400" kern="0" spc="-130" dirty="0">
                <a:solidFill>
                  <a:srgbClr val="000000"/>
                </a:solidFill>
              </a:rPr>
              <a:t>(100 - 200 mg/dL) </a:t>
            </a:r>
          </a:p>
          <a:p>
            <a:pPr algn="ctr">
              <a:lnSpc>
                <a:spcPts val="2799"/>
              </a:lnSpc>
            </a:pPr>
            <a:r>
              <a:rPr lang="en-US" sz="1400" kern="0" dirty="0">
                <a:solidFill>
                  <a:srgbClr val="000000"/>
                </a:solidFill>
              </a:rPr>
              <a:t>&lt;3.0 mmol/L (115 mg/dL) </a:t>
            </a:r>
            <a:br>
              <a:rPr lang="en-US" sz="1400" kern="0" dirty="0">
                <a:solidFill>
                  <a:sysClr val="windowText" lastClr="000000"/>
                </a:solidFill>
              </a:rPr>
            </a:br>
            <a:r>
              <a:rPr lang="en-US" sz="1400" kern="0" dirty="0">
                <a:solidFill>
                  <a:srgbClr val="000000"/>
                </a:solidFill>
              </a:rPr>
              <a:t>&lt;3.0 mmol/L (115 mg/dL) </a:t>
            </a:r>
          </a:p>
        </p:txBody>
      </p:sp>
      <p:sp>
        <p:nvSpPr>
          <p:cNvPr id="129" name="Text Placeholder 155"/>
          <p:cNvSpPr txBox="1">
            <a:spLocks/>
          </p:cNvSpPr>
          <p:nvPr/>
        </p:nvSpPr>
        <p:spPr>
          <a:xfrm>
            <a:off x="6409913" y="2768687"/>
            <a:ext cx="2588299" cy="2253554"/>
          </a:xfrm>
          <a:prstGeom prst="rect">
            <a:avLst/>
          </a:prstGeom>
          <a:noFill/>
          <a:ln w="0" cmpd="sng">
            <a:noFill/>
            <a:prstDash val="solid"/>
          </a:ln>
        </p:spPr>
        <p:txBody>
          <a:bodyPr vert="horz" lIns="0" tIns="127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699"/>
              </a:lnSpc>
            </a:pPr>
            <a:r>
              <a:rPr lang="en-US" sz="1600" b="1" kern="0" dirty="0">
                <a:solidFill>
                  <a:srgbClr val="000000"/>
                </a:solidFill>
              </a:rPr>
              <a:t>&lt;1.4 </a:t>
            </a:r>
            <a:r>
              <a:rPr lang="en-US" sz="1600" b="1" kern="0" dirty="0" err="1">
                <a:solidFill>
                  <a:srgbClr val="000000"/>
                </a:solidFill>
              </a:rPr>
              <a:t>mmol</a:t>
            </a:r>
            <a:r>
              <a:rPr lang="en-US" sz="1600" b="1" kern="0" dirty="0">
                <a:solidFill>
                  <a:srgbClr val="000000"/>
                </a:solidFill>
              </a:rPr>
              <a:t>/L (55 mg/</a:t>
            </a:r>
            <a:r>
              <a:rPr lang="en-US" sz="1600" b="1" kern="0" dirty="0" err="1">
                <a:solidFill>
                  <a:srgbClr val="000000"/>
                </a:solidFill>
              </a:rPr>
              <a:t>dL</a:t>
            </a:r>
            <a:r>
              <a:rPr lang="en-US" sz="1600" b="1" kern="0" dirty="0">
                <a:solidFill>
                  <a:srgbClr val="000000"/>
                </a:solidFill>
              </a:rPr>
              <a:t>) </a:t>
            </a:r>
          </a:p>
          <a:p>
            <a:pPr algn="ctr">
              <a:lnSpc>
                <a:spcPts val="2099"/>
              </a:lnSpc>
              <a:defRPr/>
            </a:pPr>
            <a:r>
              <a:rPr lang="en-US" sz="1600" b="1" u="sng" kern="0" spc="-225" dirty="0">
                <a:solidFill>
                  <a:srgbClr val="000000"/>
                </a:solidFill>
              </a:rPr>
              <a:t>and </a:t>
            </a:r>
            <a:r>
              <a:rPr lang="en-US" sz="1600" b="1" kern="0" spc="-225" dirty="0">
                <a:solidFill>
                  <a:srgbClr val="000000"/>
                </a:solidFill>
              </a:rPr>
              <a:t> &gt;  50% </a:t>
            </a:r>
            <a:r>
              <a:rPr lang="en-US" sz="1600" b="1" kern="0" spc="-225" dirty="0">
                <a:solidFill>
                  <a:srgbClr val="000000"/>
                </a:solidFill>
                <a:latin typeface="Calibri"/>
              </a:rPr>
              <a:t>↓</a:t>
            </a:r>
            <a:endParaRPr lang="en-US" sz="2649" b="1" kern="0" spc="-225" dirty="0">
              <a:solidFill>
                <a:srgbClr val="000000"/>
              </a:solidFill>
            </a:endParaRPr>
          </a:p>
          <a:p>
            <a:pPr algn="ctr">
              <a:lnSpc>
                <a:spcPts val="1699"/>
              </a:lnSpc>
              <a:spcBef>
                <a:spcPts val="2709"/>
              </a:spcBef>
            </a:pPr>
            <a:r>
              <a:rPr lang="en-US" sz="1600" b="1" kern="0" dirty="0">
                <a:solidFill>
                  <a:srgbClr val="000000"/>
                </a:solidFill>
              </a:rPr>
              <a:t>&lt;1.8 </a:t>
            </a:r>
            <a:r>
              <a:rPr lang="en-US" sz="1600" b="1" kern="0" dirty="0" err="1">
                <a:solidFill>
                  <a:srgbClr val="000000"/>
                </a:solidFill>
              </a:rPr>
              <a:t>mmol</a:t>
            </a:r>
            <a:r>
              <a:rPr lang="en-US" sz="1600" b="1" kern="0" dirty="0">
                <a:solidFill>
                  <a:srgbClr val="000000"/>
                </a:solidFill>
              </a:rPr>
              <a:t>/L (70 mg/</a:t>
            </a:r>
            <a:r>
              <a:rPr lang="en-US" sz="1600" b="1" kern="0" dirty="0" err="1">
                <a:solidFill>
                  <a:srgbClr val="000000"/>
                </a:solidFill>
              </a:rPr>
              <a:t>dL</a:t>
            </a:r>
            <a:r>
              <a:rPr lang="en-US" sz="1600" b="1" kern="0" dirty="0">
                <a:solidFill>
                  <a:srgbClr val="000000"/>
                </a:solidFill>
              </a:rPr>
              <a:t>) </a:t>
            </a:r>
          </a:p>
          <a:p>
            <a:pPr algn="ctr">
              <a:lnSpc>
                <a:spcPts val="2099"/>
              </a:lnSpc>
            </a:pPr>
            <a:r>
              <a:rPr lang="en-US" sz="1600" b="1" u="sng" kern="0" spc="-225" dirty="0">
                <a:solidFill>
                  <a:srgbClr val="000000"/>
                </a:solidFill>
              </a:rPr>
              <a:t>and </a:t>
            </a:r>
            <a:r>
              <a:rPr lang="en-US" sz="1600" b="1" kern="0" spc="-225" dirty="0">
                <a:solidFill>
                  <a:srgbClr val="000000"/>
                </a:solidFill>
              </a:rPr>
              <a:t> &gt;  50% </a:t>
            </a:r>
            <a:r>
              <a:rPr lang="en-US" sz="1600" b="1" kern="0" spc="-225" dirty="0">
                <a:solidFill>
                  <a:srgbClr val="000000"/>
                </a:solidFill>
                <a:latin typeface="Calibri"/>
              </a:rPr>
              <a:t>↓</a:t>
            </a:r>
            <a:endParaRPr lang="en-US" sz="2649" b="1" kern="0" spc="-225" dirty="0">
              <a:solidFill>
                <a:srgbClr val="000000"/>
              </a:solidFill>
            </a:endParaRPr>
          </a:p>
          <a:p>
            <a:pPr algn="ctr">
              <a:lnSpc>
                <a:spcPts val="2899"/>
              </a:lnSpc>
              <a:spcBef>
                <a:spcPts val="1630"/>
              </a:spcBef>
            </a:pPr>
            <a:r>
              <a:rPr lang="en-US" sz="1600" b="1" kern="0" dirty="0">
                <a:solidFill>
                  <a:srgbClr val="000000"/>
                </a:solidFill>
              </a:rPr>
              <a:t>&lt; 2.6 mmol/L (100 mg/dL) </a:t>
            </a:r>
            <a:br>
              <a:rPr lang="en-US" b="1" kern="0" dirty="0">
                <a:solidFill>
                  <a:sysClr val="windowText" lastClr="000000"/>
                </a:solidFill>
              </a:rPr>
            </a:br>
            <a:r>
              <a:rPr lang="en-US" sz="1600" b="1" kern="0" dirty="0">
                <a:solidFill>
                  <a:srgbClr val="000000"/>
                </a:solidFill>
              </a:rPr>
              <a:t>&lt; 3.0 mmol/L (116 mg/dL) </a:t>
            </a:r>
          </a:p>
        </p:txBody>
      </p:sp>
      <p:sp>
        <p:nvSpPr>
          <p:cNvPr id="130" name="Text Placeholder 156"/>
          <p:cNvSpPr txBox="1">
            <a:spLocks/>
          </p:cNvSpPr>
          <p:nvPr/>
        </p:nvSpPr>
        <p:spPr>
          <a:xfrm>
            <a:off x="1550524" y="2768687"/>
            <a:ext cx="1618714" cy="2253554"/>
          </a:xfrm>
          <a:prstGeom prst="rect">
            <a:avLst/>
          </a:prstGeom>
          <a:noFill/>
          <a:ln w="0" cmpd="sng">
            <a:noFill/>
            <a:prstDash val="solid"/>
          </a:ln>
        </p:spPr>
        <p:txBody>
          <a:bodyPr vert="horz" lIns="0" tIns="127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91413" algn="l">
              <a:lnSpc>
                <a:spcPts val="1799"/>
              </a:lnSpc>
            </a:pPr>
            <a:r>
              <a:rPr lang="en-US" sz="1600" b="1" kern="0" spc="-35" dirty="0">
                <a:solidFill>
                  <a:srgbClr val="000000"/>
                </a:solidFill>
              </a:rPr>
              <a:t>Very-high-risk </a:t>
            </a:r>
          </a:p>
          <a:p>
            <a:pPr marL="91413" algn="l">
              <a:lnSpc>
                <a:spcPts val="1799"/>
              </a:lnSpc>
              <a:spcBef>
                <a:spcPts val="4629"/>
              </a:spcBef>
            </a:pPr>
            <a:r>
              <a:rPr lang="en-US" sz="1600" b="1" kern="0" spc="-10" dirty="0">
                <a:solidFill>
                  <a:srgbClr val="000000"/>
                </a:solidFill>
              </a:rPr>
              <a:t>High-risk </a:t>
            </a:r>
          </a:p>
          <a:p>
            <a:pPr marL="91413" algn="l">
              <a:lnSpc>
                <a:spcPts val="2899"/>
              </a:lnSpc>
              <a:spcBef>
                <a:spcPts val="3549"/>
              </a:spcBef>
            </a:pPr>
            <a:r>
              <a:rPr lang="en-US" sz="1600" b="1" kern="0" dirty="0">
                <a:solidFill>
                  <a:srgbClr val="000000"/>
                </a:solidFill>
              </a:rPr>
              <a:t>Moderate-risk Low-risk </a:t>
            </a:r>
          </a:p>
        </p:txBody>
      </p:sp>
      <p:cxnSp>
        <p:nvCxnSpPr>
          <p:cNvPr id="131" name="Straight Connector 130"/>
          <p:cNvCxnSpPr/>
          <p:nvPr/>
        </p:nvCxnSpPr>
        <p:spPr>
          <a:xfrm>
            <a:off x="3385707" y="2340828"/>
            <a:ext cx="5637695" cy="0"/>
          </a:xfrm>
          <a:prstGeom prst="line">
            <a:avLst/>
          </a:prstGeom>
          <a:ln w="12065" cmpd="sng">
            <a:solidFill>
              <a:srgbClr val="000000"/>
            </a:solidFill>
          </a:ln>
        </p:spPr>
      </p:cxnSp>
      <p:cxnSp>
        <p:nvCxnSpPr>
          <p:cNvPr id="132" name="Straight Connector 131"/>
          <p:cNvCxnSpPr>
            <a:cxnSpLocks/>
          </p:cNvCxnSpPr>
          <p:nvPr/>
        </p:nvCxnSpPr>
        <p:spPr>
          <a:xfrm>
            <a:off x="1716963" y="2709015"/>
            <a:ext cx="7306438" cy="0"/>
          </a:xfrm>
          <a:prstGeom prst="line">
            <a:avLst/>
          </a:prstGeom>
          <a:ln w="12065" cmpd="sng">
            <a:solidFill>
              <a:srgbClr val="000000"/>
            </a:solidFill>
          </a:ln>
        </p:spPr>
      </p:cxnSp>
      <p:cxnSp>
        <p:nvCxnSpPr>
          <p:cNvPr id="133" name="Straight Connector 132"/>
          <p:cNvCxnSpPr>
            <a:cxnSpLocks/>
          </p:cNvCxnSpPr>
          <p:nvPr/>
        </p:nvCxnSpPr>
        <p:spPr>
          <a:xfrm>
            <a:off x="1716963" y="1961850"/>
            <a:ext cx="7305804" cy="0"/>
          </a:xfrm>
          <a:prstGeom prst="line">
            <a:avLst/>
          </a:prstGeom>
          <a:ln w="12065" cmpd="sng">
            <a:solidFill>
              <a:srgbClr val="000000"/>
            </a:solidFill>
          </a:ln>
        </p:spPr>
      </p:cxnSp>
      <p:cxnSp>
        <p:nvCxnSpPr>
          <p:cNvPr id="134" name="Straight Connector 133"/>
          <p:cNvCxnSpPr/>
          <p:nvPr/>
        </p:nvCxnSpPr>
        <p:spPr>
          <a:xfrm>
            <a:off x="1819010" y="5105400"/>
            <a:ext cx="7203757" cy="0"/>
          </a:xfrm>
          <a:prstGeom prst="line">
            <a:avLst/>
          </a:prstGeom>
          <a:ln w="12065" cmpd="sng">
            <a:solidFill>
              <a:srgbClr val="000000"/>
            </a:solidFill>
          </a:ln>
        </p:spPr>
      </p:cxnSp>
      <p:sp>
        <p:nvSpPr>
          <p:cNvPr id="135" name="Rectangle 134">
            <a:extLst>
              <a:ext uri="{FF2B5EF4-FFF2-40B4-BE49-F238E27FC236}">
                <a16:creationId xmlns:a16="http://schemas.microsoft.com/office/drawing/2014/main" id="{08DD82D7-F301-4CF7-84B7-BD3733D46196}"/>
              </a:ext>
            </a:extLst>
          </p:cNvPr>
          <p:cNvSpPr/>
          <p:nvPr/>
        </p:nvSpPr>
        <p:spPr>
          <a:xfrm>
            <a:off x="6197889" y="2380687"/>
            <a:ext cx="2824878" cy="27120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36" name="Text Placeholder 223">
            <a:extLst>
              <a:ext uri="{FF2B5EF4-FFF2-40B4-BE49-F238E27FC236}">
                <a16:creationId xmlns:a16="http://schemas.microsoft.com/office/drawing/2014/main" id="{57F11A5F-A75A-45F6-A453-6EB2DF2E72F4}"/>
              </a:ext>
            </a:extLst>
          </p:cNvPr>
          <p:cNvSpPr txBox="1">
            <a:spLocks/>
          </p:cNvSpPr>
          <p:nvPr/>
        </p:nvSpPr>
        <p:spPr>
          <a:xfrm>
            <a:off x="9040767" y="2773013"/>
            <a:ext cx="362236" cy="351956"/>
          </a:xfrm>
          <a:prstGeom prst="rect">
            <a:avLst/>
          </a:prstGeom>
          <a:solidFill>
            <a:srgbClr val="58BF8E"/>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sz="3200" b="1" kern="0">
                <a:solidFill>
                  <a:srgbClr val="000000"/>
                </a:solidFill>
                <a:latin typeface="Calibri" panose="02020603050405020304" pitchFamily="2"/>
              </a:rPr>
              <a:t> </a:t>
            </a:r>
            <a:endParaRPr lang="en-US" sz="3200" b="1" kern="0" dirty="0">
              <a:solidFill>
                <a:srgbClr val="000000"/>
              </a:solidFill>
              <a:latin typeface="Calibri" panose="02020603050405020304" pitchFamily="2"/>
            </a:endParaRPr>
          </a:p>
        </p:txBody>
      </p:sp>
      <p:sp>
        <p:nvSpPr>
          <p:cNvPr id="137" name="Text Placeholder 224">
            <a:extLst>
              <a:ext uri="{FF2B5EF4-FFF2-40B4-BE49-F238E27FC236}">
                <a16:creationId xmlns:a16="http://schemas.microsoft.com/office/drawing/2014/main" id="{125E6764-FBE7-4759-B126-A3081DD3ACA7}"/>
              </a:ext>
            </a:extLst>
          </p:cNvPr>
          <p:cNvSpPr txBox="1">
            <a:spLocks/>
          </p:cNvSpPr>
          <p:nvPr/>
        </p:nvSpPr>
        <p:spPr>
          <a:xfrm>
            <a:off x="9404075" y="2773013"/>
            <a:ext cx="349525" cy="351956"/>
          </a:xfrm>
          <a:prstGeom prst="rect">
            <a:avLst/>
          </a:prstGeom>
          <a:solidFill>
            <a:srgbClr val="108FA3"/>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38" name="TextBox 137">
            <a:extLst>
              <a:ext uri="{FF2B5EF4-FFF2-40B4-BE49-F238E27FC236}">
                <a16:creationId xmlns:a16="http://schemas.microsoft.com/office/drawing/2014/main" id="{C88EA0CA-7A97-4661-99F4-962FAC8C17C0}"/>
              </a:ext>
            </a:extLst>
          </p:cNvPr>
          <p:cNvSpPr txBox="1"/>
          <p:nvPr/>
        </p:nvSpPr>
        <p:spPr>
          <a:xfrm>
            <a:off x="9088854" y="2773013"/>
            <a:ext cx="301686" cy="369332"/>
          </a:xfrm>
          <a:prstGeom prst="rect">
            <a:avLst/>
          </a:prstGeom>
          <a:noFill/>
        </p:spPr>
        <p:txBody>
          <a:bodyPr wrap="none" rtlCol="0">
            <a:spAutoFit/>
          </a:bodyPr>
          <a:lstStyle/>
          <a:p>
            <a:pPr defTabSz="914400"/>
            <a:r>
              <a:rPr lang="fr-CA" b="1" dirty="0">
                <a:solidFill>
                  <a:prstClr val="black"/>
                </a:solidFill>
              </a:rPr>
              <a:t>1</a:t>
            </a:r>
            <a:endParaRPr lang="en-US" b="1" dirty="0">
              <a:solidFill>
                <a:prstClr val="black"/>
              </a:solidFill>
            </a:endParaRPr>
          </a:p>
        </p:txBody>
      </p:sp>
      <p:sp>
        <p:nvSpPr>
          <p:cNvPr id="139" name="TextBox 138">
            <a:extLst>
              <a:ext uri="{FF2B5EF4-FFF2-40B4-BE49-F238E27FC236}">
                <a16:creationId xmlns:a16="http://schemas.microsoft.com/office/drawing/2014/main" id="{A04DD24B-5F52-4B95-BF4B-69E30A9F4FA1}"/>
              </a:ext>
            </a:extLst>
          </p:cNvPr>
          <p:cNvSpPr txBox="1"/>
          <p:nvPr/>
        </p:nvSpPr>
        <p:spPr>
          <a:xfrm>
            <a:off x="9422860" y="2791446"/>
            <a:ext cx="307352" cy="369332"/>
          </a:xfrm>
          <a:prstGeom prst="rect">
            <a:avLst/>
          </a:prstGeom>
          <a:noFill/>
        </p:spPr>
        <p:txBody>
          <a:bodyPr wrap="square" rtlCol="0">
            <a:spAutoFit/>
          </a:bodyPr>
          <a:lstStyle/>
          <a:p>
            <a:pPr defTabSz="914400"/>
            <a:r>
              <a:rPr lang="fr-CA" b="1" dirty="0">
                <a:solidFill>
                  <a:prstClr val="black"/>
                </a:solidFill>
              </a:rPr>
              <a:t>A</a:t>
            </a:r>
            <a:endParaRPr lang="en-US" b="1" dirty="0">
              <a:solidFill>
                <a:prstClr val="black"/>
              </a:solidFill>
            </a:endParaRPr>
          </a:p>
        </p:txBody>
      </p:sp>
      <p:sp>
        <p:nvSpPr>
          <p:cNvPr id="140" name="Text Placeholder 224">
            <a:extLst>
              <a:ext uri="{FF2B5EF4-FFF2-40B4-BE49-F238E27FC236}">
                <a16:creationId xmlns:a16="http://schemas.microsoft.com/office/drawing/2014/main" id="{162E7320-1F11-490B-BF34-28703B4BD3E9}"/>
              </a:ext>
            </a:extLst>
          </p:cNvPr>
          <p:cNvSpPr txBox="1">
            <a:spLocks/>
          </p:cNvSpPr>
          <p:nvPr/>
        </p:nvSpPr>
        <p:spPr>
          <a:xfrm>
            <a:off x="9393287" y="4348257"/>
            <a:ext cx="349525" cy="351956"/>
          </a:xfrm>
          <a:prstGeom prst="rect">
            <a:avLst/>
          </a:prstGeom>
          <a:solidFill>
            <a:srgbClr val="108FA3"/>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41" name="TextBox 140">
            <a:extLst>
              <a:ext uri="{FF2B5EF4-FFF2-40B4-BE49-F238E27FC236}">
                <a16:creationId xmlns:a16="http://schemas.microsoft.com/office/drawing/2014/main" id="{7FFACB47-18C7-4B4A-BC35-D86151E31762}"/>
              </a:ext>
            </a:extLst>
          </p:cNvPr>
          <p:cNvSpPr txBox="1"/>
          <p:nvPr/>
        </p:nvSpPr>
        <p:spPr>
          <a:xfrm>
            <a:off x="9412072" y="4366690"/>
            <a:ext cx="307352" cy="369332"/>
          </a:xfrm>
          <a:prstGeom prst="rect">
            <a:avLst/>
          </a:prstGeom>
          <a:noFill/>
        </p:spPr>
        <p:txBody>
          <a:bodyPr wrap="square" rtlCol="0">
            <a:spAutoFit/>
          </a:bodyPr>
          <a:lstStyle/>
          <a:p>
            <a:pPr defTabSz="914400"/>
            <a:r>
              <a:rPr lang="fr-CA" b="1" dirty="0">
                <a:solidFill>
                  <a:prstClr val="black"/>
                </a:solidFill>
              </a:rPr>
              <a:t>A</a:t>
            </a:r>
            <a:endParaRPr lang="en-US" b="1" dirty="0">
              <a:solidFill>
                <a:prstClr val="black"/>
              </a:solidFill>
            </a:endParaRPr>
          </a:p>
        </p:txBody>
      </p:sp>
      <p:sp>
        <p:nvSpPr>
          <p:cNvPr id="143" name="Text Placeholder 223">
            <a:extLst>
              <a:ext uri="{FF2B5EF4-FFF2-40B4-BE49-F238E27FC236}">
                <a16:creationId xmlns:a16="http://schemas.microsoft.com/office/drawing/2014/main" id="{47C5DF8A-F839-48DE-9291-B50C0A2462A3}"/>
              </a:ext>
            </a:extLst>
          </p:cNvPr>
          <p:cNvSpPr txBox="1">
            <a:spLocks/>
          </p:cNvSpPr>
          <p:nvPr/>
        </p:nvSpPr>
        <p:spPr>
          <a:xfrm>
            <a:off x="9039419" y="3597049"/>
            <a:ext cx="362236" cy="351956"/>
          </a:xfrm>
          <a:prstGeom prst="rect">
            <a:avLst/>
          </a:prstGeom>
          <a:solidFill>
            <a:srgbClr val="58BF8E"/>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sz="3200" b="1" kern="0">
                <a:solidFill>
                  <a:srgbClr val="000000"/>
                </a:solidFill>
                <a:latin typeface="Calibri" panose="02020603050405020304" pitchFamily="2"/>
              </a:rPr>
              <a:t> </a:t>
            </a:r>
            <a:endParaRPr lang="en-US" sz="3200" b="1" kern="0" dirty="0">
              <a:solidFill>
                <a:srgbClr val="000000"/>
              </a:solidFill>
              <a:latin typeface="Calibri" panose="02020603050405020304" pitchFamily="2"/>
            </a:endParaRPr>
          </a:p>
        </p:txBody>
      </p:sp>
      <p:sp>
        <p:nvSpPr>
          <p:cNvPr id="145" name="Text Placeholder 224">
            <a:extLst>
              <a:ext uri="{FF2B5EF4-FFF2-40B4-BE49-F238E27FC236}">
                <a16:creationId xmlns:a16="http://schemas.microsoft.com/office/drawing/2014/main" id="{8B686E26-93B7-4226-BD6D-7CCC9776DAD4}"/>
              </a:ext>
            </a:extLst>
          </p:cNvPr>
          <p:cNvSpPr txBox="1">
            <a:spLocks/>
          </p:cNvSpPr>
          <p:nvPr/>
        </p:nvSpPr>
        <p:spPr>
          <a:xfrm>
            <a:off x="9402727" y="3597049"/>
            <a:ext cx="349525" cy="351956"/>
          </a:xfrm>
          <a:prstGeom prst="rect">
            <a:avLst/>
          </a:prstGeom>
          <a:solidFill>
            <a:srgbClr val="108FA3"/>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46" name="TextBox 145">
            <a:extLst>
              <a:ext uri="{FF2B5EF4-FFF2-40B4-BE49-F238E27FC236}">
                <a16:creationId xmlns:a16="http://schemas.microsoft.com/office/drawing/2014/main" id="{61E2BB56-F7AE-4E49-972F-0256D6F7738C}"/>
              </a:ext>
            </a:extLst>
          </p:cNvPr>
          <p:cNvSpPr txBox="1"/>
          <p:nvPr/>
        </p:nvSpPr>
        <p:spPr>
          <a:xfrm>
            <a:off x="9087506" y="3597049"/>
            <a:ext cx="301686" cy="369332"/>
          </a:xfrm>
          <a:prstGeom prst="rect">
            <a:avLst/>
          </a:prstGeom>
          <a:noFill/>
        </p:spPr>
        <p:txBody>
          <a:bodyPr wrap="square" rtlCol="0">
            <a:spAutoFit/>
          </a:bodyPr>
          <a:lstStyle/>
          <a:p>
            <a:pPr defTabSz="914400"/>
            <a:r>
              <a:rPr lang="fr-CA" b="1" dirty="0">
                <a:solidFill>
                  <a:prstClr val="black"/>
                </a:solidFill>
              </a:rPr>
              <a:t>1</a:t>
            </a:r>
            <a:endParaRPr lang="en-US" b="1" dirty="0">
              <a:solidFill>
                <a:prstClr val="black"/>
              </a:solidFill>
            </a:endParaRPr>
          </a:p>
        </p:txBody>
      </p:sp>
      <p:sp>
        <p:nvSpPr>
          <p:cNvPr id="149" name="TextBox 148">
            <a:extLst>
              <a:ext uri="{FF2B5EF4-FFF2-40B4-BE49-F238E27FC236}">
                <a16:creationId xmlns:a16="http://schemas.microsoft.com/office/drawing/2014/main" id="{8C56E62F-72D4-4699-9FDD-31E83BAC5F98}"/>
              </a:ext>
            </a:extLst>
          </p:cNvPr>
          <p:cNvSpPr txBox="1"/>
          <p:nvPr/>
        </p:nvSpPr>
        <p:spPr>
          <a:xfrm>
            <a:off x="9421512" y="3615482"/>
            <a:ext cx="307352" cy="369332"/>
          </a:xfrm>
          <a:prstGeom prst="rect">
            <a:avLst/>
          </a:prstGeom>
          <a:noFill/>
        </p:spPr>
        <p:txBody>
          <a:bodyPr wrap="square" rtlCol="0">
            <a:spAutoFit/>
          </a:bodyPr>
          <a:lstStyle/>
          <a:p>
            <a:pPr defTabSz="914400"/>
            <a:r>
              <a:rPr lang="fr-CA" b="1" dirty="0">
                <a:solidFill>
                  <a:prstClr val="black"/>
                </a:solidFill>
              </a:rPr>
              <a:t>A</a:t>
            </a:r>
            <a:endParaRPr lang="en-US" b="1" dirty="0">
              <a:solidFill>
                <a:prstClr val="black"/>
              </a:solidFill>
            </a:endParaRPr>
          </a:p>
        </p:txBody>
      </p:sp>
      <p:sp>
        <p:nvSpPr>
          <p:cNvPr id="151" name="Text Placeholder 224">
            <a:extLst>
              <a:ext uri="{FF2B5EF4-FFF2-40B4-BE49-F238E27FC236}">
                <a16:creationId xmlns:a16="http://schemas.microsoft.com/office/drawing/2014/main" id="{2A2738F1-5D5C-4ADA-9233-61CE58803603}"/>
              </a:ext>
            </a:extLst>
          </p:cNvPr>
          <p:cNvSpPr txBox="1">
            <a:spLocks/>
          </p:cNvSpPr>
          <p:nvPr/>
        </p:nvSpPr>
        <p:spPr>
          <a:xfrm>
            <a:off x="9402727" y="4705653"/>
            <a:ext cx="349525" cy="351956"/>
          </a:xfrm>
          <a:prstGeom prst="rect">
            <a:avLst/>
          </a:prstGeom>
          <a:solidFill>
            <a:srgbClr val="108FA3"/>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59" name="TextBox 158">
            <a:extLst>
              <a:ext uri="{FF2B5EF4-FFF2-40B4-BE49-F238E27FC236}">
                <a16:creationId xmlns:a16="http://schemas.microsoft.com/office/drawing/2014/main" id="{4A57F220-6AC9-4460-AA78-D6EC856F9FA7}"/>
              </a:ext>
            </a:extLst>
          </p:cNvPr>
          <p:cNvSpPr txBox="1"/>
          <p:nvPr/>
        </p:nvSpPr>
        <p:spPr>
          <a:xfrm>
            <a:off x="9411000" y="4724086"/>
            <a:ext cx="317864" cy="369332"/>
          </a:xfrm>
          <a:prstGeom prst="rect">
            <a:avLst/>
          </a:prstGeom>
          <a:noFill/>
        </p:spPr>
        <p:txBody>
          <a:bodyPr wrap="square" rtlCol="0">
            <a:spAutoFit/>
          </a:bodyPr>
          <a:lstStyle/>
          <a:p>
            <a:pPr defTabSz="914400"/>
            <a:r>
              <a:rPr lang="fr-CA" b="1" dirty="0">
                <a:solidFill>
                  <a:prstClr val="black"/>
                </a:solidFill>
              </a:rPr>
              <a:t>A</a:t>
            </a:r>
            <a:endParaRPr lang="en-US" b="1" dirty="0">
              <a:solidFill>
                <a:prstClr val="black"/>
              </a:solidFill>
            </a:endParaRPr>
          </a:p>
        </p:txBody>
      </p:sp>
      <p:sp>
        <p:nvSpPr>
          <p:cNvPr id="163" name="Text Placeholder 221">
            <a:extLst>
              <a:ext uri="{FF2B5EF4-FFF2-40B4-BE49-F238E27FC236}">
                <a16:creationId xmlns:a16="http://schemas.microsoft.com/office/drawing/2014/main" id="{A2B18C7A-2DEC-4233-877A-0B1296AA64E4}"/>
              </a:ext>
            </a:extLst>
          </p:cNvPr>
          <p:cNvSpPr txBox="1">
            <a:spLocks/>
          </p:cNvSpPr>
          <p:nvPr/>
        </p:nvSpPr>
        <p:spPr>
          <a:xfrm>
            <a:off x="9048902" y="4707177"/>
            <a:ext cx="350961" cy="347346"/>
          </a:xfrm>
          <a:prstGeom prst="rect">
            <a:avLst/>
          </a:prstGeom>
          <a:solidFill>
            <a:srgbClr val="F79425"/>
          </a:solidFill>
          <a:ln w="0" cmpd="sng">
            <a:noFill/>
            <a:prstDash val="solid"/>
          </a:ln>
        </p:spPr>
        <p:txBody>
          <a:bodyPr vert="horz" lIns="0" tIns="46799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3505"/>
              </a:spcAft>
            </a:pPr>
            <a:r>
              <a:rPr lang="en-US" sz="1600" b="1" kern="0" spc="105">
                <a:solidFill>
                  <a:srgbClr val="000000"/>
                </a:solidFill>
                <a:latin typeface="Calibri" panose="02020603050405020304" pitchFamily="2"/>
              </a:rPr>
              <a:t> </a:t>
            </a:r>
            <a:endParaRPr lang="en-US" sz="1600" b="1" kern="0" spc="105" dirty="0">
              <a:solidFill>
                <a:srgbClr val="000000"/>
              </a:solidFill>
              <a:latin typeface="Calibri" panose="02020603050405020304" pitchFamily="2"/>
            </a:endParaRPr>
          </a:p>
        </p:txBody>
      </p:sp>
      <p:sp>
        <p:nvSpPr>
          <p:cNvPr id="166" name="TextBox 165">
            <a:extLst>
              <a:ext uri="{FF2B5EF4-FFF2-40B4-BE49-F238E27FC236}">
                <a16:creationId xmlns:a16="http://schemas.microsoft.com/office/drawing/2014/main" id="{B436DEA5-E3C8-453C-BDF6-F543163FE970}"/>
              </a:ext>
            </a:extLst>
          </p:cNvPr>
          <p:cNvSpPr txBox="1"/>
          <p:nvPr/>
        </p:nvSpPr>
        <p:spPr>
          <a:xfrm>
            <a:off x="9031040" y="4700213"/>
            <a:ext cx="434022" cy="338554"/>
          </a:xfrm>
          <a:prstGeom prst="rect">
            <a:avLst/>
          </a:prstGeom>
          <a:noFill/>
        </p:spPr>
        <p:txBody>
          <a:bodyPr wrap="square" rtlCol="0">
            <a:spAutoFit/>
          </a:bodyPr>
          <a:lstStyle/>
          <a:p>
            <a:pPr defTabSz="914400"/>
            <a:r>
              <a:rPr lang="fr-CA" sz="1600" b="1" dirty="0" err="1">
                <a:solidFill>
                  <a:prstClr val="black"/>
                </a:solidFill>
              </a:rPr>
              <a:t>IIb</a:t>
            </a:r>
            <a:endParaRPr lang="en-US" sz="1600" b="1" dirty="0">
              <a:solidFill>
                <a:prstClr val="black"/>
              </a:solidFill>
            </a:endParaRPr>
          </a:p>
        </p:txBody>
      </p:sp>
      <p:sp>
        <p:nvSpPr>
          <p:cNvPr id="167" name="Text Placeholder 240">
            <a:extLst>
              <a:ext uri="{FF2B5EF4-FFF2-40B4-BE49-F238E27FC236}">
                <a16:creationId xmlns:a16="http://schemas.microsoft.com/office/drawing/2014/main" id="{10CE9344-3747-4557-A8E4-E8DFA7EA509C}"/>
              </a:ext>
            </a:extLst>
          </p:cNvPr>
          <p:cNvSpPr txBox="1">
            <a:spLocks/>
          </p:cNvSpPr>
          <p:nvPr/>
        </p:nvSpPr>
        <p:spPr>
          <a:xfrm>
            <a:off x="9039895" y="4341294"/>
            <a:ext cx="348790" cy="354788"/>
          </a:xfrm>
          <a:prstGeom prst="rect">
            <a:avLst/>
          </a:prstGeom>
          <a:solidFill>
            <a:srgbClr val="FFCF00"/>
          </a:solidFill>
          <a:ln w="0" cmpd="sng">
            <a:noFill/>
            <a:prstDash val="solid"/>
          </a:ln>
        </p:spPr>
        <p:txBody>
          <a:bodyPr vert="horz" lIns="0" tIns="20574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1440"/>
              </a:spcAft>
            </a:pPr>
            <a:r>
              <a:rPr lang="en-US" sz="1600" b="1" kern="0" spc="100">
                <a:solidFill>
                  <a:srgbClr val="000000"/>
                </a:solidFill>
                <a:latin typeface="Calibri" panose="02020603050405020304" pitchFamily="2"/>
              </a:rPr>
              <a:t> </a:t>
            </a:r>
            <a:endParaRPr lang="en-US" sz="1600" b="1" kern="0" spc="100" dirty="0">
              <a:solidFill>
                <a:srgbClr val="000000"/>
              </a:solidFill>
              <a:latin typeface="Calibri" panose="02020603050405020304" pitchFamily="2"/>
            </a:endParaRPr>
          </a:p>
        </p:txBody>
      </p:sp>
      <p:sp>
        <p:nvSpPr>
          <p:cNvPr id="168" name="TextBox 167">
            <a:extLst>
              <a:ext uri="{FF2B5EF4-FFF2-40B4-BE49-F238E27FC236}">
                <a16:creationId xmlns:a16="http://schemas.microsoft.com/office/drawing/2014/main" id="{870805CC-9BB4-444C-B163-0AEFA70468B0}"/>
              </a:ext>
            </a:extLst>
          </p:cNvPr>
          <p:cNvSpPr txBox="1"/>
          <p:nvPr/>
        </p:nvSpPr>
        <p:spPr>
          <a:xfrm>
            <a:off x="9035699" y="4396246"/>
            <a:ext cx="434023" cy="338554"/>
          </a:xfrm>
          <a:prstGeom prst="rect">
            <a:avLst/>
          </a:prstGeom>
          <a:noFill/>
        </p:spPr>
        <p:txBody>
          <a:bodyPr wrap="square" rtlCol="0">
            <a:spAutoFit/>
          </a:bodyPr>
          <a:lstStyle/>
          <a:p>
            <a:pPr defTabSz="914400"/>
            <a:r>
              <a:rPr lang="fr-CA" sz="1600" b="1" dirty="0" err="1">
                <a:solidFill>
                  <a:prstClr val="black"/>
                </a:solidFill>
              </a:rPr>
              <a:t>IIa</a:t>
            </a:r>
            <a:endParaRPr lang="en-US" sz="1600" b="1" dirty="0">
              <a:solidFill>
                <a:prstClr val="black"/>
              </a:solidFill>
            </a:endParaRPr>
          </a:p>
        </p:txBody>
      </p:sp>
      <p:sp>
        <p:nvSpPr>
          <p:cNvPr id="169" name="Text Placeholder 223">
            <a:extLst>
              <a:ext uri="{FF2B5EF4-FFF2-40B4-BE49-F238E27FC236}">
                <a16:creationId xmlns:a16="http://schemas.microsoft.com/office/drawing/2014/main" id="{C617D7FF-8017-4971-905E-8A529A1313F3}"/>
              </a:ext>
            </a:extLst>
          </p:cNvPr>
          <p:cNvSpPr txBox="1">
            <a:spLocks/>
          </p:cNvSpPr>
          <p:nvPr/>
        </p:nvSpPr>
        <p:spPr>
          <a:xfrm>
            <a:off x="3169048" y="2771899"/>
            <a:ext cx="362236" cy="351956"/>
          </a:xfrm>
          <a:prstGeom prst="rect">
            <a:avLst/>
          </a:prstGeom>
          <a:solidFill>
            <a:srgbClr val="58BF8E"/>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sz="3200" b="1" kern="0">
                <a:solidFill>
                  <a:srgbClr val="000000"/>
                </a:solidFill>
                <a:latin typeface="Calibri" panose="02020603050405020304" pitchFamily="2"/>
              </a:rPr>
              <a:t> </a:t>
            </a:r>
            <a:endParaRPr lang="en-US" sz="3200" b="1" kern="0" dirty="0">
              <a:solidFill>
                <a:srgbClr val="000000"/>
              </a:solidFill>
              <a:latin typeface="Calibri" panose="02020603050405020304" pitchFamily="2"/>
            </a:endParaRPr>
          </a:p>
        </p:txBody>
      </p:sp>
      <p:sp>
        <p:nvSpPr>
          <p:cNvPr id="170" name="Text Placeholder 223">
            <a:extLst>
              <a:ext uri="{FF2B5EF4-FFF2-40B4-BE49-F238E27FC236}">
                <a16:creationId xmlns:a16="http://schemas.microsoft.com/office/drawing/2014/main" id="{E13C0441-0C00-4782-BD02-7876D3E9B4E5}"/>
              </a:ext>
            </a:extLst>
          </p:cNvPr>
          <p:cNvSpPr txBox="1">
            <a:spLocks/>
          </p:cNvSpPr>
          <p:nvPr/>
        </p:nvSpPr>
        <p:spPr>
          <a:xfrm>
            <a:off x="3178100" y="3554119"/>
            <a:ext cx="362236" cy="351956"/>
          </a:xfrm>
          <a:prstGeom prst="rect">
            <a:avLst/>
          </a:prstGeom>
          <a:solidFill>
            <a:srgbClr val="58BF8E"/>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sz="3200" b="1" kern="0">
                <a:solidFill>
                  <a:srgbClr val="000000"/>
                </a:solidFill>
                <a:latin typeface="Calibri" panose="02020603050405020304" pitchFamily="2"/>
              </a:rPr>
              <a:t> </a:t>
            </a:r>
            <a:endParaRPr lang="en-US" sz="3200" b="1" kern="0" dirty="0">
              <a:solidFill>
                <a:srgbClr val="000000"/>
              </a:solidFill>
              <a:latin typeface="Calibri" panose="02020603050405020304" pitchFamily="2"/>
            </a:endParaRPr>
          </a:p>
        </p:txBody>
      </p:sp>
      <p:sp>
        <p:nvSpPr>
          <p:cNvPr id="171" name="Text Placeholder 240">
            <a:extLst>
              <a:ext uri="{FF2B5EF4-FFF2-40B4-BE49-F238E27FC236}">
                <a16:creationId xmlns:a16="http://schemas.microsoft.com/office/drawing/2014/main" id="{EEB82F12-C7E6-4F4C-8A76-6A0F650D28B8}"/>
              </a:ext>
            </a:extLst>
          </p:cNvPr>
          <p:cNvSpPr txBox="1">
            <a:spLocks/>
          </p:cNvSpPr>
          <p:nvPr/>
        </p:nvSpPr>
        <p:spPr>
          <a:xfrm>
            <a:off x="3117410" y="4480112"/>
            <a:ext cx="409567" cy="354788"/>
          </a:xfrm>
          <a:prstGeom prst="rect">
            <a:avLst/>
          </a:prstGeom>
          <a:solidFill>
            <a:srgbClr val="FFCF00"/>
          </a:solidFill>
          <a:ln w="0" cmpd="sng">
            <a:noFill/>
            <a:prstDash val="solid"/>
          </a:ln>
        </p:spPr>
        <p:txBody>
          <a:bodyPr vert="horz" lIns="0" tIns="205740"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1440"/>
              </a:spcAft>
            </a:pPr>
            <a:r>
              <a:rPr lang="en-US" sz="1600" b="1" kern="0" spc="100">
                <a:solidFill>
                  <a:srgbClr val="000000"/>
                </a:solidFill>
                <a:latin typeface="Calibri" panose="02020603050405020304" pitchFamily="2"/>
              </a:rPr>
              <a:t> </a:t>
            </a:r>
            <a:endParaRPr lang="en-US" sz="1600" b="1" kern="0" spc="100" dirty="0">
              <a:solidFill>
                <a:srgbClr val="000000"/>
              </a:solidFill>
              <a:latin typeface="Calibri" panose="02020603050405020304" pitchFamily="2"/>
            </a:endParaRPr>
          </a:p>
        </p:txBody>
      </p:sp>
      <p:sp>
        <p:nvSpPr>
          <p:cNvPr id="172" name="TextBox 171">
            <a:extLst>
              <a:ext uri="{FF2B5EF4-FFF2-40B4-BE49-F238E27FC236}">
                <a16:creationId xmlns:a16="http://schemas.microsoft.com/office/drawing/2014/main" id="{6945117B-CB97-4529-BBCA-BC361D19D1DE}"/>
              </a:ext>
            </a:extLst>
          </p:cNvPr>
          <p:cNvSpPr txBox="1"/>
          <p:nvPr/>
        </p:nvSpPr>
        <p:spPr>
          <a:xfrm>
            <a:off x="3062247" y="4475033"/>
            <a:ext cx="472739" cy="338554"/>
          </a:xfrm>
          <a:prstGeom prst="rect">
            <a:avLst/>
          </a:prstGeom>
          <a:noFill/>
        </p:spPr>
        <p:txBody>
          <a:bodyPr wrap="square" rtlCol="0">
            <a:spAutoFit/>
          </a:bodyPr>
          <a:lstStyle/>
          <a:p>
            <a:pPr defTabSz="914400"/>
            <a:r>
              <a:rPr lang="fr-CA" sz="1600" b="1" dirty="0" err="1">
                <a:solidFill>
                  <a:prstClr val="black"/>
                </a:solidFill>
              </a:rPr>
              <a:t>IIa</a:t>
            </a:r>
            <a:endParaRPr lang="en-US" sz="1600" b="1" dirty="0">
              <a:solidFill>
                <a:prstClr val="black"/>
              </a:solidFill>
            </a:endParaRPr>
          </a:p>
        </p:txBody>
      </p:sp>
      <p:sp>
        <p:nvSpPr>
          <p:cNvPr id="173" name="TextBox 172">
            <a:extLst>
              <a:ext uri="{FF2B5EF4-FFF2-40B4-BE49-F238E27FC236}">
                <a16:creationId xmlns:a16="http://schemas.microsoft.com/office/drawing/2014/main" id="{6A6D9F6C-1A3F-4541-A2D6-4E3336D76442}"/>
              </a:ext>
            </a:extLst>
          </p:cNvPr>
          <p:cNvSpPr txBox="1"/>
          <p:nvPr/>
        </p:nvSpPr>
        <p:spPr>
          <a:xfrm>
            <a:off x="3191528" y="2746330"/>
            <a:ext cx="301686" cy="369332"/>
          </a:xfrm>
          <a:prstGeom prst="rect">
            <a:avLst/>
          </a:prstGeom>
          <a:noFill/>
        </p:spPr>
        <p:txBody>
          <a:bodyPr wrap="none" rtlCol="0">
            <a:spAutoFit/>
          </a:bodyPr>
          <a:lstStyle/>
          <a:p>
            <a:pPr defTabSz="914400"/>
            <a:r>
              <a:rPr lang="fr-CA" b="1" dirty="0">
                <a:solidFill>
                  <a:prstClr val="black"/>
                </a:solidFill>
              </a:rPr>
              <a:t>1</a:t>
            </a:r>
            <a:endParaRPr lang="en-US" b="1" dirty="0">
              <a:solidFill>
                <a:prstClr val="black"/>
              </a:solidFill>
            </a:endParaRPr>
          </a:p>
        </p:txBody>
      </p:sp>
      <p:sp>
        <p:nvSpPr>
          <p:cNvPr id="174" name="Text Placeholder 224">
            <a:extLst>
              <a:ext uri="{FF2B5EF4-FFF2-40B4-BE49-F238E27FC236}">
                <a16:creationId xmlns:a16="http://schemas.microsoft.com/office/drawing/2014/main" id="{6608A8F3-33FF-4981-84D4-E9349EEA6069}"/>
              </a:ext>
            </a:extLst>
          </p:cNvPr>
          <p:cNvSpPr txBox="1">
            <a:spLocks/>
          </p:cNvSpPr>
          <p:nvPr/>
        </p:nvSpPr>
        <p:spPr>
          <a:xfrm>
            <a:off x="3528659" y="2771258"/>
            <a:ext cx="349525" cy="351956"/>
          </a:xfrm>
          <a:prstGeom prst="rect">
            <a:avLst/>
          </a:prstGeom>
          <a:solidFill>
            <a:srgbClr val="81B1D1"/>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75" name="Text Placeholder 224">
            <a:extLst>
              <a:ext uri="{FF2B5EF4-FFF2-40B4-BE49-F238E27FC236}">
                <a16:creationId xmlns:a16="http://schemas.microsoft.com/office/drawing/2014/main" id="{124094E4-173B-4B47-BFD8-942062F5B7D5}"/>
              </a:ext>
            </a:extLst>
          </p:cNvPr>
          <p:cNvSpPr txBox="1">
            <a:spLocks/>
          </p:cNvSpPr>
          <p:nvPr/>
        </p:nvSpPr>
        <p:spPr>
          <a:xfrm>
            <a:off x="3528659" y="3561250"/>
            <a:ext cx="349525" cy="351956"/>
          </a:xfrm>
          <a:prstGeom prst="rect">
            <a:avLst/>
          </a:prstGeom>
          <a:solidFill>
            <a:srgbClr val="81B1D0"/>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76" name="Text Placeholder 224">
            <a:extLst>
              <a:ext uri="{FF2B5EF4-FFF2-40B4-BE49-F238E27FC236}">
                <a16:creationId xmlns:a16="http://schemas.microsoft.com/office/drawing/2014/main" id="{E40F0430-188A-4D57-B4D6-569B341709E1}"/>
              </a:ext>
            </a:extLst>
          </p:cNvPr>
          <p:cNvSpPr txBox="1">
            <a:spLocks/>
          </p:cNvSpPr>
          <p:nvPr/>
        </p:nvSpPr>
        <p:spPr>
          <a:xfrm>
            <a:off x="3417699" y="4475195"/>
            <a:ext cx="262356" cy="351956"/>
          </a:xfrm>
          <a:prstGeom prst="rect">
            <a:avLst/>
          </a:prstGeom>
          <a:solidFill>
            <a:schemeClr val="accent1">
              <a:lumMod val="40000"/>
              <a:lumOff val="60000"/>
            </a:schemeClr>
          </a:solidFill>
          <a:ln w="0" cmpd="sng">
            <a:noFill/>
            <a:prstDash val="solid"/>
          </a:ln>
        </p:spPr>
        <p:txBody>
          <a:bodyPr vert="horz" lIns="0" tIns="337185" rIns="0" bIns="0" anchor="t"/>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lgn="ctr">
              <a:lnSpc>
                <a:spcPts val="1800"/>
              </a:lnSpc>
              <a:spcAft>
                <a:spcPts val="2420"/>
              </a:spcAft>
            </a:pPr>
            <a:r>
              <a:rPr lang="en-US" b="1" kern="0">
                <a:solidFill>
                  <a:srgbClr val="000000"/>
                </a:solidFill>
                <a:latin typeface="Calibri" panose="02020603050405020304" pitchFamily="2"/>
              </a:rPr>
              <a:t> </a:t>
            </a:r>
            <a:endParaRPr lang="en-US" b="1" kern="0" dirty="0">
              <a:solidFill>
                <a:srgbClr val="000000"/>
              </a:solidFill>
              <a:latin typeface="Calibri" panose="02020603050405020304" pitchFamily="2"/>
            </a:endParaRPr>
          </a:p>
        </p:txBody>
      </p:sp>
      <p:sp>
        <p:nvSpPr>
          <p:cNvPr id="177" name="TextBox 176">
            <a:extLst>
              <a:ext uri="{FF2B5EF4-FFF2-40B4-BE49-F238E27FC236}">
                <a16:creationId xmlns:a16="http://schemas.microsoft.com/office/drawing/2014/main" id="{F7B3D3AB-B1BC-4323-B861-2B26A5D602EF}"/>
              </a:ext>
            </a:extLst>
          </p:cNvPr>
          <p:cNvSpPr txBox="1"/>
          <p:nvPr/>
        </p:nvSpPr>
        <p:spPr>
          <a:xfrm>
            <a:off x="3385896" y="4453783"/>
            <a:ext cx="312226" cy="369332"/>
          </a:xfrm>
          <a:prstGeom prst="rect">
            <a:avLst/>
          </a:prstGeom>
          <a:noFill/>
        </p:spPr>
        <p:txBody>
          <a:bodyPr wrap="square" rtlCol="0">
            <a:spAutoFit/>
          </a:bodyPr>
          <a:lstStyle/>
          <a:p>
            <a:pPr defTabSz="914400"/>
            <a:r>
              <a:rPr lang="fr-CA" b="1" dirty="0">
                <a:solidFill>
                  <a:prstClr val="black"/>
                </a:solidFill>
              </a:rPr>
              <a:t>C</a:t>
            </a:r>
            <a:endParaRPr lang="en-US" b="1" dirty="0">
              <a:solidFill>
                <a:prstClr val="black"/>
              </a:solidFill>
            </a:endParaRPr>
          </a:p>
        </p:txBody>
      </p:sp>
      <p:sp>
        <p:nvSpPr>
          <p:cNvPr id="178" name="TextBox 177">
            <a:extLst>
              <a:ext uri="{FF2B5EF4-FFF2-40B4-BE49-F238E27FC236}">
                <a16:creationId xmlns:a16="http://schemas.microsoft.com/office/drawing/2014/main" id="{F07A2203-BBBA-47AA-AC62-6DE1B130BACB}"/>
              </a:ext>
            </a:extLst>
          </p:cNvPr>
          <p:cNvSpPr txBox="1"/>
          <p:nvPr/>
        </p:nvSpPr>
        <p:spPr>
          <a:xfrm>
            <a:off x="3523942" y="2743339"/>
            <a:ext cx="312226" cy="369332"/>
          </a:xfrm>
          <a:prstGeom prst="rect">
            <a:avLst/>
          </a:prstGeom>
          <a:noFill/>
        </p:spPr>
        <p:txBody>
          <a:bodyPr wrap="square" rtlCol="0">
            <a:spAutoFit/>
          </a:bodyPr>
          <a:lstStyle/>
          <a:p>
            <a:pPr defTabSz="914400"/>
            <a:r>
              <a:rPr lang="fr-CA" b="1" dirty="0">
                <a:solidFill>
                  <a:prstClr val="black"/>
                </a:solidFill>
              </a:rPr>
              <a:t>B</a:t>
            </a:r>
            <a:endParaRPr lang="en-US" b="1" dirty="0">
              <a:solidFill>
                <a:prstClr val="black"/>
              </a:solidFill>
            </a:endParaRPr>
          </a:p>
        </p:txBody>
      </p:sp>
      <p:sp>
        <p:nvSpPr>
          <p:cNvPr id="179" name="TextBox 178">
            <a:extLst>
              <a:ext uri="{FF2B5EF4-FFF2-40B4-BE49-F238E27FC236}">
                <a16:creationId xmlns:a16="http://schemas.microsoft.com/office/drawing/2014/main" id="{B37ACC1D-3B5A-48AD-8C2B-E95015EC930E}"/>
              </a:ext>
            </a:extLst>
          </p:cNvPr>
          <p:cNvSpPr txBox="1"/>
          <p:nvPr/>
        </p:nvSpPr>
        <p:spPr>
          <a:xfrm>
            <a:off x="3532764" y="3535799"/>
            <a:ext cx="312205" cy="369332"/>
          </a:xfrm>
          <a:prstGeom prst="rect">
            <a:avLst/>
          </a:prstGeom>
          <a:noFill/>
        </p:spPr>
        <p:txBody>
          <a:bodyPr wrap="square" rtlCol="0">
            <a:spAutoFit/>
          </a:bodyPr>
          <a:lstStyle/>
          <a:p>
            <a:pPr defTabSz="914400"/>
            <a:r>
              <a:rPr lang="fr-CA" b="1" dirty="0">
                <a:solidFill>
                  <a:prstClr val="black"/>
                </a:solidFill>
              </a:rPr>
              <a:t>B</a:t>
            </a:r>
            <a:endParaRPr lang="en-US" b="1" dirty="0">
              <a:solidFill>
                <a:prstClr val="black"/>
              </a:solidFill>
            </a:endParaRPr>
          </a:p>
        </p:txBody>
      </p:sp>
      <p:sp>
        <p:nvSpPr>
          <p:cNvPr id="180" name="TextBox 179">
            <a:extLst>
              <a:ext uri="{FF2B5EF4-FFF2-40B4-BE49-F238E27FC236}">
                <a16:creationId xmlns:a16="http://schemas.microsoft.com/office/drawing/2014/main" id="{B745C410-EC43-4EE6-B720-64FA9778BF17}"/>
              </a:ext>
            </a:extLst>
          </p:cNvPr>
          <p:cNvSpPr txBox="1"/>
          <p:nvPr/>
        </p:nvSpPr>
        <p:spPr>
          <a:xfrm>
            <a:off x="3203514" y="3541822"/>
            <a:ext cx="301686" cy="369332"/>
          </a:xfrm>
          <a:prstGeom prst="rect">
            <a:avLst/>
          </a:prstGeom>
          <a:noFill/>
        </p:spPr>
        <p:txBody>
          <a:bodyPr wrap="none" rtlCol="0">
            <a:spAutoFit/>
          </a:bodyPr>
          <a:lstStyle/>
          <a:p>
            <a:pPr defTabSz="914400"/>
            <a:r>
              <a:rPr lang="fr-CA" b="1" dirty="0">
                <a:solidFill>
                  <a:prstClr val="black"/>
                </a:solidFill>
              </a:rPr>
              <a:t>1</a:t>
            </a:r>
            <a:endParaRPr lang="en-US" b="1" dirty="0">
              <a:solidFill>
                <a:prstClr val="black"/>
              </a:solidFill>
            </a:endParaRPr>
          </a:p>
        </p:txBody>
      </p:sp>
      <p:sp>
        <p:nvSpPr>
          <p:cNvPr id="181" name="TextBox 180">
            <a:extLst>
              <a:ext uri="{FF2B5EF4-FFF2-40B4-BE49-F238E27FC236}">
                <a16:creationId xmlns:a16="http://schemas.microsoft.com/office/drawing/2014/main" id="{15673697-6AD5-4821-93E7-0804E0793284}"/>
              </a:ext>
            </a:extLst>
          </p:cNvPr>
          <p:cNvSpPr txBox="1"/>
          <p:nvPr/>
        </p:nvSpPr>
        <p:spPr>
          <a:xfrm>
            <a:off x="1819010" y="5345155"/>
            <a:ext cx="7933242" cy="738664"/>
          </a:xfrm>
          <a:prstGeom prst="rect">
            <a:avLst/>
          </a:prstGeom>
          <a:solidFill>
            <a:srgbClr val="44546A"/>
          </a:solidFill>
          <a:ln>
            <a:solidFill>
              <a:sysClr val="window" lastClr="FFFFFF"/>
            </a:solidFill>
          </a:ln>
        </p:spPr>
        <p:txBody>
          <a:bodyPr wrap="square" rtlCol="0" anchor="ctr">
            <a:spAutoFit/>
          </a:bodyPr>
          <a:lstStyle/>
          <a:p>
            <a:pPr algn="ctr" defTabSz="914400"/>
            <a:endParaRPr lang="en-US" sz="1400" b="1" dirty="0">
              <a:solidFill>
                <a:prstClr val="white"/>
              </a:solidFill>
            </a:endParaRPr>
          </a:p>
          <a:p>
            <a:pPr algn="ctr" defTabSz="914400"/>
            <a:r>
              <a:rPr lang="en-US" sz="1400" b="1" dirty="0">
                <a:solidFill>
                  <a:prstClr val="white"/>
                </a:solidFill>
              </a:rPr>
              <a:t>MORE INTENSIVE REDUCTION OF LDL-C ACROSS CV RISK CATEGORIES</a:t>
            </a:r>
          </a:p>
          <a:p>
            <a:pPr algn="ctr" defTabSz="914400"/>
            <a:endParaRPr lang="en-US" sz="1400" dirty="0">
              <a:solidFill>
                <a:srgbClr val="FFFF00"/>
              </a:solidFill>
            </a:endParaRPr>
          </a:p>
        </p:txBody>
      </p:sp>
      <p:sp>
        <p:nvSpPr>
          <p:cNvPr id="182" name="TextBox 181"/>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3105710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0" name="table 170"/>
          <p:cNvGraphicFramePr>
            <a:graphicFrameLocks noGrp="1"/>
          </p:cNvGraphicFramePr>
          <p:nvPr>
            <p:extLst>
              <p:ext uri="{D42A27DB-BD31-4B8C-83A1-F6EECF244321}">
                <p14:modId xmlns:p14="http://schemas.microsoft.com/office/powerpoint/2010/main" val="2858637456"/>
              </p:ext>
            </p:extLst>
          </p:nvPr>
        </p:nvGraphicFramePr>
        <p:xfrm>
          <a:off x="-150017" y="100137"/>
          <a:ext cx="13942217" cy="1143493"/>
        </p:xfrm>
        <a:graphic>
          <a:graphicData uri="http://schemas.openxmlformats.org/drawingml/2006/table">
            <a:tbl>
              <a:tblPr/>
              <a:tblGrid>
                <a:gridCol w="9785147">
                  <a:extLst>
                    <a:ext uri="{9D8B030D-6E8A-4147-A177-3AD203B41FA5}">
                      <a16:colId xmlns:a16="http://schemas.microsoft.com/office/drawing/2014/main" val="20000"/>
                    </a:ext>
                  </a:extLst>
                </a:gridCol>
                <a:gridCol w="4157070">
                  <a:extLst>
                    <a:ext uri="{9D8B030D-6E8A-4147-A177-3AD203B41FA5}">
                      <a16:colId xmlns:a16="http://schemas.microsoft.com/office/drawing/2014/main" val="20001"/>
                    </a:ext>
                  </a:extLst>
                </a:gridCol>
              </a:tblGrid>
              <a:tr h="1143493">
                <a:tc>
                  <a:txBody>
                    <a:bodyPr/>
                    <a:lstStyle/>
                    <a:p>
                      <a:pPr marL="411480" marR="0" indent="0" algn="l">
                        <a:lnSpc>
                          <a:spcPts val="2100"/>
                        </a:lnSpc>
                        <a:spcBef>
                          <a:spcPts val="0"/>
                        </a:spcBef>
                        <a:spcAft>
                          <a:spcPts val="0"/>
                        </a:spcAft>
                      </a:pPr>
                      <a:r>
                        <a:rPr lang="en-US" sz="2700" b="0" spc="0" dirty="0">
                          <a:solidFill>
                            <a:schemeClr val="bg1"/>
                          </a:solidFill>
                          <a:latin typeface="Calibri" panose="02020603050405020304" pitchFamily="2"/>
                        </a:rPr>
                        <a:t>INTERVENTION STRATEGIES AS A FUNCTION OF </a:t>
                      </a:r>
                      <a:br>
                        <a:rPr lang="en-US" sz="2700" b="0" spc="0" dirty="0">
                          <a:solidFill>
                            <a:schemeClr val="bg1"/>
                          </a:solidFill>
                          <a:latin typeface="Calibri" panose="02020603050405020304" pitchFamily="2"/>
                        </a:rPr>
                      </a:br>
                      <a:r>
                        <a:rPr lang="en-US" sz="2700" b="0" spc="0" dirty="0">
                          <a:solidFill>
                            <a:schemeClr val="bg1"/>
                          </a:solidFill>
                          <a:latin typeface="Calibri" panose="02020603050405020304" pitchFamily="2"/>
                        </a:rPr>
                        <a:t>TOTAL CARDIOVASCULAR RISK AND </a:t>
                      </a:r>
                      <a:br>
                        <a:rPr lang="en-US" sz="2700" b="0" spc="0" dirty="0">
                          <a:solidFill>
                            <a:schemeClr val="bg1"/>
                          </a:solidFill>
                          <a:latin typeface="Calibri" panose="02020603050405020304" pitchFamily="2"/>
                        </a:rPr>
                      </a:br>
                      <a:r>
                        <a:rPr lang="en-US" sz="2700" b="0" spc="0" dirty="0">
                          <a:solidFill>
                            <a:schemeClr val="bg1"/>
                          </a:solidFill>
                          <a:latin typeface="Calibri" panose="02020603050405020304" pitchFamily="2"/>
                        </a:rPr>
                        <a:t>UNTREATED LOW-DENSITY LIPOPROTEIN CHOLESTEROL LEVELS (Table 5)</a:t>
                      </a:r>
                    </a:p>
                  </a:txBody>
                  <a:tcPr marL="0" marR="0" marT="0" marB="0">
                    <a:lnL w="0" cmpd="sng">
                      <a:noFill/>
                      <a:prstDash val="solid"/>
                    </a:lnL>
                    <a:lnR w="0" cmpd="sng">
                      <a:noFill/>
                      <a:prstDash val="solid"/>
                    </a:lnR>
                    <a:lnT w="0" cmpd="sng">
                      <a:noFill/>
                      <a:prstDash val="solid"/>
                    </a:lnT>
                    <a:lnB w="0" cmpd="sng">
                      <a:noFill/>
                      <a:prstDash val="solid"/>
                    </a:lnB>
                  </a:tcPr>
                </a:tc>
                <a:tc>
                  <a:txBody>
                    <a:bodyPr/>
                    <a:lstStyle/>
                    <a:p>
                      <a:pPr algn="l"/>
                      <a:r>
                        <a:rPr lang="en-US" sz="2700" b="0" dirty="0"/>
                        <a:t> </a:t>
                      </a:r>
                    </a:p>
                  </a:txBody>
                  <a:tcPr marL="0" marR="0" marT="0" marB="0">
                    <a:lnL w="0" cmpd="sng">
                      <a:noFill/>
                      <a:prstDash val="solid"/>
                    </a:lnL>
                    <a:lnR w="0" cmpd="sng">
                      <a:noFill/>
                      <a:prstDash val="solid"/>
                    </a:lnR>
                    <a:lnT w="0" cmpd="sng">
                      <a:noFill/>
                      <a:prstDash val="solid"/>
                    </a:lnT>
                    <a:lnB w="0" cmpd="sng">
                      <a:noFill/>
                      <a:prstDash val="solid"/>
                    </a:lnB>
                  </a:tcPr>
                </a:tc>
                <a:extLst>
                  <a:ext uri="{0D108BD9-81ED-4DB2-BD59-A6C34878D82A}">
                    <a16:rowId xmlns:a16="http://schemas.microsoft.com/office/drawing/2014/main" val="10000"/>
                  </a:ext>
                </a:extLst>
              </a:tr>
            </a:tbl>
          </a:graphicData>
        </a:graphic>
      </p:graphicFrame>
      <p:sp>
        <p:nvSpPr>
          <p:cNvPr id="14" name="Arrow: Right 13">
            <a:extLst>
              <a:ext uri="{FF2B5EF4-FFF2-40B4-BE49-F238E27FC236}">
                <a16:creationId xmlns:a16="http://schemas.microsoft.com/office/drawing/2014/main" id="{B7952749-B900-47DA-ADDB-1AAAC98395C8}"/>
              </a:ext>
            </a:extLst>
          </p:cNvPr>
          <p:cNvSpPr/>
          <p:nvPr/>
        </p:nvSpPr>
        <p:spPr>
          <a:xfrm>
            <a:off x="1361702" y="5434738"/>
            <a:ext cx="885825" cy="546421"/>
          </a:xfrm>
          <a:prstGeom prst="rightArrow">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7" name="TextBox 16">
            <a:extLst>
              <a:ext uri="{FF2B5EF4-FFF2-40B4-BE49-F238E27FC236}">
                <a16:creationId xmlns:a16="http://schemas.microsoft.com/office/drawing/2014/main" id="{54A2932C-6044-47D2-A277-7EEFD0A901F7}"/>
              </a:ext>
            </a:extLst>
          </p:cNvPr>
          <p:cNvSpPr txBox="1"/>
          <p:nvPr/>
        </p:nvSpPr>
        <p:spPr>
          <a:xfrm>
            <a:off x="95440" y="3643133"/>
            <a:ext cx="2229043" cy="1528945"/>
          </a:xfrm>
          <a:prstGeom prst="rect">
            <a:avLst/>
          </a:prstGeom>
          <a:solidFill>
            <a:srgbClr val="44546A"/>
          </a:solidFill>
          <a:ln w="12700">
            <a:solidFill>
              <a:srgbClr val="FF0000"/>
            </a:solidFill>
          </a:ln>
        </p:spPr>
        <p:txBody>
          <a:bodyPr wrap="square" rtlCol="0">
            <a:spAutoFit/>
          </a:bodyPr>
          <a:lstStyle/>
          <a:p>
            <a:pPr defTabSz="914377"/>
            <a:r>
              <a:rPr lang="en-US" sz="1867" b="1" dirty="0">
                <a:solidFill>
                  <a:prstClr val="white"/>
                </a:solidFill>
              </a:rPr>
              <a:t>New category for secondary prevention without risk score</a:t>
            </a:r>
          </a:p>
          <a:p>
            <a:pPr defTabSz="914377">
              <a:defRPr/>
            </a:pPr>
            <a:endParaRPr lang="en-US" sz="1867" kern="0" dirty="0">
              <a:solidFill>
                <a:prstClr val="white"/>
              </a:solidFill>
            </a:endParaRPr>
          </a:p>
        </p:txBody>
      </p:sp>
      <p:sp>
        <p:nvSpPr>
          <p:cNvPr id="10" name="TextBox 9"/>
          <p:cNvSpPr txBox="1"/>
          <p:nvPr/>
        </p:nvSpPr>
        <p:spPr>
          <a:xfrm>
            <a:off x="9825882" y="6303031"/>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pic>
        <p:nvPicPr>
          <p:cNvPr id="11" name="Picture 10">
            <a:extLst>
              <a:ext uri="{FF2B5EF4-FFF2-40B4-BE49-F238E27FC236}">
                <a16:creationId xmlns:a16="http://schemas.microsoft.com/office/drawing/2014/main" id="{DB1EDC2C-3ACD-47E3-B7DA-73602F25C0DC}"/>
              </a:ext>
            </a:extLst>
          </p:cNvPr>
          <p:cNvPicPr>
            <a:picLocks noChangeAspect="1"/>
          </p:cNvPicPr>
          <p:nvPr/>
        </p:nvPicPr>
        <p:blipFill>
          <a:blip r:embed="rId2"/>
          <a:stretch>
            <a:fillRect/>
          </a:stretch>
        </p:blipFill>
        <p:spPr>
          <a:xfrm>
            <a:off x="2324483" y="1374960"/>
            <a:ext cx="8843200" cy="4856563"/>
          </a:xfrm>
          <a:prstGeom prst="rect">
            <a:avLst/>
          </a:prstGeom>
        </p:spPr>
      </p:pic>
    </p:spTree>
    <p:extLst>
      <p:ext uri="{BB962C8B-B14F-4D97-AF65-F5344CB8AC3E}">
        <p14:creationId xmlns:p14="http://schemas.microsoft.com/office/powerpoint/2010/main" val="3098085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CD804-892E-4812-AB3E-9B03028A1BD5}"/>
              </a:ext>
            </a:extLst>
          </p:cNvPr>
          <p:cNvSpPr>
            <a:spLocks noGrp="1"/>
          </p:cNvSpPr>
          <p:nvPr>
            <p:ph type="title"/>
          </p:nvPr>
        </p:nvSpPr>
        <p:spPr>
          <a:xfrm>
            <a:off x="381000" y="331604"/>
            <a:ext cx="10515600" cy="1325563"/>
          </a:xfrm>
        </p:spPr>
        <p:txBody>
          <a:bodyPr>
            <a:normAutofit/>
          </a:bodyPr>
          <a:lstStyle/>
          <a:p>
            <a:r>
              <a:rPr lang="en-US" sz="3200" dirty="0">
                <a:latin typeface="+mn-lt"/>
              </a:rPr>
              <a:t>TABLE 5: 2016 vs 2019</a:t>
            </a:r>
          </a:p>
        </p:txBody>
      </p:sp>
      <p:pic>
        <p:nvPicPr>
          <p:cNvPr id="9" name="Picture 8">
            <a:extLst>
              <a:ext uri="{FF2B5EF4-FFF2-40B4-BE49-F238E27FC236}">
                <a16:creationId xmlns:a16="http://schemas.microsoft.com/office/drawing/2014/main" id="{81BD7645-E9DB-4ED4-AE4B-90890AD59AC1}"/>
              </a:ext>
            </a:extLst>
          </p:cNvPr>
          <p:cNvPicPr>
            <a:picLocks noChangeAspect="1"/>
          </p:cNvPicPr>
          <p:nvPr/>
        </p:nvPicPr>
        <p:blipFill rotWithShape="1">
          <a:blip r:embed="rId3"/>
          <a:srcRect l="2128" r="2842"/>
          <a:stretch/>
        </p:blipFill>
        <p:spPr>
          <a:xfrm>
            <a:off x="217893" y="1831544"/>
            <a:ext cx="5984280" cy="3691088"/>
          </a:xfrm>
          <a:prstGeom prst="rect">
            <a:avLst/>
          </a:prstGeom>
        </p:spPr>
      </p:pic>
      <p:pic>
        <p:nvPicPr>
          <p:cNvPr id="10" name="Picture 9">
            <a:extLst>
              <a:ext uri="{FF2B5EF4-FFF2-40B4-BE49-F238E27FC236}">
                <a16:creationId xmlns:a16="http://schemas.microsoft.com/office/drawing/2014/main" id="{AF7636F5-5934-4E26-871A-D9152E9576A3}"/>
              </a:ext>
            </a:extLst>
          </p:cNvPr>
          <p:cNvPicPr>
            <a:picLocks noChangeAspect="1"/>
          </p:cNvPicPr>
          <p:nvPr/>
        </p:nvPicPr>
        <p:blipFill>
          <a:blip r:embed="rId4"/>
          <a:stretch>
            <a:fillRect/>
          </a:stretch>
        </p:blipFill>
        <p:spPr>
          <a:xfrm>
            <a:off x="6453754" y="1490971"/>
            <a:ext cx="5450641" cy="4291096"/>
          </a:xfrm>
          <a:prstGeom prst="rect">
            <a:avLst/>
          </a:prstGeom>
        </p:spPr>
      </p:pic>
      <p:sp>
        <p:nvSpPr>
          <p:cNvPr id="13" name="Rectangle 12">
            <a:extLst>
              <a:ext uri="{FF2B5EF4-FFF2-40B4-BE49-F238E27FC236}">
                <a16:creationId xmlns:a16="http://schemas.microsoft.com/office/drawing/2014/main" id="{923F055C-B57D-4F53-8BEA-6E56F2BC2589}"/>
              </a:ext>
            </a:extLst>
          </p:cNvPr>
          <p:cNvSpPr/>
          <p:nvPr/>
        </p:nvSpPr>
        <p:spPr>
          <a:xfrm>
            <a:off x="7605149" y="1490971"/>
            <a:ext cx="4354635" cy="47223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4" name="Rectangle 13">
            <a:extLst>
              <a:ext uri="{FF2B5EF4-FFF2-40B4-BE49-F238E27FC236}">
                <a16:creationId xmlns:a16="http://schemas.microsoft.com/office/drawing/2014/main" id="{DD37CAC6-588B-44C4-8808-4FFA299DA8FA}"/>
              </a:ext>
            </a:extLst>
          </p:cNvPr>
          <p:cNvSpPr/>
          <p:nvPr/>
        </p:nvSpPr>
        <p:spPr>
          <a:xfrm>
            <a:off x="6453755" y="5026789"/>
            <a:ext cx="5506029" cy="73008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5" name="Rectangle 14">
            <a:extLst>
              <a:ext uri="{FF2B5EF4-FFF2-40B4-BE49-F238E27FC236}">
                <a16:creationId xmlns:a16="http://schemas.microsoft.com/office/drawing/2014/main" id="{A7B44507-3AEB-4084-BED4-A2C2C07A59DA}"/>
              </a:ext>
            </a:extLst>
          </p:cNvPr>
          <p:cNvSpPr/>
          <p:nvPr/>
        </p:nvSpPr>
        <p:spPr>
          <a:xfrm>
            <a:off x="11256525" y="1963205"/>
            <a:ext cx="703259" cy="602075"/>
          </a:xfrm>
          <a:prstGeom prst="rect">
            <a:avLst/>
          </a:prstGeom>
          <a:noFill/>
          <a:ln w="28575">
            <a:solidFill>
              <a:srgbClr val="0247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7" name="TextBox 16">
            <a:extLst>
              <a:ext uri="{FF2B5EF4-FFF2-40B4-BE49-F238E27FC236}">
                <a16:creationId xmlns:a16="http://schemas.microsoft.com/office/drawing/2014/main" id="{25CE746C-5646-4CF9-97FC-E10C2EFCBA66}"/>
              </a:ext>
            </a:extLst>
          </p:cNvPr>
          <p:cNvSpPr txBox="1"/>
          <p:nvPr/>
        </p:nvSpPr>
        <p:spPr>
          <a:xfrm>
            <a:off x="10593866" y="957293"/>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sp>
        <p:nvSpPr>
          <p:cNvPr id="18" name="TextBox 17">
            <a:extLst>
              <a:ext uri="{FF2B5EF4-FFF2-40B4-BE49-F238E27FC236}">
                <a16:creationId xmlns:a16="http://schemas.microsoft.com/office/drawing/2014/main" id="{624BF3E9-2DCB-44AC-9712-1D16F02874F7}"/>
              </a:ext>
            </a:extLst>
          </p:cNvPr>
          <p:cNvSpPr txBox="1"/>
          <p:nvPr/>
        </p:nvSpPr>
        <p:spPr>
          <a:xfrm>
            <a:off x="4191000" y="1284820"/>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19" name="TextBox 18">
            <a:extLst>
              <a:ext uri="{FF2B5EF4-FFF2-40B4-BE49-F238E27FC236}">
                <a16:creationId xmlns:a16="http://schemas.microsoft.com/office/drawing/2014/main" id="{A2B57811-689F-41C7-B87E-7F443B6BDDA0}"/>
              </a:ext>
            </a:extLst>
          </p:cNvPr>
          <p:cNvSpPr txBox="1"/>
          <p:nvPr/>
        </p:nvSpPr>
        <p:spPr>
          <a:xfrm>
            <a:off x="64735" y="5871385"/>
            <a:ext cx="12069237" cy="830997"/>
          </a:xfrm>
          <a:prstGeom prst="rect">
            <a:avLst/>
          </a:prstGeom>
          <a:solidFill>
            <a:srgbClr val="44546A"/>
          </a:solidFill>
          <a:ln>
            <a:solidFill>
              <a:sysClr val="window" lastClr="FFFFFF"/>
            </a:solidFill>
          </a:ln>
        </p:spPr>
        <p:txBody>
          <a:bodyPr wrap="square" rtlCol="0">
            <a:spAutoFit/>
          </a:bodyPr>
          <a:lstStyle/>
          <a:p>
            <a:pPr marL="342891" indent="-342891" defTabSz="914377">
              <a:buFont typeface="+mj-lt"/>
              <a:buAutoNum type="arabicPeriod"/>
            </a:pPr>
            <a:r>
              <a:rPr lang="en-US" sz="1600" dirty="0">
                <a:solidFill>
                  <a:prstClr val="white"/>
                </a:solidFill>
              </a:rPr>
              <a:t>Secondary prevention and primary prevention are well separated and well defined with specific emphasis on very high risk </a:t>
            </a:r>
          </a:p>
          <a:p>
            <a:pPr marL="342891" indent="-342891" defTabSz="914377">
              <a:buFont typeface="+mj-lt"/>
              <a:buAutoNum type="arabicPeriod"/>
            </a:pPr>
            <a:r>
              <a:rPr lang="en-US" sz="1600" dirty="0">
                <a:solidFill>
                  <a:prstClr val="white"/>
                </a:solidFill>
              </a:rPr>
              <a:t>Risk score not included for secondary prevention</a:t>
            </a:r>
          </a:p>
          <a:p>
            <a:pPr marL="342891" indent="-342891" defTabSz="914377">
              <a:buFont typeface="+mj-lt"/>
              <a:buAutoNum type="arabicPeriod"/>
            </a:pPr>
            <a:r>
              <a:rPr lang="en-US" sz="1600" dirty="0">
                <a:solidFill>
                  <a:prstClr val="white"/>
                </a:solidFill>
              </a:rPr>
              <a:t>LDL-C categories increased from 5 in 2016 to 6 in 2019 – ranging from 55 to 190 mg/</a:t>
            </a:r>
            <a:r>
              <a:rPr lang="en-US" sz="1600" dirty="0" err="1">
                <a:solidFill>
                  <a:prstClr val="white"/>
                </a:solidFill>
              </a:rPr>
              <a:t>dL</a:t>
            </a:r>
            <a:r>
              <a:rPr lang="en-US" sz="1600" dirty="0">
                <a:solidFill>
                  <a:prstClr val="white"/>
                </a:solidFill>
              </a:rPr>
              <a:t> -  (1.4 to 4.9 </a:t>
            </a:r>
            <a:r>
              <a:rPr lang="en-US" sz="1600" dirty="0" err="1">
                <a:solidFill>
                  <a:prstClr val="white"/>
                </a:solidFill>
              </a:rPr>
              <a:t>mmol</a:t>
            </a:r>
            <a:r>
              <a:rPr lang="en-US" sz="1600" dirty="0">
                <a:solidFill>
                  <a:prstClr val="white"/>
                </a:solidFill>
              </a:rPr>
              <a:t>/L)</a:t>
            </a:r>
          </a:p>
        </p:txBody>
      </p:sp>
      <p:sp>
        <p:nvSpPr>
          <p:cNvPr id="12" name="TextBox 11"/>
          <p:cNvSpPr txBox="1"/>
          <p:nvPr/>
        </p:nvSpPr>
        <p:spPr>
          <a:xfrm>
            <a:off x="6874192" y="6678847"/>
            <a:ext cx="5317809" cy="215444"/>
          </a:xfrm>
          <a:prstGeom prst="rect">
            <a:avLst/>
          </a:prstGeom>
          <a:noFill/>
        </p:spPr>
        <p:txBody>
          <a:bodyPr wrap="square" rtlCol="0">
            <a:spAutoFit/>
          </a:bodyPr>
          <a:lstStyle/>
          <a:p>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2999-3058 - Mach F, </a:t>
            </a:r>
            <a:r>
              <a:rPr lang="nl-BE" sz="800" i="1" dirty="0">
                <a:solidFill>
                  <a:schemeClr val="bg1"/>
                </a:solidFill>
              </a:rPr>
              <a:t>et al. Eur Heart J</a:t>
            </a:r>
            <a:r>
              <a:rPr lang="nl-BE" sz="800" dirty="0">
                <a:solidFill>
                  <a:schemeClr val="bg1"/>
                </a:solidFill>
              </a:rPr>
              <a:t>. 2019; 0:1-78 </a:t>
            </a:r>
            <a:endParaRPr lang="en-US" sz="800" dirty="0">
              <a:solidFill>
                <a:schemeClr val="bg1"/>
              </a:solidFill>
            </a:endParaRPr>
          </a:p>
        </p:txBody>
      </p:sp>
    </p:spTree>
    <p:extLst>
      <p:ext uri="{BB962C8B-B14F-4D97-AF65-F5344CB8AC3E}">
        <p14:creationId xmlns:p14="http://schemas.microsoft.com/office/powerpoint/2010/main" val="522541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6C3D1-C454-4199-9209-EB3D97538F9D}"/>
              </a:ext>
            </a:extLst>
          </p:cNvPr>
          <p:cNvSpPr>
            <a:spLocks noGrp="1"/>
          </p:cNvSpPr>
          <p:nvPr>
            <p:ph type="title"/>
          </p:nvPr>
        </p:nvSpPr>
        <p:spPr>
          <a:xfrm>
            <a:off x="316641" y="248866"/>
            <a:ext cx="10515600" cy="1325563"/>
          </a:xfrm>
        </p:spPr>
        <p:txBody>
          <a:bodyPr>
            <a:normAutofit/>
          </a:bodyPr>
          <a:lstStyle/>
          <a:p>
            <a:r>
              <a:rPr lang="en-US" sz="2667" dirty="0">
                <a:latin typeface="+mn-lt"/>
              </a:rPr>
              <a:t>TREATMENT GOALS</a:t>
            </a:r>
          </a:p>
        </p:txBody>
      </p:sp>
      <p:sp>
        <p:nvSpPr>
          <p:cNvPr id="3" name="Content Placeholder 2">
            <a:extLst>
              <a:ext uri="{FF2B5EF4-FFF2-40B4-BE49-F238E27FC236}">
                <a16:creationId xmlns:a16="http://schemas.microsoft.com/office/drawing/2014/main" id="{A85B991A-F71B-4AB5-9FA2-78CCBEC5C240}"/>
              </a:ext>
            </a:extLst>
          </p:cNvPr>
          <p:cNvSpPr>
            <a:spLocks noGrp="1"/>
          </p:cNvSpPr>
          <p:nvPr>
            <p:ph idx="1"/>
          </p:nvPr>
        </p:nvSpPr>
        <p:spPr>
          <a:xfrm>
            <a:off x="724839" y="1825497"/>
            <a:ext cx="10742320" cy="553998"/>
          </a:xfrm>
        </p:spPr>
        <p:txBody>
          <a:bodyPr/>
          <a:lstStyle/>
          <a:p>
            <a:endParaRPr lang="en-US"/>
          </a:p>
        </p:txBody>
      </p:sp>
      <p:pic>
        <p:nvPicPr>
          <p:cNvPr id="4" name="Picture 3">
            <a:extLst>
              <a:ext uri="{FF2B5EF4-FFF2-40B4-BE49-F238E27FC236}">
                <a16:creationId xmlns:a16="http://schemas.microsoft.com/office/drawing/2014/main" id="{02B896DC-4A28-4738-8E97-C9F47183B60D}"/>
              </a:ext>
            </a:extLst>
          </p:cNvPr>
          <p:cNvPicPr>
            <a:picLocks noChangeAspect="1"/>
          </p:cNvPicPr>
          <p:nvPr/>
        </p:nvPicPr>
        <p:blipFill rotWithShape="1">
          <a:blip r:embed="rId3"/>
          <a:srcRect r="2571"/>
          <a:stretch/>
        </p:blipFill>
        <p:spPr>
          <a:xfrm>
            <a:off x="335520" y="863153"/>
            <a:ext cx="11551680" cy="4882239"/>
          </a:xfrm>
          <a:prstGeom prst="rect">
            <a:avLst/>
          </a:prstGeom>
        </p:spPr>
      </p:pic>
      <p:sp>
        <p:nvSpPr>
          <p:cNvPr id="6" name="Rectangle 5">
            <a:extLst>
              <a:ext uri="{FF2B5EF4-FFF2-40B4-BE49-F238E27FC236}">
                <a16:creationId xmlns:a16="http://schemas.microsoft.com/office/drawing/2014/main" id="{7A5F8349-B252-48EF-918B-99BE5065735C}"/>
              </a:ext>
            </a:extLst>
          </p:cNvPr>
          <p:cNvSpPr/>
          <p:nvPr/>
        </p:nvSpPr>
        <p:spPr>
          <a:xfrm>
            <a:off x="352681" y="1510517"/>
            <a:ext cx="11641321" cy="34418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1" name="TextBox 10">
            <a:extLst>
              <a:ext uri="{FF2B5EF4-FFF2-40B4-BE49-F238E27FC236}">
                <a16:creationId xmlns:a16="http://schemas.microsoft.com/office/drawing/2014/main" id="{8ADE3D46-73FF-4175-BE22-5C15929CD3FC}"/>
              </a:ext>
            </a:extLst>
          </p:cNvPr>
          <p:cNvSpPr txBox="1"/>
          <p:nvPr/>
        </p:nvSpPr>
        <p:spPr>
          <a:xfrm>
            <a:off x="352681" y="5599693"/>
            <a:ext cx="11520451" cy="1061829"/>
          </a:xfrm>
          <a:prstGeom prst="rect">
            <a:avLst/>
          </a:prstGeom>
          <a:solidFill>
            <a:srgbClr val="44546A"/>
          </a:solidFill>
          <a:ln>
            <a:solidFill>
              <a:sysClr val="window" lastClr="FFFFFF"/>
            </a:solidFill>
          </a:ln>
        </p:spPr>
        <p:txBody>
          <a:bodyPr wrap="square" rtlCol="0">
            <a:spAutoFit/>
          </a:bodyPr>
          <a:lstStyle/>
          <a:p>
            <a:pPr defTabSz="1219170"/>
            <a:r>
              <a:rPr lang="en-US" sz="1260" b="1" dirty="0">
                <a:solidFill>
                  <a:prstClr val="white"/>
                </a:solidFill>
              </a:rPr>
              <a:t>New/Revised Concepts → Targets changed depending on CV risk :</a:t>
            </a:r>
          </a:p>
          <a:p>
            <a:pPr marL="228594" indent="-228594" defTabSz="1219170">
              <a:buFont typeface="Arial" panose="020B0604020202020204" pitchFamily="34" charset="0"/>
              <a:buChar char="•"/>
            </a:pPr>
            <a:r>
              <a:rPr lang="en-US" sz="1260" u="sng" dirty="0">
                <a:solidFill>
                  <a:prstClr val="white"/>
                </a:solidFill>
              </a:rPr>
              <a:t>Secondary prevention: </a:t>
            </a:r>
          </a:p>
          <a:p>
            <a:pPr marL="609585" lvl="1" defTabSz="1219170"/>
            <a:r>
              <a:rPr lang="en-US" sz="1260" dirty="0">
                <a:solidFill>
                  <a:srgbClr val="FFFF00"/>
                </a:solidFill>
              </a:rPr>
              <a:t>≥50% reduction </a:t>
            </a:r>
            <a:r>
              <a:rPr lang="en-US" sz="1260" b="1" dirty="0">
                <a:solidFill>
                  <a:srgbClr val="FFFF00"/>
                </a:solidFill>
              </a:rPr>
              <a:t>AND</a:t>
            </a:r>
            <a:r>
              <a:rPr lang="en-US" sz="1260" dirty="0">
                <a:solidFill>
                  <a:srgbClr val="FFFF00"/>
                </a:solidFill>
              </a:rPr>
              <a:t> target &lt; 55mg/dL (1.4 mmol/L) (1A)  &amp; 40md/dL (&lt; 1.0 mmol/L) ASCVD with second vascular event in 2 years on (IIb)</a:t>
            </a:r>
          </a:p>
          <a:p>
            <a:pPr marL="228594" indent="-228594" defTabSz="1219170">
              <a:buFont typeface="Arial" panose="020B0604020202020204" pitchFamily="34" charset="0"/>
              <a:buChar char="•"/>
            </a:pPr>
            <a:r>
              <a:rPr lang="en-US" sz="1260" u="sng" dirty="0">
                <a:solidFill>
                  <a:prstClr val="white"/>
                </a:solidFill>
              </a:rPr>
              <a:t>Primary prevention very high risk (</a:t>
            </a:r>
            <a:r>
              <a:rPr lang="en-US" sz="1260" dirty="0">
                <a:solidFill>
                  <a:prstClr val="white"/>
                </a:solidFill>
              </a:rPr>
              <a:t>w/o FH or w/o ASCVD): </a:t>
            </a:r>
          </a:p>
          <a:p>
            <a:pPr marL="609585" lvl="1" defTabSz="1219170"/>
            <a:r>
              <a:rPr lang="en-US" sz="1260" dirty="0">
                <a:solidFill>
                  <a:srgbClr val="FFFF00"/>
                </a:solidFill>
              </a:rPr>
              <a:t>≥50% reduction </a:t>
            </a:r>
            <a:r>
              <a:rPr lang="en-US" sz="1260" b="1" dirty="0">
                <a:solidFill>
                  <a:srgbClr val="FFFF00"/>
                </a:solidFill>
              </a:rPr>
              <a:t>AND</a:t>
            </a:r>
            <a:r>
              <a:rPr lang="en-US" sz="1260" dirty="0">
                <a:solidFill>
                  <a:srgbClr val="FFFF00"/>
                </a:solidFill>
              </a:rPr>
              <a:t> target &lt; 55mg/dL (1.4 mmol/L) (1C)</a:t>
            </a:r>
          </a:p>
        </p:txBody>
      </p:sp>
      <p:sp>
        <p:nvSpPr>
          <p:cNvPr id="7" name="Oval 6">
            <a:extLst>
              <a:ext uri="{FF2B5EF4-FFF2-40B4-BE49-F238E27FC236}">
                <a16:creationId xmlns:a16="http://schemas.microsoft.com/office/drawing/2014/main" id="{295F7597-A06F-4496-B1BC-8B115879C14F}"/>
              </a:ext>
            </a:extLst>
          </p:cNvPr>
          <p:cNvSpPr/>
          <p:nvPr/>
        </p:nvSpPr>
        <p:spPr>
          <a:xfrm>
            <a:off x="8187267" y="2777067"/>
            <a:ext cx="406400" cy="3640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4" name="Oval 13">
            <a:extLst>
              <a:ext uri="{FF2B5EF4-FFF2-40B4-BE49-F238E27FC236}">
                <a16:creationId xmlns:a16="http://schemas.microsoft.com/office/drawing/2014/main" id="{F8E4C5D7-18C9-4098-8ACD-891EB58E263C}"/>
              </a:ext>
            </a:extLst>
          </p:cNvPr>
          <p:cNvSpPr/>
          <p:nvPr/>
        </p:nvSpPr>
        <p:spPr>
          <a:xfrm>
            <a:off x="7721600" y="1527802"/>
            <a:ext cx="372533" cy="37254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5" name="Oval 14">
            <a:extLst>
              <a:ext uri="{FF2B5EF4-FFF2-40B4-BE49-F238E27FC236}">
                <a16:creationId xmlns:a16="http://schemas.microsoft.com/office/drawing/2014/main" id="{24ECEC0D-7B99-4069-99BB-5DB42111495F}"/>
              </a:ext>
            </a:extLst>
          </p:cNvPr>
          <p:cNvSpPr/>
          <p:nvPr/>
        </p:nvSpPr>
        <p:spPr>
          <a:xfrm>
            <a:off x="8898467" y="2125133"/>
            <a:ext cx="406400" cy="3640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6" name="Oval 15">
            <a:extLst>
              <a:ext uri="{FF2B5EF4-FFF2-40B4-BE49-F238E27FC236}">
                <a16:creationId xmlns:a16="http://schemas.microsoft.com/office/drawing/2014/main" id="{739C0C99-006D-460E-B7AA-31FA57381CA6}"/>
              </a:ext>
            </a:extLst>
          </p:cNvPr>
          <p:cNvSpPr/>
          <p:nvPr/>
        </p:nvSpPr>
        <p:spPr>
          <a:xfrm>
            <a:off x="5461000" y="4334933"/>
            <a:ext cx="406400" cy="3640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cxnSp>
        <p:nvCxnSpPr>
          <p:cNvPr id="22" name="Straight Connector 21">
            <a:extLst>
              <a:ext uri="{FF2B5EF4-FFF2-40B4-BE49-F238E27FC236}">
                <a16:creationId xmlns:a16="http://schemas.microsoft.com/office/drawing/2014/main" id="{90953B85-0128-42B3-8DC8-9ADF1C2A86C3}"/>
              </a:ext>
            </a:extLst>
          </p:cNvPr>
          <p:cNvCxnSpPr>
            <a:cxnSpLocks/>
          </p:cNvCxnSpPr>
          <p:nvPr/>
        </p:nvCxnSpPr>
        <p:spPr>
          <a:xfrm flipV="1">
            <a:off x="580423" y="2063675"/>
            <a:ext cx="1809587" cy="2045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E2D55B0-88CC-4307-B17E-934CD762569C}"/>
              </a:ext>
            </a:extLst>
          </p:cNvPr>
          <p:cNvCxnSpPr>
            <a:cxnSpLocks/>
          </p:cNvCxnSpPr>
          <p:nvPr/>
        </p:nvCxnSpPr>
        <p:spPr>
          <a:xfrm flipV="1">
            <a:off x="1905000" y="2710376"/>
            <a:ext cx="1733843" cy="742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EE1FECB-3927-488F-A182-0170EBA30D07}"/>
              </a:ext>
            </a:extLst>
          </p:cNvPr>
          <p:cNvCxnSpPr>
            <a:cxnSpLocks/>
          </p:cNvCxnSpPr>
          <p:nvPr/>
        </p:nvCxnSpPr>
        <p:spPr>
          <a:xfrm>
            <a:off x="1125415" y="3344704"/>
            <a:ext cx="1763151" cy="1108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53A480F-D8B5-4879-A462-63DCC428970C}"/>
              </a:ext>
            </a:extLst>
          </p:cNvPr>
          <p:cNvCxnSpPr>
            <a:cxnSpLocks/>
          </p:cNvCxnSpPr>
          <p:nvPr/>
        </p:nvCxnSpPr>
        <p:spPr>
          <a:xfrm>
            <a:off x="6630573" y="3966958"/>
            <a:ext cx="1878688" cy="740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5524E1D-351E-4332-8C0F-53444BD3B565}"/>
              </a:ext>
            </a:extLst>
          </p:cNvPr>
          <p:cNvCxnSpPr>
            <a:cxnSpLocks/>
          </p:cNvCxnSpPr>
          <p:nvPr/>
        </p:nvCxnSpPr>
        <p:spPr>
          <a:xfrm>
            <a:off x="7213600" y="4597400"/>
            <a:ext cx="1684867" cy="742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895687" y="6503179"/>
            <a:ext cx="2296313" cy="338554"/>
          </a:xfrm>
          <a:prstGeom prst="rect">
            <a:avLst/>
          </a:prstGeom>
          <a:no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3243896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ext Placeholder 258"/>
          <p:cNvSpPr>
            <a:spLocks noGrp="1"/>
          </p:cNvSpPr>
          <p:nvPr>
            <p:ph type="body" idx="4294967295"/>
          </p:nvPr>
        </p:nvSpPr>
        <p:spPr>
          <a:xfrm>
            <a:off x="304800" y="228600"/>
            <a:ext cx="10745787" cy="742950"/>
          </a:xfrm>
          <a:prstGeom prst="rect">
            <a:avLst/>
          </a:prstGeom>
          <a:noFill/>
          <a:ln w="0" cmpd="sng">
            <a:noFill/>
            <a:prstDash val="solid"/>
          </a:ln>
        </p:spPr>
        <p:txBody>
          <a:bodyPr vert="horz" wrap="square" lIns="0" tIns="80408" rIns="0" bIns="0" anchor="t">
            <a:spAutoFit/>
          </a:bodyPr>
          <a:lstStyle/>
          <a:p>
            <a:pPr>
              <a:lnSpc>
                <a:spcPts val="2532"/>
              </a:lnSpc>
            </a:pPr>
            <a:r>
              <a:rPr lang="en-US" sz="2999" b="0" spc="20" dirty="0">
                <a:solidFill>
                  <a:schemeClr val="bg1"/>
                </a:solidFill>
                <a:latin typeface="Calibri" panose="02020603050405020304" pitchFamily="2"/>
              </a:rPr>
              <a:t>Treatment goals for low-density lipoprotein </a:t>
            </a:r>
            <a:r>
              <a:rPr lang="en-US" sz="2999" b="0" spc="-13" dirty="0">
                <a:solidFill>
                  <a:schemeClr val="bg1"/>
                </a:solidFill>
                <a:latin typeface="Calibri" panose="02020603050405020304" pitchFamily="2"/>
              </a:rPr>
              <a:t>cholesterol (LDL-C) across categories of total cardiovascular </a:t>
            </a:r>
            <a:r>
              <a:rPr lang="en-US" sz="2999" b="0" spc="-7" dirty="0">
                <a:solidFill>
                  <a:schemeClr val="bg1"/>
                </a:solidFill>
                <a:latin typeface="Calibri" panose="02020603050405020304" pitchFamily="2"/>
              </a:rPr>
              <a:t>disease risk </a:t>
            </a:r>
          </a:p>
        </p:txBody>
      </p:sp>
      <p:sp>
        <p:nvSpPr>
          <p:cNvPr id="23" name="TextBox 22"/>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pic>
        <p:nvPicPr>
          <p:cNvPr id="60" name="Afbeelding 2"/>
          <p:cNvPicPr>
            <a:picLocks noChangeAspect="1"/>
          </p:cNvPicPr>
          <p:nvPr/>
        </p:nvPicPr>
        <p:blipFill>
          <a:blip r:embed="rId3"/>
          <a:stretch>
            <a:fillRect/>
          </a:stretch>
        </p:blipFill>
        <p:spPr>
          <a:xfrm>
            <a:off x="1447800" y="1215936"/>
            <a:ext cx="7594594" cy="4651464"/>
          </a:xfrm>
          <a:prstGeom prst="rect">
            <a:avLst/>
          </a:prstGeom>
        </p:spPr>
      </p:pic>
    </p:spTree>
    <p:extLst>
      <p:ext uri="{BB962C8B-B14F-4D97-AF65-F5344CB8AC3E}">
        <p14:creationId xmlns:p14="http://schemas.microsoft.com/office/powerpoint/2010/main" val="230964007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6202"/>
            <a:ext cx="12192000" cy="6857998"/>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object 4"/>
          <p:cNvSpPr txBox="1"/>
          <p:nvPr/>
        </p:nvSpPr>
        <p:spPr>
          <a:xfrm>
            <a:off x="4518127" y="378155"/>
            <a:ext cx="7391400" cy="2585323"/>
          </a:xfrm>
          <a:prstGeom prst="rect">
            <a:avLst/>
          </a:prstGeom>
        </p:spPr>
        <p:txBody>
          <a:bodyPr vert="horz" wrap="square" lIns="0" tIns="0" rIns="0" bIns="0" rtlCol="0">
            <a:spAutoFit/>
          </a:bodyPr>
          <a:lstStyle/>
          <a:p>
            <a:pPr marL="12700" marR="5080" lvl="0" indent="2628900" algn="l" defTabSz="914400" rtl="0" eaLnBrk="1" fontAlgn="auto" latinLnBrk="0" hangingPunct="1">
              <a:lnSpc>
                <a:spcPct val="100000"/>
              </a:lnSpc>
              <a:spcBef>
                <a:spcPts val="0"/>
              </a:spcBef>
              <a:spcAft>
                <a:spcPts val="0"/>
              </a:spcAft>
              <a:buClrTx/>
              <a:buSzTx/>
              <a:buFontTx/>
              <a:buNone/>
              <a:tabLst/>
              <a:defRPr/>
            </a:pPr>
            <a:br>
              <a:rPr kumimoji="0" lang="nl-BE" sz="2800" b="0" i="0" u="none" strike="noStrike" kern="1200" cap="none" spc="-5" normalizeH="0" baseline="0" noProof="0" dirty="0">
                <a:ln>
                  <a:noFill/>
                </a:ln>
                <a:solidFill>
                  <a:srgbClr val="152C41"/>
                </a:solidFill>
                <a:effectLst/>
                <a:uLnTx/>
                <a:uFillTx/>
                <a:latin typeface="Arial"/>
                <a:ea typeface="+mn-ea"/>
                <a:cs typeface="Arial"/>
              </a:rPr>
            </a:br>
            <a:r>
              <a:rPr kumimoji="0" sz="2800" b="0" i="0" u="none" strike="noStrike" kern="1200" cap="none" spc="-5" normalizeH="0" baseline="0" noProof="0" dirty="0">
                <a:ln>
                  <a:noFill/>
                </a:ln>
                <a:solidFill>
                  <a:srgbClr val="152C41"/>
                </a:solidFill>
                <a:effectLst/>
                <a:uLnTx/>
                <a:uFillTx/>
                <a:latin typeface="Arial" panose="020B0604020202020204"/>
                <a:ea typeface="+mn-ea"/>
                <a:cs typeface="Arial"/>
              </a:rPr>
              <a:t>A Deep Dive </a:t>
            </a:r>
            <a:r>
              <a:rPr kumimoji="0" sz="2800" b="0" i="0" u="none" strike="noStrike" kern="1200" cap="none" spc="0" normalizeH="0" baseline="0" noProof="0" dirty="0">
                <a:ln>
                  <a:noFill/>
                </a:ln>
                <a:solidFill>
                  <a:srgbClr val="152C41"/>
                </a:solidFill>
                <a:effectLst/>
                <a:uLnTx/>
                <a:uFillTx/>
                <a:latin typeface="Arial" panose="020B0604020202020204"/>
                <a:ea typeface="+mn-ea"/>
                <a:cs typeface="Arial"/>
              </a:rPr>
              <a:t>into the</a:t>
            </a:r>
            <a:r>
              <a:rPr kumimoji="0" sz="2800" b="0" i="0" u="none" strike="noStrike" kern="1200" cap="none" spc="-185" normalizeH="0" baseline="0" noProof="0" dirty="0">
                <a:ln>
                  <a:noFill/>
                </a:ln>
                <a:solidFill>
                  <a:srgbClr val="152C41"/>
                </a:solidFill>
                <a:effectLst/>
                <a:uLnTx/>
                <a:uFillTx/>
                <a:latin typeface="Arial" panose="020B0604020202020204"/>
                <a:ea typeface="+mn-ea"/>
                <a:cs typeface="Arial"/>
              </a:rPr>
              <a:t> </a:t>
            </a:r>
            <a:br>
              <a:rPr kumimoji="0" lang="nl-BE" sz="2800" b="0" i="0" u="none" strike="noStrike" kern="1200" cap="none" spc="-185" normalizeH="0" baseline="0" noProof="0" dirty="0">
                <a:ln>
                  <a:noFill/>
                </a:ln>
                <a:solidFill>
                  <a:srgbClr val="152C41"/>
                </a:solidFill>
                <a:effectLst/>
                <a:uLnTx/>
                <a:uFillTx/>
                <a:latin typeface="Arial" panose="020B0604020202020204"/>
                <a:ea typeface="+mn-ea"/>
                <a:cs typeface="Arial"/>
              </a:rPr>
            </a:br>
            <a:r>
              <a:rPr kumimoji="0" sz="2800" b="1" i="0" u="none" strike="noStrike" kern="1200" cap="none" spc="-10" normalizeH="0" baseline="0" noProof="0" dirty="0">
                <a:ln>
                  <a:noFill/>
                </a:ln>
                <a:solidFill>
                  <a:srgbClr val="152C41"/>
                </a:solidFill>
                <a:effectLst/>
                <a:uLnTx/>
                <a:uFillTx/>
                <a:latin typeface="Arial" panose="020B0604020202020204"/>
                <a:ea typeface="+mn-ea"/>
                <a:cs typeface="Arial"/>
              </a:rPr>
              <a:t>New </a:t>
            </a:r>
            <a:r>
              <a:rPr kumimoji="0" sz="2800" b="1" i="0" u="none" strike="noStrike" kern="1200" cap="none" spc="-5" normalizeH="0" baseline="0" noProof="0" dirty="0">
                <a:ln>
                  <a:noFill/>
                </a:ln>
                <a:solidFill>
                  <a:srgbClr val="152C41"/>
                </a:solidFill>
                <a:effectLst/>
                <a:uLnTx/>
                <a:uFillTx/>
                <a:latin typeface="Arial" panose="020B0604020202020204"/>
                <a:ea typeface="+mn-ea"/>
                <a:cs typeface="Arial"/>
              </a:rPr>
              <a:t>2019 ESC/EAS Guidelines</a:t>
            </a:r>
            <a:r>
              <a:rPr kumimoji="0" lang="nl-BE" sz="2800" b="0" i="0" u="none" strike="noStrike" kern="1200" cap="none" spc="-5" normalizeH="0" baseline="0" noProof="0" dirty="0">
                <a:ln>
                  <a:noFill/>
                </a:ln>
                <a:solidFill>
                  <a:srgbClr val="152C41"/>
                </a:solidFill>
                <a:effectLst/>
                <a:uLnTx/>
                <a:uFillTx/>
                <a:latin typeface="Arial" panose="020B0604020202020204"/>
                <a:ea typeface="+mn-ea"/>
                <a:cs typeface="Arial"/>
              </a:rPr>
              <a:t> </a:t>
            </a:r>
            <a:br>
              <a:rPr kumimoji="0" lang="nl-BE" sz="2800" b="0" i="0" u="none" strike="noStrike" kern="1200" cap="none" spc="-5" normalizeH="0" baseline="0" noProof="0" dirty="0">
                <a:ln>
                  <a:noFill/>
                </a:ln>
                <a:solidFill>
                  <a:srgbClr val="152C41"/>
                </a:solidFill>
                <a:effectLst/>
                <a:uLnTx/>
                <a:uFillTx/>
                <a:latin typeface="Arial" panose="020B0604020202020204"/>
                <a:ea typeface="+mn-ea"/>
                <a:cs typeface="Arial"/>
              </a:rPr>
            </a:br>
            <a:r>
              <a:rPr kumimoji="0" lang="nl-BE" sz="2800" b="1" i="0" u="none" strike="noStrike" kern="1200" cap="none" spc="-5" normalizeH="0" baseline="0" noProof="0" dirty="0">
                <a:ln>
                  <a:noFill/>
                </a:ln>
                <a:solidFill>
                  <a:srgbClr val="152C41"/>
                </a:solidFill>
                <a:effectLst/>
                <a:uLnTx/>
                <a:uFillTx/>
                <a:latin typeface="Arial" panose="020B0604020202020204"/>
                <a:ea typeface="+mn-ea"/>
                <a:cs typeface="Arial"/>
              </a:rPr>
              <a:t>for the management of Dyslipidaemias</a:t>
            </a:r>
            <a:r>
              <a:rPr kumimoji="0" lang="nl-BE" sz="2800" b="0" i="0" u="none" strike="noStrike" kern="1200" cap="none" spc="-5" normalizeH="0" baseline="0" noProof="0" dirty="0">
                <a:ln>
                  <a:noFill/>
                </a:ln>
                <a:solidFill>
                  <a:srgbClr val="152C41"/>
                </a:solidFill>
                <a:effectLst/>
                <a:uLnTx/>
                <a:uFillTx/>
                <a:latin typeface="Arial" panose="020B0604020202020204"/>
                <a:ea typeface="+mn-ea"/>
                <a:cs typeface="Arial"/>
              </a:rPr>
              <a:t>: </a:t>
            </a:r>
            <a:br>
              <a:rPr kumimoji="0" lang="nl-BE" sz="2800" b="0" i="0" u="none" strike="noStrike" kern="1200" cap="none" spc="-5" normalizeH="0" baseline="0" noProof="0" dirty="0">
                <a:ln>
                  <a:noFill/>
                </a:ln>
                <a:solidFill>
                  <a:srgbClr val="152C41"/>
                </a:solidFill>
                <a:effectLst/>
                <a:uLnTx/>
                <a:uFillTx/>
                <a:latin typeface="Arial" panose="020B0604020202020204"/>
                <a:ea typeface="+mn-ea"/>
                <a:cs typeface="Arial"/>
              </a:rPr>
            </a:br>
            <a:r>
              <a:rPr kumimoji="0" lang="nl-BE" sz="2800" b="0" i="1" u="none" strike="noStrike" kern="1200" cap="none" spc="-5" normalizeH="0" baseline="0" noProof="0" dirty="0">
                <a:ln>
                  <a:noFill/>
                </a:ln>
                <a:solidFill>
                  <a:srgbClr val="152C41"/>
                </a:solidFill>
                <a:effectLst/>
                <a:uLnTx/>
                <a:uFillTx/>
                <a:latin typeface="Arial" panose="020B0604020202020204"/>
                <a:ea typeface="+mn-ea"/>
                <a:cs typeface="Arial"/>
              </a:rPr>
              <a:t>lipid modification to reduce cardiovascular risk</a:t>
            </a:r>
            <a:endParaRPr kumimoji="0" lang="en-US" sz="2800" b="1" i="1" u="none" strike="noStrike" kern="1200" cap="none" spc="47" normalizeH="0" baseline="0" noProof="0" dirty="0">
              <a:ln>
                <a:noFill/>
              </a:ln>
              <a:solidFill>
                <a:srgbClr val="4F81BD">
                  <a:lumMod val="75000"/>
                </a:srgbClr>
              </a:solidFill>
              <a:effectLst/>
              <a:uLnTx/>
              <a:uFillTx/>
              <a:latin typeface="Arial" panose="020B0604020202020204"/>
              <a:ea typeface="+mn-ea"/>
              <a:cs typeface="+mn-cs"/>
            </a:endParaRPr>
          </a:p>
          <a:p>
            <a:pPr marL="12700" marR="5080" lvl="0" indent="2628900" algn="just" defTabSz="914400" rtl="0" eaLnBrk="1" fontAlgn="auto" latinLnBrk="0" hangingPunct="1">
              <a:lnSpc>
                <a:spcPct val="100000"/>
              </a:lnSpc>
              <a:spcBef>
                <a:spcPts val="0"/>
              </a:spcBef>
              <a:spcAft>
                <a:spcPts val="0"/>
              </a:spcAft>
              <a:buClrTx/>
              <a:buSzTx/>
              <a:buFontTx/>
              <a:buNone/>
              <a:tabLst/>
              <a:defRPr/>
            </a:pPr>
            <a:endParaRPr kumimoji="0" sz="2800" b="0" i="0" u="none" strike="noStrike" kern="1200" cap="none" spc="0" normalizeH="0" baseline="0" noProof="0" dirty="0">
              <a:ln>
                <a:noFill/>
              </a:ln>
              <a:solidFill>
                <a:prstClr val="black"/>
              </a:solidFill>
              <a:effectLst/>
              <a:uLnTx/>
              <a:uFillTx/>
              <a:latin typeface="Arial"/>
              <a:ea typeface="+mn-ea"/>
              <a:cs typeface="Arial"/>
            </a:endParaRPr>
          </a:p>
        </p:txBody>
      </p:sp>
      <p:sp>
        <p:nvSpPr>
          <p:cNvPr id="5" name="object 5"/>
          <p:cNvSpPr txBox="1"/>
          <p:nvPr/>
        </p:nvSpPr>
        <p:spPr>
          <a:xfrm>
            <a:off x="548131" y="6537045"/>
            <a:ext cx="89535" cy="149225"/>
          </a:xfrm>
          <a:prstGeom prst="rect">
            <a:avLst/>
          </a:prstGeom>
        </p:spPr>
        <p:txBody>
          <a:bodyPr vert="horz" wrap="square" lIns="0" tIns="0" rIns="0" bIns="0" rtlCol="0">
            <a:spAutoFit/>
          </a:bodyPr>
          <a:lstStyle/>
          <a:p>
            <a:pPr marL="12700" marR="0" lvl="0" indent="0" algn="l" defTabSz="914400" rtl="0" eaLnBrk="1" fontAlgn="auto" latinLnBrk="0" hangingPunct="1">
              <a:lnSpc>
                <a:spcPct val="100000"/>
              </a:lnSpc>
              <a:spcBef>
                <a:spcPts val="0"/>
              </a:spcBef>
              <a:spcAft>
                <a:spcPts val="0"/>
              </a:spcAft>
              <a:buClrTx/>
              <a:buSzTx/>
              <a:buFontTx/>
              <a:buNone/>
              <a:tabLst/>
              <a:defRPr/>
            </a:pPr>
            <a:r>
              <a:rPr kumimoji="0" sz="900" b="0" i="0" u="none" strike="noStrike" kern="1200" cap="none" spc="-5" normalizeH="0" baseline="0" noProof="0" dirty="0">
                <a:ln>
                  <a:noFill/>
                </a:ln>
                <a:solidFill>
                  <a:srgbClr val="FFFFFF"/>
                </a:solidFill>
                <a:effectLst/>
                <a:uLnTx/>
                <a:uFillTx/>
                <a:latin typeface="Arial"/>
                <a:ea typeface="+mn-ea"/>
                <a:cs typeface="Arial"/>
              </a:rPr>
              <a:t>1</a:t>
            </a:r>
            <a:endParaRPr kumimoji="0" sz="900" b="0" i="0" u="none" strike="noStrike" kern="1200" cap="none" spc="0" normalizeH="0" baseline="0" noProof="0">
              <a:ln>
                <a:noFill/>
              </a:ln>
              <a:solidFill>
                <a:prstClr val="black"/>
              </a:solidFill>
              <a:effectLst/>
              <a:uLnTx/>
              <a:uFillTx/>
              <a:latin typeface="Arial"/>
              <a:ea typeface="+mn-ea"/>
              <a:cs typeface="Arial"/>
            </a:endParaRPr>
          </a:p>
        </p:txBody>
      </p:sp>
      <p:sp>
        <p:nvSpPr>
          <p:cNvPr id="15" name="Text Placeholder 56">
            <a:extLst>
              <a:ext uri="{FF2B5EF4-FFF2-40B4-BE49-F238E27FC236}">
                <a16:creationId xmlns:a16="http://schemas.microsoft.com/office/drawing/2014/main" id="{85C40EF4-8F16-46D8-9FDA-0E1564BC5436}"/>
              </a:ext>
            </a:extLst>
          </p:cNvPr>
          <p:cNvSpPr txBox="1">
            <a:spLocks/>
          </p:cNvSpPr>
          <p:nvPr/>
        </p:nvSpPr>
        <p:spPr>
          <a:xfrm>
            <a:off x="4890135" y="6222882"/>
            <a:ext cx="7149465" cy="558918"/>
          </a:xfrm>
          <a:prstGeom prst="rect">
            <a:avLst/>
          </a:prstGeom>
          <a:solidFill>
            <a:schemeClr val="accent5">
              <a:lumMod val="20000"/>
              <a:lumOff val="80000"/>
            </a:schemeClr>
          </a:solidFill>
          <a:ln w="0" cmpd="sng">
            <a:noFill/>
            <a:prstDash val="solid"/>
          </a:ln>
        </p:spPr>
        <p:txBody>
          <a:bodyPr vert="horz" lIns="0" tIns="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2019 ESC/EAS Guidelines for the management of </a:t>
            </a:r>
            <a:r>
              <a:rPr kumimoji="0" lang="en-US" sz="1200" b="0" i="0" u="none" strike="noStrike" kern="1200" cap="none" spc="-20" normalizeH="0" baseline="0" noProof="0" dirty="0" err="1">
                <a:ln>
                  <a:noFill/>
                </a:ln>
                <a:solidFill>
                  <a:srgbClr val="000000"/>
                </a:solidFill>
                <a:effectLst/>
                <a:uLnTx/>
                <a:uFillTx/>
                <a:latin typeface="Arial" panose="020B0604020202020204"/>
                <a:ea typeface="+mn-ea"/>
                <a:cs typeface="+mn-cs"/>
              </a:rPr>
              <a:t>dyslipidaemias</a:t>
            </a: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 lipid modification to reduce cardiovascular risk  - </a:t>
            </a:r>
            <a:r>
              <a:rPr kumimoji="0" lang="en-US" sz="1200" b="0" i="0" u="none" strike="noStrike" kern="1200" cap="none" spc="0" normalizeH="0" baseline="0" noProof="0" dirty="0">
                <a:ln>
                  <a:noFill/>
                </a:ln>
                <a:solidFill>
                  <a:srgbClr val="000000"/>
                </a:solidFill>
                <a:effectLst/>
                <a:uLnTx/>
                <a:uFillTx/>
                <a:latin typeface="Arial" panose="020B0604020202020204"/>
                <a:ea typeface="+mn-ea"/>
                <a:cs typeface="+mn-cs"/>
              </a:rPr>
              <a:t>Adapted from Mach F, </a:t>
            </a:r>
            <a:r>
              <a:rPr kumimoji="0" lang="en-US" sz="1200" b="0" i="1" u="none" strike="noStrike" kern="1200" cap="none" spc="0" normalizeH="0" baseline="0" noProof="0" dirty="0">
                <a:ln>
                  <a:noFill/>
                </a:ln>
                <a:solidFill>
                  <a:srgbClr val="000000"/>
                </a:solidFill>
                <a:effectLst/>
                <a:uLnTx/>
                <a:uFillTx/>
                <a:latin typeface="Arial" panose="020B0604020202020204"/>
                <a:ea typeface="+mn-ea"/>
                <a:cs typeface="+mn-cs"/>
              </a:rPr>
              <a:t>et al</a:t>
            </a:r>
            <a:r>
              <a:rPr kumimoji="0" lang="en-US" sz="1200" b="0" i="0" u="none" strike="noStrike" kern="1200" cap="none" spc="0" normalizeH="0" baseline="0" noProof="0" dirty="0">
                <a:ln>
                  <a:noFill/>
                </a:ln>
                <a:solidFill>
                  <a:srgbClr val="000000"/>
                </a:solidFill>
                <a:effectLst/>
                <a:uLnTx/>
                <a:uFillTx/>
                <a:latin typeface="Arial" panose="020B0604020202020204"/>
                <a:ea typeface="+mn-ea"/>
                <a:cs typeface="+mn-cs"/>
              </a:rPr>
              <a:t>. European Heart Journal 2019; 1-78</a:t>
            </a: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 </a:t>
            </a:r>
          </a:p>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r>
              <a:rPr kumimoji="0" lang="en-US" sz="1267" b="0" i="0" u="none" strike="noStrike" kern="1200" cap="none" spc="-20" normalizeH="0" baseline="0" noProof="0" dirty="0">
                <a:ln>
                  <a:noFill/>
                </a:ln>
                <a:solidFill>
                  <a:srgbClr val="000000"/>
                </a:solidFill>
                <a:effectLst/>
                <a:uLnTx/>
                <a:uFillTx/>
                <a:latin typeface="Arial" panose="020B0604020202020204"/>
                <a:ea typeface="+mn-ea"/>
                <a:cs typeface="+mn-cs"/>
              </a:rPr>
              <a:t> </a:t>
            </a:r>
          </a:p>
        </p:txBody>
      </p:sp>
      <p:sp>
        <p:nvSpPr>
          <p:cNvPr id="16" name="Text Placeholder 277">
            <a:extLst>
              <a:ext uri="{FF2B5EF4-FFF2-40B4-BE49-F238E27FC236}">
                <a16:creationId xmlns:a16="http://schemas.microsoft.com/office/drawing/2014/main" id="{C308A66B-89B4-4D75-B5A7-C5D5881636CE}"/>
              </a:ext>
            </a:extLst>
          </p:cNvPr>
          <p:cNvSpPr txBox="1">
            <a:spLocks/>
          </p:cNvSpPr>
          <p:nvPr/>
        </p:nvSpPr>
        <p:spPr>
          <a:xfrm>
            <a:off x="9677400" y="5980475"/>
            <a:ext cx="2362200" cy="180013"/>
          </a:xfrm>
          <a:prstGeom prst="rect">
            <a:avLst/>
          </a:prstGeom>
          <a:noFill/>
          <a:ln w="0" cmpd="sng">
            <a:noFill/>
            <a:prstDash val="solid"/>
          </a:ln>
        </p:spPr>
        <p:txBody>
          <a:bodyPr vert="horz" lIns="0" tIns="2370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333"/>
              </a:lnSpc>
              <a:spcBef>
                <a:spcPts val="0"/>
              </a:spcBef>
              <a:spcAft>
                <a:spcPts val="0"/>
              </a:spcAft>
              <a:buClrTx/>
              <a:buSzTx/>
              <a:buFontTx/>
              <a:buNone/>
              <a:tabLst/>
              <a:defRPr/>
            </a:pPr>
            <a:r>
              <a:rPr kumimoji="0" lang="en-US" sz="1400" b="1" i="0" u="sng" strike="noStrike" kern="1200" cap="none" spc="-53" normalizeH="0" baseline="0" noProof="0" dirty="0">
                <a:ln>
                  <a:noFill/>
                </a:ln>
                <a:solidFill>
                  <a:srgbClr val="B22222"/>
                </a:solidFill>
                <a:effectLst/>
                <a:uLnTx/>
                <a:uFillTx/>
                <a:latin typeface="Arial" panose="020B0604020202020204"/>
                <a:ea typeface="+mn-ea"/>
                <a:cs typeface="+mn-cs"/>
              </a:rPr>
              <a:t>www.escardio.org/guidelines</a:t>
            </a:r>
            <a:r>
              <a:rPr kumimoji="0" lang="en-US" sz="133" b="1" i="0" u="none" strike="noStrike" kern="1200" cap="none" spc="-53" normalizeH="0" baseline="0" noProof="0" dirty="0">
                <a:ln>
                  <a:noFill/>
                </a:ln>
                <a:solidFill>
                  <a:srgbClr val="B22222"/>
                </a:solidFill>
                <a:effectLst/>
                <a:uLnTx/>
                <a:uFillTx/>
                <a:latin typeface="Arial" panose="020B0604020202020204"/>
                <a:ea typeface="+mn-ea"/>
                <a:cs typeface="+mn-cs"/>
              </a:rPr>
              <a:t> </a:t>
            </a:r>
          </a:p>
        </p:txBody>
      </p:sp>
      <p:sp>
        <p:nvSpPr>
          <p:cNvPr id="9" name="Title 1">
            <a:extLst>
              <a:ext uri="{FF2B5EF4-FFF2-40B4-BE49-F238E27FC236}">
                <a16:creationId xmlns:a16="http://schemas.microsoft.com/office/drawing/2014/main" id="{B91F7B6F-0B13-473D-8464-E769A5737E72}"/>
              </a:ext>
            </a:extLst>
          </p:cNvPr>
          <p:cNvSpPr txBox="1">
            <a:spLocks/>
          </p:cNvSpPr>
          <p:nvPr/>
        </p:nvSpPr>
        <p:spPr>
          <a:xfrm>
            <a:off x="3886200" y="3265431"/>
            <a:ext cx="7772400" cy="925513"/>
          </a:xfrm>
          <a:prstGeom prst="rect">
            <a:avLst/>
          </a:prstGeom>
        </p:spPr>
        <p:txBody>
          <a:bodyPr/>
          <a:lstStyle>
            <a:lvl1pPr>
              <a:defRPr>
                <a:latin typeface="+mj-lt"/>
                <a:ea typeface="+mj-ea"/>
                <a:cs typeface="+mj-cs"/>
              </a:defRPr>
            </a:lvl1pPr>
          </a:lstStyle>
          <a:p>
            <a:pPr algn="ctr"/>
            <a:r>
              <a:rPr lang="en-GB" sz="2800" b="1" kern="0" dirty="0">
                <a:solidFill>
                  <a:srgbClr val="7030A0"/>
                </a:solidFill>
              </a:rPr>
              <a:t>PARTIE I: </a:t>
            </a:r>
          </a:p>
          <a:p>
            <a:pPr algn="ctr"/>
            <a:r>
              <a:rPr lang="en-GB" sz="2800" b="1" kern="0" dirty="0">
                <a:solidFill>
                  <a:srgbClr val="7030A0"/>
                </a:solidFill>
              </a:rPr>
              <a:t>Aperçu des </a:t>
            </a:r>
            <a:r>
              <a:rPr lang="en-GB" sz="2800" b="1" kern="0" dirty="0" err="1">
                <a:solidFill>
                  <a:srgbClr val="7030A0"/>
                </a:solidFill>
              </a:rPr>
              <a:t>changements</a:t>
            </a:r>
            <a:r>
              <a:rPr lang="en-GB" sz="2800" b="1" kern="0" dirty="0">
                <a:solidFill>
                  <a:srgbClr val="7030A0"/>
                </a:solidFill>
              </a:rPr>
              <a:t> </a:t>
            </a:r>
            <a:r>
              <a:rPr lang="en-GB" sz="2800" b="1" kern="0" dirty="0" err="1">
                <a:solidFill>
                  <a:srgbClr val="7030A0"/>
                </a:solidFill>
              </a:rPr>
              <a:t>Majeurs</a:t>
            </a:r>
            <a:endParaRPr lang="en-GB" sz="2800" b="1" kern="0" dirty="0">
              <a:solidFill>
                <a:srgbClr val="7030A0"/>
              </a:solidFill>
            </a:endParaRPr>
          </a:p>
        </p:txBody>
      </p:sp>
    </p:spTree>
    <p:extLst>
      <p:ext uri="{BB962C8B-B14F-4D97-AF65-F5344CB8AC3E}">
        <p14:creationId xmlns:p14="http://schemas.microsoft.com/office/powerpoint/2010/main" val="15551852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7D17C28-B531-4233-B7C4-38ADA9E3801A}"/>
              </a:ext>
            </a:extLst>
          </p:cNvPr>
          <p:cNvPicPr>
            <a:picLocks noChangeAspect="1"/>
          </p:cNvPicPr>
          <p:nvPr/>
        </p:nvPicPr>
        <p:blipFill rotWithShape="1">
          <a:blip r:embed="rId3"/>
          <a:srcRect l="-334" t="7794" r="2375" b="-917"/>
          <a:stretch/>
        </p:blipFill>
        <p:spPr>
          <a:xfrm>
            <a:off x="796745" y="1317513"/>
            <a:ext cx="9927699" cy="4584279"/>
          </a:xfrm>
          <a:prstGeom prst="rect">
            <a:avLst/>
          </a:prstGeom>
        </p:spPr>
      </p:pic>
      <p:sp>
        <p:nvSpPr>
          <p:cNvPr id="2" name="Title 1">
            <a:extLst>
              <a:ext uri="{FF2B5EF4-FFF2-40B4-BE49-F238E27FC236}">
                <a16:creationId xmlns:a16="http://schemas.microsoft.com/office/drawing/2014/main" id="{D6F3901D-14FC-41E7-B700-22D81BD0C048}"/>
              </a:ext>
            </a:extLst>
          </p:cNvPr>
          <p:cNvSpPr>
            <a:spLocks noGrp="1"/>
          </p:cNvSpPr>
          <p:nvPr>
            <p:ph type="title"/>
          </p:nvPr>
        </p:nvSpPr>
        <p:spPr>
          <a:xfrm>
            <a:off x="782333" y="315678"/>
            <a:ext cx="10708105" cy="1323849"/>
          </a:xfrm>
        </p:spPr>
        <p:txBody>
          <a:bodyPr>
            <a:normAutofit/>
          </a:bodyPr>
          <a:lstStyle/>
          <a:p>
            <a:r>
              <a:rPr lang="en-US" sz="2667" dirty="0">
                <a:latin typeface="+mn-lt"/>
              </a:rPr>
              <a:t>RECOMMENDATIONS FOR PHARMACOLOGICAL LDL-C LOWERING</a:t>
            </a:r>
          </a:p>
        </p:txBody>
      </p:sp>
      <p:cxnSp>
        <p:nvCxnSpPr>
          <p:cNvPr id="4" name="Straight Connector 3"/>
          <p:cNvCxnSpPr/>
          <p:nvPr/>
        </p:nvCxnSpPr>
        <p:spPr>
          <a:xfrm flipV="1">
            <a:off x="5645835" y="2682241"/>
            <a:ext cx="1735015" cy="4183"/>
          </a:xfrm>
          <a:prstGeom prst="line">
            <a:avLst/>
          </a:prstGeom>
          <a:ln w="38100">
            <a:solidFill>
              <a:srgbClr val="0247F4"/>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547817" y="2158793"/>
            <a:ext cx="4120271" cy="1"/>
          </a:xfrm>
          <a:prstGeom prst="line">
            <a:avLst/>
          </a:prstGeom>
          <a:ln w="38100">
            <a:solidFill>
              <a:srgbClr val="0247F4"/>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307473" y="3513117"/>
            <a:ext cx="2216441" cy="8128"/>
          </a:xfrm>
          <a:prstGeom prst="line">
            <a:avLst/>
          </a:prstGeom>
          <a:ln w="38100">
            <a:solidFill>
              <a:srgbClr val="F7A209"/>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777526" y="4028200"/>
            <a:ext cx="2161428" cy="4184"/>
          </a:xfrm>
          <a:prstGeom prst="line">
            <a:avLst/>
          </a:prstGeom>
          <a:ln w="38100">
            <a:solidFill>
              <a:srgbClr val="F7A209"/>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4443199" y="4596175"/>
            <a:ext cx="2161428" cy="4184"/>
          </a:xfrm>
          <a:prstGeom prst="line">
            <a:avLst/>
          </a:prstGeom>
          <a:ln w="38100">
            <a:solidFill>
              <a:srgbClr val="F7A209"/>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4136176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AB1AD-E714-4A3A-9DE8-4DABAF5B359F}"/>
              </a:ext>
            </a:extLst>
          </p:cNvPr>
          <p:cNvSpPr>
            <a:spLocks noGrp="1"/>
          </p:cNvSpPr>
          <p:nvPr>
            <p:ph type="title"/>
          </p:nvPr>
        </p:nvSpPr>
        <p:spPr>
          <a:xfrm>
            <a:off x="457202" y="304472"/>
            <a:ext cx="10515600" cy="1325563"/>
          </a:xfrm>
        </p:spPr>
        <p:txBody>
          <a:bodyPr>
            <a:normAutofit/>
          </a:bodyPr>
          <a:lstStyle/>
          <a:p>
            <a:r>
              <a:rPr lang="fr-CA" sz="2667" dirty="0">
                <a:latin typeface="+mn-lt"/>
              </a:rPr>
              <a:t>PHARMACOLOGICAL LDL-C LOWERING</a:t>
            </a:r>
            <a:endParaRPr lang="en-US" sz="2667" dirty="0">
              <a:latin typeface="+mn-lt"/>
            </a:endParaRPr>
          </a:p>
        </p:txBody>
      </p:sp>
      <p:pic>
        <p:nvPicPr>
          <p:cNvPr id="3" name="Picture 2">
            <a:extLst>
              <a:ext uri="{FF2B5EF4-FFF2-40B4-BE49-F238E27FC236}">
                <a16:creationId xmlns:a16="http://schemas.microsoft.com/office/drawing/2014/main" id="{FE8B73C4-0BB4-4BA5-8B27-0623F4E14E2B}"/>
              </a:ext>
            </a:extLst>
          </p:cNvPr>
          <p:cNvPicPr>
            <a:picLocks noChangeAspect="1"/>
          </p:cNvPicPr>
          <p:nvPr/>
        </p:nvPicPr>
        <p:blipFill>
          <a:blip r:embed="rId3"/>
          <a:stretch>
            <a:fillRect/>
          </a:stretch>
        </p:blipFill>
        <p:spPr>
          <a:xfrm>
            <a:off x="457202" y="1362447"/>
            <a:ext cx="11195329" cy="3581988"/>
          </a:xfrm>
          <a:prstGeom prst="rect">
            <a:avLst/>
          </a:prstGeom>
        </p:spPr>
      </p:pic>
      <p:sp>
        <p:nvSpPr>
          <p:cNvPr id="4" name="TextBox 3">
            <a:extLst>
              <a:ext uri="{FF2B5EF4-FFF2-40B4-BE49-F238E27FC236}">
                <a16:creationId xmlns:a16="http://schemas.microsoft.com/office/drawing/2014/main" id="{0E359D86-47A8-4663-951B-AD9CED6B0B25}"/>
              </a:ext>
            </a:extLst>
          </p:cNvPr>
          <p:cNvSpPr txBox="1"/>
          <p:nvPr/>
        </p:nvSpPr>
        <p:spPr>
          <a:xfrm>
            <a:off x="2667000" y="900782"/>
            <a:ext cx="806631" cy="461665"/>
          </a:xfrm>
          <a:prstGeom prst="rect">
            <a:avLst/>
          </a:prstGeom>
          <a:solidFill>
            <a:schemeClr val="bg1"/>
          </a:solidFill>
          <a:ln>
            <a:solidFill>
              <a:schemeClr val="tx1"/>
            </a:solidFill>
          </a:ln>
        </p:spPr>
        <p:txBody>
          <a:bodyPr wrap="none" rtlCol="0">
            <a:spAutoFit/>
          </a:bodyPr>
          <a:lstStyle/>
          <a:p>
            <a:pPr defTabSz="914377"/>
            <a:r>
              <a:rPr lang="en-US" sz="2400" b="1" dirty="0">
                <a:solidFill>
                  <a:prstClr val="black"/>
                </a:solidFill>
              </a:rPr>
              <a:t>2016</a:t>
            </a:r>
          </a:p>
        </p:txBody>
      </p:sp>
      <p:sp>
        <p:nvSpPr>
          <p:cNvPr id="5" name="TextBox 4">
            <a:extLst>
              <a:ext uri="{FF2B5EF4-FFF2-40B4-BE49-F238E27FC236}">
                <a16:creationId xmlns:a16="http://schemas.microsoft.com/office/drawing/2014/main" id="{F7B991B3-B0F9-4F70-BD38-D7CB3E0C8244}"/>
              </a:ext>
            </a:extLst>
          </p:cNvPr>
          <p:cNvSpPr txBox="1"/>
          <p:nvPr/>
        </p:nvSpPr>
        <p:spPr>
          <a:xfrm>
            <a:off x="8326807" y="900781"/>
            <a:ext cx="806631" cy="461665"/>
          </a:xfrm>
          <a:prstGeom prst="rect">
            <a:avLst/>
          </a:prstGeom>
          <a:solidFill>
            <a:schemeClr val="bg1"/>
          </a:solidFill>
          <a:ln>
            <a:solidFill>
              <a:schemeClr val="tx1"/>
            </a:solidFill>
          </a:ln>
        </p:spPr>
        <p:txBody>
          <a:bodyPr wrap="none" rtlCol="0">
            <a:spAutoFit/>
          </a:bodyPr>
          <a:lstStyle/>
          <a:p>
            <a:pPr defTabSz="914377"/>
            <a:r>
              <a:rPr lang="en-US" sz="2400" b="1" dirty="0">
                <a:solidFill>
                  <a:prstClr val="black"/>
                </a:solidFill>
              </a:rPr>
              <a:t>2019</a:t>
            </a:r>
          </a:p>
        </p:txBody>
      </p:sp>
      <p:sp>
        <p:nvSpPr>
          <p:cNvPr id="7" name="TextBox 6">
            <a:extLst>
              <a:ext uri="{FF2B5EF4-FFF2-40B4-BE49-F238E27FC236}">
                <a16:creationId xmlns:a16="http://schemas.microsoft.com/office/drawing/2014/main" id="{F0E25AA6-EE1E-4075-9DA5-059B22072E00}"/>
              </a:ext>
            </a:extLst>
          </p:cNvPr>
          <p:cNvSpPr txBox="1"/>
          <p:nvPr/>
        </p:nvSpPr>
        <p:spPr>
          <a:xfrm>
            <a:off x="544211" y="4898765"/>
            <a:ext cx="11002087" cy="1323439"/>
          </a:xfrm>
          <a:prstGeom prst="rect">
            <a:avLst/>
          </a:prstGeom>
          <a:solidFill>
            <a:srgbClr val="44546A"/>
          </a:solidFill>
          <a:ln>
            <a:solidFill>
              <a:sysClr val="window" lastClr="FFFFFF"/>
            </a:solidFill>
          </a:ln>
        </p:spPr>
        <p:txBody>
          <a:bodyPr wrap="square" rtlCol="0">
            <a:spAutoFit/>
          </a:bodyPr>
          <a:lstStyle/>
          <a:p>
            <a:pPr algn="ctr" defTabSz="1219170"/>
            <a:r>
              <a:rPr lang="nl-BE" sz="1600" dirty="0">
                <a:solidFill>
                  <a:prstClr val="white"/>
                </a:solidFill>
              </a:rPr>
              <a:t>Combination with ezetimibe is recommended</a:t>
            </a:r>
            <a:endParaRPr lang="en-US" sz="1600" dirty="0">
              <a:solidFill>
                <a:prstClr val="white"/>
              </a:solidFill>
            </a:endParaRPr>
          </a:p>
          <a:p>
            <a:pPr algn="ctr" defTabSz="1219170"/>
            <a:r>
              <a:rPr lang="en-US" sz="1600" dirty="0">
                <a:solidFill>
                  <a:prstClr val="white"/>
                </a:solidFill>
              </a:rPr>
              <a:t>For secondary prevention (class IA) and very high risk FH (class IC);</a:t>
            </a:r>
          </a:p>
          <a:p>
            <a:pPr algn="ctr" defTabSz="1219170"/>
            <a:r>
              <a:rPr lang="en-US" sz="1600" dirty="0">
                <a:solidFill>
                  <a:prstClr val="white"/>
                </a:solidFill>
              </a:rPr>
              <a:t>PCSK9i RECOMMENDED</a:t>
            </a:r>
          </a:p>
          <a:p>
            <a:pPr algn="ctr" defTabSz="1219170"/>
            <a:r>
              <a:rPr lang="en-US" sz="1600" dirty="0">
                <a:solidFill>
                  <a:prstClr val="white"/>
                </a:solidFill>
              </a:rPr>
              <a:t>rather than may be considered.</a:t>
            </a:r>
          </a:p>
          <a:p>
            <a:pPr algn="ctr" defTabSz="1219170"/>
            <a:r>
              <a:rPr lang="en-US" sz="1600" dirty="0">
                <a:solidFill>
                  <a:prstClr val="white"/>
                </a:solidFill>
              </a:rPr>
              <a:t>2019 updated recommendations are based on the new outcome study data of PCSK9i. </a:t>
            </a:r>
          </a:p>
        </p:txBody>
      </p:sp>
      <p:pic>
        <p:nvPicPr>
          <p:cNvPr id="8" name="Picture 7">
            <a:extLst>
              <a:ext uri="{FF2B5EF4-FFF2-40B4-BE49-F238E27FC236}">
                <a16:creationId xmlns:a16="http://schemas.microsoft.com/office/drawing/2014/main" id="{E34965A2-BB71-48F3-9469-25BF25777DB3}"/>
              </a:ext>
            </a:extLst>
          </p:cNvPr>
          <p:cNvPicPr>
            <a:picLocks noChangeAspect="1"/>
          </p:cNvPicPr>
          <p:nvPr/>
        </p:nvPicPr>
        <p:blipFill>
          <a:blip r:embed="rId4"/>
          <a:stretch>
            <a:fillRect/>
          </a:stretch>
        </p:blipFill>
        <p:spPr>
          <a:xfrm>
            <a:off x="544211" y="6359597"/>
            <a:ext cx="11103579" cy="460303"/>
          </a:xfrm>
          <a:prstGeom prst="rect">
            <a:avLst/>
          </a:prstGeom>
        </p:spPr>
      </p:pic>
      <p:sp>
        <p:nvSpPr>
          <p:cNvPr id="11" name="TextBox 10"/>
          <p:cNvSpPr txBox="1"/>
          <p:nvPr/>
        </p:nvSpPr>
        <p:spPr>
          <a:xfrm>
            <a:off x="6227277" y="6222204"/>
            <a:ext cx="581232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 Catapano A, </a:t>
            </a:r>
            <a:r>
              <a:rPr lang="nl-BE" sz="800" i="1" dirty="0">
                <a:solidFill>
                  <a:schemeClr val="bg1"/>
                </a:solidFill>
              </a:rPr>
              <a:t>et al. Eur Heart J</a:t>
            </a:r>
            <a:r>
              <a:rPr lang="nl-BE" sz="800" dirty="0">
                <a:solidFill>
                  <a:schemeClr val="bg1"/>
                </a:solidFill>
              </a:rPr>
              <a:t>. 2016; 37, 2999-3058</a:t>
            </a:r>
          </a:p>
          <a:p>
            <a:endParaRPr lang="en-US" sz="800" dirty="0">
              <a:solidFill>
                <a:schemeClr val="bg1"/>
              </a:solidFill>
            </a:endParaRPr>
          </a:p>
        </p:txBody>
      </p:sp>
    </p:spTree>
    <p:extLst>
      <p:ext uri="{BB962C8B-B14F-4D97-AF65-F5344CB8AC3E}">
        <p14:creationId xmlns:p14="http://schemas.microsoft.com/office/powerpoint/2010/main" val="18748552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0698C8-2F06-4DC3-A986-50DBBEBF7653}"/>
              </a:ext>
            </a:extLst>
          </p:cNvPr>
          <p:cNvSpPr>
            <a:spLocks noGrp="1"/>
          </p:cNvSpPr>
          <p:nvPr>
            <p:ph type="title"/>
          </p:nvPr>
        </p:nvSpPr>
        <p:spPr>
          <a:xfrm>
            <a:off x="819589" y="252083"/>
            <a:ext cx="10599521" cy="984250"/>
          </a:xfrm>
        </p:spPr>
        <p:txBody>
          <a:bodyPr>
            <a:normAutofit/>
          </a:bodyPr>
          <a:lstStyle/>
          <a:p>
            <a:r>
              <a:rPr lang="fr-CA" sz="2667" dirty="0">
                <a:latin typeface="+mn-lt"/>
              </a:rPr>
              <a:t>TREATMENT OF HYPERTRIGLYCERIDAEMIA</a:t>
            </a:r>
            <a:endParaRPr lang="en-US" sz="2667" dirty="0">
              <a:latin typeface="+mn-lt"/>
            </a:endParaRPr>
          </a:p>
        </p:txBody>
      </p:sp>
      <p:pic>
        <p:nvPicPr>
          <p:cNvPr id="3" name="Picture 2">
            <a:extLst>
              <a:ext uri="{FF2B5EF4-FFF2-40B4-BE49-F238E27FC236}">
                <a16:creationId xmlns:a16="http://schemas.microsoft.com/office/drawing/2014/main" id="{2364A280-BBE0-415D-9172-B6D313304873}"/>
              </a:ext>
            </a:extLst>
          </p:cNvPr>
          <p:cNvPicPr>
            <a:picLocks noChangeAspect="1"/>
          </p:cNvPicPr>
          <p:nvPr/>
        </p:nvPicPr>
        <p:blipFill>
          <a:blip r:embed="rId3"/>
          <a:stretch>
            <a:fillRect/>
          </a:stretch>
        </p:blipFill>
        <p:spPr>
          <a:xfrm>
            <a:off x="838200" y="1667015"/>
            <a:ext cx="10450936" cy="1872468"/>
          </a:xfrm>
          <a:prstGeom prst="rect">
            <a:avLst/>
          </a:prstGeom>
        </p:spPr>
      </p:pic>
      <p:sp>
        <p:nvSpPr>
          <p:cNvPr id="5" name="TextBox 4">
            <a:extLst>
              <a:ext uri="{FF2B5EF4-FFF2-40B4-BE49-F238E27FC236}">
                <a16:creationId xmlns:a16="http://schemas.microsoft.com/office/drawing/2014/main" id="{B32257B0-F63B-4405-BB51-12713B2A65CC}"/>
              </a:ext>
            </a:extLst>
          </p:cNvPr>
          <p:cNvSpPr txBox="1"/>
          <p:nvPr/>
        </p:nvSpPr>
        <p:spPr>
          <a:xfrm>
            <a:off x="2894734" y="1351970"/>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6" name="TextBox 5">
            <a:extLst>
              <a:ext uri="{FF2B5EF4-FFF2-40B4-BE49-F238E27FC236}">
                <a16:creationId xmlns:a16="http://schemas.microsoft.com/office/drawing/2014/main" id="{9AB0E9AE-3BF9-4C4E-A49E-BBD3C3319CBF}"/>
              </a:ext>
            </a:extLst>
          </p:cNvPr>
          <p:cNvSpPr txBox="1"/>
          <p:nvPr/>
        </p:nvSpPr>
        <p:spPr>
          <a:xfrm>
            <a:off x="7955325" y="1323546"/>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pic>
        <p:nvPicPr>
          <p:cNvPr id="9" name="Picture 8"/>
          <p:cNvPicPr>
            <a:picLocks noChangeAspect="1"/>
          </p:cNvPicPr>
          <p:nvPr/>
        </p:nvPicPr>
        <p:blipFill rotWithShape="1">
          <a:blip r:embed="rId4"/>
          <a:srcRect l="7000" t="52593" r="71277" b="28034"/>
          <a:stretch/>
        </p:blipFill>
        <p:spPr>
          <a:xfrm>
            <a:off x="833776" y="3512629"/>
            <a:ext cx="10455360" cy="3146868"/>
          </a:xfrm>
          <a:prstGeom prst="rect">
            <a:avLst/>
          </a:prstGeom>
        </p:spPr>
      </p:pic>
      <p:sp>
        <p:nvSpPr>
          <p:cNvPr id="10" name="Rectangle 9">
            <a:extLst>
              <a:ext uri="{FF2B5EF4-FFF2-40B4-BE49-F238E27FC236}">
                <a16:creationId xmlns:a16="http://schemas.microsoft.com/office/drawing/2014/main" id="{6790934A-4F6A-4C09-A273-AD6D96B720D0}"/>
              </a:ext>
            </a:extLst>
          </p:cNvPr>
          <p:cNvSpPr/>
          <p:nvPr/>
        </p:nvSpPr>
        <p:spPr>
          <a:xfrm>
            <a:off x="853440" y="5270762"/>
            <a:ext cx="10531821" cy="131801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8" name="Explosion 2 7"/>
          <p:cNvSpPr/>
          <p:nvPr/>
        </p:nvSpPr>
        <p:spPr>
          <a:xfrm rot="3061960">
            <a:off x="10795324" y="4787081"/>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p:cNvSpPr txBox="1"/>
          <p:nvPr/>
        </p:nvSpPr>
        <p:spPr>
          <a:xfrm>
            <a:off x="10894852" y="5150461"/>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4" name="TextBox 13"/>
          <p:cNvSpPr txBox="1"/>
          <p:nvPr/>
        </p:nvSpPr>
        <p:spPr>
          <a:xfrm>
            <a:off x="7051296" y="6641973"/>
            <a:ext cx="4724400" cy="21544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 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2399916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3901D-14FC-41E7-B700-22D81BD0C048}"/>
              </a:ext>
            </a:extLst>
          </p:cNvPr>
          <p:cNvSpPr>
            <a:spLocks noGrp="1"/>
          </p:cNvSpPr>
          <p:nvPr>
            <p:ph type="title"/>
          </p:nvPr>
        </p:nvSpPr>
        <p:spPr>
          <a:xfrm>
            <a:off x="445868" y="217304"/>
            <a:ext cx="10708105" cy="1323849"/>
          </a:xfrm>
        </p:spPr>
        <p:txBody>
          <a:bodyPr>
            <a:normAutofit/>
          </a:bodyPr>
          <a:lstStyle/>
          <a:p>
            <a:r>
              <a:rPr lang="en-US" sz="2300" dirty="0">
                <a:latin typeface="+mn-lt"/>
              </a:rPr>
              <a:t>RECOMMENDATIONS FOR THE DETECTION AND TREATMENT OF PATIENTS WITH HETEROZYGOUS FAMILIAL HYPERCLOLESTEROLEMIA </a:t>
            </a:r>
          </a:p>
        </p:txBody>
      </p:sp>
      <p:pic>
        <p:nvPicPr>
          <p:cNvPr id="3" name="Picture 2"/>
          <p:cNvPicPr>
            <a:picLocks noChangeAspect="1"/>
          </p:cNvPicPr>
          <p:nvPr/>
        </p:nvPicPr>
        <p:blipFill rotWithShape="1">
          <a:blip r:embed="rId3"/>
          <a:srcRect l="6692" t="51681" r="71392" b="25527"/>
          <a:stretch/>
        </p:blipFill>
        <p:spPr>
          <a:xfrm>
            <a:off x="304800" y="1676400"/>
            <a:ext cx="10313964" cy="3620087"/>
          </a:xfrm>
          <a:prstGeom prst="rect">
            <a:avLst/>
          </a:prstGeom>
        </p:spPr>
      </p:pic>
      <p:sp>
        <p:nvSpPr>
          <p:cNvPr id="6" name="TextBox 5"/>
          <p:cNvSpPr txBox="1"/>
          <p:nvPr/>
        </p:nvSpPr>
        <p:spPr>
          <a:xfrm>
            <a:off x="9982200" y="6248400"/>
            <a:ext cx="200232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2884228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6924" t="50769" r="71396" b="22792"/>
          <a:stretch/>
        </p:blipFill>
        <p:spPr>
          <a:xfrm>
            <a:off x="290887" y="1602305"/>
            <a:ext cx="10580828" cy="4354805"/>
          </a:xfrm>
          <a:prstGeom prst="rect">
            <a:avLst/>
          </a:prstGeom>
        </p:spPr>
      </p:pic>
      <p:sp>
        <p:nvSpPr>
          <p:cNvPr id="7" name="TextBox 6"/>
          <p:cNvSpPr txBox="1"/>
          <p:nvPr/>
        </p:nvSpPr>
        <p:spPr>
          <a:xfrm>
            <a:off x="9982200" y="6248400"/>
            <a:ext cx="200232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
        <p:nvSpPr>
          <p:cNvPr id="5" name="Title 1">
            <a:extLst>
              <a:ext uri="{FF2B5EF4-FFF2-40B4-BE49-F238E27FC236}">
                <a16:creationId xmlns:a16="http://schemas.microsoft.com/office/drawing/2014/main" id="{75E4482E-B30B-44EA-AEC1-E599D1E7DFB4}"/>
              </a:ext>
            </a:extLst>
          </p:cNvPr>
          <p:cNvSpPr>
            <a:spLocks noGrp="1"/>
          </p:cNvSpPr>
          <p:nvPr>
            <p:ph type="title"/>
          </p:nvPr>
        </p:nvSpPr>
        <p:spPr>
          <a:xfrm>
            <a:off x="445868" y="217304"/>
            <a:ext cx="10708105" cy="1323849"/>
          </a:xfrm>
        </p:spPr>
        <p:txBody>
          <a:bodyPr>
            <a:normAutofit/>
          </a:bodyPr>
          <a:lstStyle/>
          <a:p>
            <a:r>
              <a:rPr lang="en-US" sz="2300" dirty="0">
                <a:latin typeface="+mn-lt"/>
              </a:rPr>
              <a:t>RECOMMENDATIONS FOR THE DETECTION AND TREATMENT OF PATIENTS WITH HETEROZYGOUS FAMILIAL HYPERCLOLESTEROLEMIA </a:t>
            </a:r>
          </a:p>
        </p:txBody>
      </p:sp>
    </p:spTree>
    <p:extLst>
      <p:ext uri="{BB962C8B-B14F-4D97-AF65-F5344CB8AC3E}">
        <p14:creationId xmlns:p14="http://schemas.microsoft.com/office/powerpoint/2010/main" val="20666647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l="6923" t="48545" r="71389" b="21424"/>
          <a:stretch/>
        </p:blipFill>
        <p:spPr>
          <a:xfrm>
            <a:off x="390131" y="1369621"/>
            <a:ext cx="10442399" cy="4879992"/>
          </a:xfrm>
          <a:prstGeom prst="rect">
            <a:avLst/>
          </a:prstGeom>
        </p:spPr>
      </p:pic>
      <p:sp>
        <p:nvSpPr>
          <p:cNvPr id="8" name="Rectangle 7">
            <a:extLst>
              <a:ext uri="{FF2B5EF4-FFF2-40B4-BE49-F238E27FC236}">
                <a16:creationId xmlns:a16="http://schemas.microsoft.com/office/drawing/2014/main" id="{6790934A-4F6A-4C09-A273-AD6D96B720D0}"/>
              </a:ext>
            </a:extLst>
          </p:cNvPr>
          <p:cNvSpPr/>
          <p:nvPr/>
        </p:nvSpPr>
        <p:spPr>
          <a:xfrm>
            <a:off x="392085" y="1841666"/>
            <a:ext cx="10531821" cy="11858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9" name="Explosion 2 8"/>
          <p:cNvSpPr/>
          <p:nvPr/>
        </p:nvSpPr>
        <p:spPr>
          <a:xfrm rot="3061960">
            <a:off x="10752540" y="1609537"/>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extBox 9"/>
          <p:cNvSpPr txBox="1"/>
          <p:nvPr/>
        </p:nvSpPr>
        <p:spPr>
          <a:xfrm>
            <a:off x="10852068" y="1972917"/>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3" name="TextBox 12"/>
          <p:cNvSpPr txBox="1"/>
          <p:nvPr/>
        </p:nvSpPr>
        <p:spPr>
          <a:xfrm>
            <a:off x="9982200" y="6248400"/>
            <a:ext cx="200232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
        <p:nvSpPr>
          <p:cNvPr id="12" name="Title 1">
            <a:extLst>
              <a:ext uri="{FF2B5EF4-FFF2-40B4-BE49-F238E27FC236}">
                <a16:creationId xmlns:a16="http://schemas.microsoft.com/office/drawing/2014/main" id="{39380665-0571-4E24-BA6A-4B9737E956AD}"/>
              </a:ext>
            </a:extLst>
          </p:cNvPr>
          <p:cNvSpPr>
            <a:spLocks noGrp="1"/>
          </p:cNvSpPr>
          <p:nvPr>
            <p:ph type="title"/>
          </p:nvPr>
        </p:nvSpPr>
        <p:spPr>
          <a:xfrm>
            <a:off x="445868" y="217304"/>
            <a:ext cx="10708105" cy="1323849"/>
          </a:xfrm>
        </p:spPr>
        <p:txBody>
          <a:bodyPr>
            <a:normAutofit/>
          </a:bodyPr>
          <a:lstStyle/>
          <a:p>
            <a:r>
              <a:rPr lang="en-US" sz="2300" dirty="0">
                <a:latin typeface="+mn-lt"/>
              </a:rPr>
              <a:t>RECOMMENDATIONS FOR THE DETECTION AND TREATMENT OF PATIENTS WITH HETEROZYGOUS FAMILIAL HYPERCLOLESTEROLEMIA </a:t>
            </a:r>
          </a:p>
        </p:txBody>
      </p:sp>
    </p:spTree>
    <p:extLst>
      <p:ext uri="{BB962C8B-B14F-4D97-AF65-F5344CB8AC3E}">
        <p14:creationId xmlns:p14="http://schemas.microsoft.com/office/powerpoint/2010/main" val="568734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07BD6C-F983-4659-A99A-DE5243AC32F1}"/>
              </a:ext>
            </a:extLst>
          </p:cNvPr>
          <p:cNvSpPr>
            <a:spLocks noGrp="1"/>
          </p:cNvSpPr>
          <p:nvPr>
            <p:ph type="title"/>
          </p:nvPr>
        </p:nvSpPr>
        <p:spPr>
          <a:xfrm>
            <a:off x="76200" y="446019"/>
            <a:ext cx="12039600" cy="1325563"/>
          </a:xfrm>
        </p:spPr>
        <p:txBody>
          <a:bodyPr>
            <a:normAutofit/>
          </a:bodyPr>
          <a:lstStyle/>
          <a:p>
            <a:r>
              <a:rPr lang="en-US" sz="1950" dirty="0">
                <a:latin typeface="+mn-lt"/>
              </a:rPr>
              <a:t>TREATMENT OF PATIENTS WITH HETEROZYGOUS FAMILIAL HYPERCHOLESTEROLEMIA</a:t>
            </a:r>
          </a:p>
        </p:txBody>
      </p:sp>
      <p:pic>
        <p:nvPicPr>
          <p:cNvPr id="5" name="Picture 4">
            <a:extLst>
              <a:ext uri="{FF2B5EF4-FFF2-40B4-BE49-F238E27FC236}">
                <a16:creationId xmlns:a16="http://schemas.microsoft.com/office/drawing/2014/main" id="{A7666AEC-E6CA-4D3F-B27B-1155AB79194C}"/>
              </a:ext>
            </a:extLst>
          </p:cNvPr>
          <p:cNvPicPr>
            <a:picLocks noChangeAspect="1"/>
          </p:cNvPicPr>
          <p:nvPr/>
        </p:nvPicPr>
        <p:blipFill>
          <a:blip r:embed="rId3"/>
          <a:stretch>
            <a:fillRect/>
          </a:stretch>
        </p:blipFill>
        <p:spPr>
          <a:xfrm>
            <a:off x="959127" y="1629051"/>
            <a:ext cx="9982200" cy="2686701"/>
          </a:xfrm>
          <a:prstGeom prst="rect">
            <a:avLst/>
          </a:prstGeom>
        </p:spPr>
      </p:pic>
      <p:sp>
        <p:nvSpPr>
          <p:cNvPr id="6" name="TextBox 5">
            <a:extLst>
              <a:ext uri="{FF2B5EF4-FFF2-40B4-BE49-F238E27FC236}">
                <a16:creationId xmlns:a16="http://schemas.microsoft.com/office/drawing/2014/main" id="{7E1BA7F0-9E9F-401F-854D-E326BCEBD27F}"/>
              </a:ext>
            </a:extLst>
          </p:cNvPr>
          <p:cNvSpPr txBox="1"/>
          <p:nvPr/>
        </p:nvSpPr>
        <p:spPr>
          <a:xfrm>
            <a:off x="2895600" y="1160266"/>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1FE1C941-0BC0-483D-B42B-78ADA742A9CF}"/>
              </a:ext>
            </a:extLst>
          </p:cNvPr>
          <p:cNvSpPr txBox="1"/>
          <p:nvPr/>
        </p:nvSpPr>
        <p:spPr>
          <a:xfrm>
            <a:off x="7924800" y="1149076"/>
            <a:ext cx="914400" cy="479975"/>
          </a:xfrm>
          <a:prstGeom prst="rect">
            <a:avLst/>
          </a:prstGeom>
          <a:noFill/>
          <a:ln>
            <a:solidFill>
              <a:schemeClr val="tx1"/>
            </a:solidFill>
          </a:ln>
        </p:spPr>
        <p:txBody>
          <a:bodyPr wrap="square" rtlCol="0">
            <a:spAutoFit/>
          </a:bodyPr>
          <a:lstStyle/>
          <a:p>
            <a:pPr defTabSz="914377"/>
            <a:r>
              <a:rPr lang="en-US" sz="2400" b="1" dirty="0">
                <a:solidFill>
                  <a:prstClr val="black"/>
                </a:solidFill>
              </a:rPr>
              <a:t>2019</a:t>
            </a:r>
          </a:p>
        </p:txBody>
      </p:sp>
      <p:sp>
        <p:nvSpPr>
          <p:cNvPr id="9" name="TextBox 8">
            <a:extLst>
              <a:ext uri="{FF2B5EF4-FFF2-40B4-BE49-F238E27FC236}">
                <a16:creationId xmlns:a16="http://schemas.microsoft.com/office/drawing/2014/main" id="{DBCB2884-A555-461A-ADBA-41C658029DE0}"/>
              </a:ext>
            </a:extLst>
          </p:cNvPr>
          <p:cNvSpPr txBox="1"/>
          <p:nvPr/>
        </p:nvSpPr>
        <p:spPr>
          <a:xfrm>
            <a:off x="959128" y="4366611"/>
            <a:ext cx="9982200" cy="1569660"/>
          </a:xfrm>
          <a:prstGeom prst="rect">
            <a:avLst/>
          </a:prstGeom>
          <a:solidFill>
            <a:srgbClr val="44546A"/>
          </a:solidFill>
          <a:ln>
            <a:solidFill>
              <a:sysClr val="window" lastClr="FFFFFF"/>
            </a:solidFill>
          </a:ln>
        </p:spPr>
        <p:txBody>
          <a:bodyPr wrap="square" rtlCol="0">
            <a:spAutoFit/>
          </a:bodyPr>
          <a:lstStyle/>
          <a:p>
            <a:pPr algn="ctr" defTabSz="1219170"/>
            <a:r>
              <a:rPr lang="en-US" sz="2400" dirty="0">
                <a:solidFill>
                  <a:prstClr val="white"/>
                </a:solidFill>
              </a:rPr>
              <a:t>Therapy in </a:t>
            </a:r>
            <a:r>
              <a:rPr lang="en-US" sz="2400" dirty="0" err="1">
                <a:solidFill>
                  <a:prstClr val="white"/>
                </a:solidFill>
              </a:rPr>
              <a:t>HeFH</a:t>
            </a:r>
            <a:r>
              <a:rPr lang="en-US" sz="2400" dirty="0">
                <a:solidFill>
                  <a:prstClr val="white"/>
                </a:solidFill>
              </a:rPr>
              <a:t> pts</a:t>
            </a:r>
          </a:p>
          <a:p>
            <a:pPr algn="ctr" defTabSz="1219170"/>
            <a:r>
              <a:rPr lang="en-US" sz="2400" dirty="0">
                <a:solidFill>
                  <a:prstClr val="white"/>
                </a:solidFill>
              </a:rPr>
              <a:t>Class </a:t>
            </a:r>
            <a:r>
              <a:rPr lang="en-US" sz="2400" dirty="0" err="1">
                <a:solidFill>
                  <a:prstClr val="white"/>
                </a:solidFill>
              </a:rPr>
              <a:t>IIa</a:t>
            </a:r>
            <a:r>
              <a:rPr lang="en-US" sz="2400" dirty="0">
                <a:solidFill>
                  <a:prstClr val="white"/>
                </a:solidFill>
              </a:rPr>
              <a:t>-C to Class I-C</a:t>
            </a:r>
          </a:p>
          <a:p>
            <a:pPr algn="ctr" defTabSz="1219170"/>
            <a:r>
              <a:rPr lang="en-US" sz="2400" dirty="0">
                <a:solidFill>
                  <a:prstClr val="white"/>
                </a:solidFill>
              </a:rPr>
              <a:t>Targets decreased to &lt; 55 mg/</a:t>
            </a:r>
            <a:r>
              <a:rPr lang="en-US" sz="2400" dirty="0" err="1">
                <a:solidFill>
                  <a:prstClr val="white"/>
                </a:solidFill>
              </a:rPr>
              <a:t>dL</a:t>
            </a:r>
            <a:endParaRPr lang="en-US" sz="2400" dirty="0">
              <a:solidFill>
                <a:prstClr val="white"/>
              </a:solidFill>
            </a:endParaRPr>
          </a:p>
          <a:p>
            <a:pPr algn="ctr" defTabSz="1219170"/>
            <a:endParaRPr lang="en-US" sz="2400" dirty="0">
              <a:solidFill>
                <a:prstClr val="white"/>
              </a:solidFill>
            </a:endParaRPr>
          </a:p>
        </p:txBody>
      </p:sp>
      <p:pic>
        <p:nvPicPr>
          <p:cNvPr id="10" name="Picture 9">
            <a:extLst>
              <a:ext uri="{FF2B5EF4-FFF2-40B4-BE49-F238E27FC236}">
                <a16:creationId xmlns:a16="http://schemas.microsoft.com/office/drawing/2014/main" id="{14786636-E7F3-4D32-B559-5923EA6F5848}"/>
              </a:ext>
            </a:extLst>
          </p:cNvPr>
          <p:cNvPicPr>
            <a:picLocks noChangeAspect="1"/>
          </p:cNvPicPr>
          <p:nvPr/>
        </p:nvPicPr>
        <p:blipFill>
          <a:blip r:embed="rId4"/>
          <a:stretch>
            <a:fillRect/>
          </a:stretch>
        </p:blipFill>
        <p:spPr>
          <a:xfrm>
            <a:off x="959125" y="6029285"/>
            <a:ext cx="9982200" cy="451593"/>
          </a:xfrm>
          <a:prstGeom prst="rect">
            <a:avLst/>
          </a:prstGeom>
        </p:spPr>
      </p:pic>
      <p:sp>
        <p:nvSpPr>
          <p:cNvPr id="14" name="TextBox 13"/>
          <p:cNvSpPr txBox="1"/>
          <p:nvPr/>
        </p:nvSpPr>
        <p:spPr>
          <a:xfrm>
            <a:off x="7467600" y="6573892"/>
            <a:ext cx="4724400" cy="21544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 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2157008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 Placeholder 570"/>
          <p:cNvSpPr>
            <a:spLocks noGrp="1"/>
          </p:cNvSpPr>
          <p:nvPr>
            <p:ph type="body" idx="10"/>
          </p:nvPr>
        </p:nvSpPr>
        <p:spPr>
          <a:xfrm>
            <a:off x="228600" y="-218193"/>
            <a:ext cx="10547059" cy="1230972"/>
          </a:xfrm>
          <a:prstGeom prst="rect">
            <a:avLst/>
          </a:prstGeom>
          <a:noFill/>
          <a:ln w="0" cmpd="sng">
            <a:noFill/>
            <a:prstDash val="solid"/>
          </a:ln>
        </p:spPr>
        <p:txBody>
          <a:bodyPr vert="horz" wrap="square" lIns="0" tIns="431667" rIns="0" bIns="0" anchor="t">
            <a:spAutoFit/>
          </a:bodyPr>
          <a:lstStyle/>
          <a:p>
            <a:pPr>
              <a:spcAft>
                <a:spcPts val="0"/>
              </a:spcAft>
            </a:pPr>
            <a:r>
              <a:rPr lang="en-US" sz="2667" b="0" spc="-53" dirty="0">
                <a:solidFill>
                  <a:schemeClr val="bg1"/>
                </a:solidFill>
                <a:latin typeface="Calibri" panose="02020603050405020304" pitchFamily="2"/>
              </a:rPr>
              <a:t>RECOMMENDATIONS FOR LIPID-LOWERING THERAPY </a:t>
            </a:r>
          </a:p>
          <a:p>
            <a:pPr>
              <a:spcAft>
                <a:spcPts val="0"/>
              </a:spcAft>
            </a:pPr>
            <a:r>
              <a:rPr lang="en-US" sz="2667" b="0" spc="-53" dirty="0">
                <a:solidFill>
                  <a:schemeClr val="bg1"/>
                </a:solidFill>
                <a:latin typeface="Calibri" panose="02020603050405020304" pitchFamily="2"/>
              </a:rPr>
              <a:t>IN VERY-HIGH-RISK PATIENTS WITH ACUTE CORONARY SYNDROME (ACS) </a:t>
            </a:r>
            <a:r>
              <a:rPr lang="en-US" sz="2667" b="0" spc="-80" dirty="0">
                <a:solidFill>
                  <a:schemeClr val="bg1"/>
                </a:solidFill>
                <a:latin typeface="Calibri" panose="02020603050405020304" pitchFamily="2"/>
              </a:rPr>
              <a:t> </a:t>
            </a:r>
          </a:p>
        </p:txBody>
      </p:sp>
      <p:sp>
        <p:nvSpPr>
          <p:cNvPr id="572" name="Text Placeholder 571"/>
          <p:cNvSpPr>
            <a:spLocks noGrp="1"/>
          </p:cNvSpPr>
          <p:nvPr>
            <p:ph type="body" idx="10"/>
          </p:nvPr>
        </p:nvSpPr>
        <p:spPr>
          <a:xfrm>
            <a:off x="682391" y="1447614"/>
            <a:ext cx="8206747" cy="400081"/>
          </a:xfrm>
          <a:prstGeom prst="rect">
            <a:avLst/>
          </a:prstGeom>
          <a:solidFill>
            <a:srgbClr val="C7C8CA"/>
          </a:solidFill>
          <a:ln w="0" cmpd="sng">
            <a:noFill/>
            <a:prstDash val="solid"/>
          </a:ln>
        </p:spPr>
        <p:txBody>
          <a:bodyPr vert="horz" wrap="square" lIns="0" tIns="91412" rIns="0" bIns="0" anchor="t">
            <a:spAutoFit/>
          </a:bodyPr>
          <a:lstStyle/>
          <a:p>
            <a:pPr marL="182821">
              <a:lnSpc>
                <a:spcPts val="2399"/>
              </a:lnSpc>
              <a:spcAft>
                <a:spcPts val="320"/>
              </a:spcAft>
            </a:pPr>
            <a:r>
              <a:rPr lang="en-US" sz="2133" spc="-47" dirty="0">
                <a:solidFill>
                  <a:srgbClr val="000000"/>
                </a:solidFill>
                <a:latin typeface="Calibri" panose="02020603050405020304" pitchFamily="2"/>
              </a:rPr>
              <a:t>Recommendations </a:t>
            </a:r>
          </a:p>
        </p:txBody>
      </p:sp>
      <p:sp>
        <p:nvSpPr>
          <p:cNvPr id="573" name="Text Placeholder 572"/>
          <p:cNvSpPr>
            <a:spLocks noGrp="1"/>
          </p:cNvSpPr>
          <p:nvPr>
            <p:ph type="body" idx="10"/>
          </p:nvPr>
        </p:nvSpPr>
        <p:spPr>
          <a:xfrm>
            <a:off x="682391" y="1922449"/>
            <a:ext cx="8206747" cy="1091747"/>
          </a:xfrm>
          <a:prstGeom prst="rect">
            <a:avLst/>
          </a:prstGeom>
          <a:solidFill>
            <a:srgbClr val="E6E7E8"/>
          </a:solidFill>
          <a:ln w="0" cmpd="sng">
            <a:noFill/>
            <a:prstDash val="solid"/>
          </a:ln>
        </p:spPr>
        <p:txBody>
          <a:bodyPr vert="horz" wrap="square" lIns="0" tIns="14389" rIns="0" bIns="0" anchor="t">
            <a:spAutoFit/>
          </a:bodyPr>
          <a:lstStyle/>
          <a:p>
            <a:pPr marL="182821" marR="426581">
              <a:lnSpc>
                <a:spcPts val="2799"/>
              </a:lnSpc>
              <a:spcAft>
                <a:spcPts val="480"/>
              </a:spcAft>
            </a:pPr>
            <a:r>
              <a:rPr lang="en-US" sz="2133" dirty="0">
                <a:solidFill>
                  <a:srgbClr val="000000"/>
                </a:solidFill>
                <a:latin typeface="Calibri" panose="02020603050405020304" pitchFamily="2"/>
              </a:rPr>
              <a:t>In all ACS patients without any contra-indication or definite history of intolerance, it is recommended to initiate or continue high dose statin as early as possible, regardless of initial LDL-C values. </a:t>
            </a:r>
          </a:p>
        </p:txBody>
      </p:sp>
      <p:sp>
        <p:nvSpPr>
          <p:cNvPr id="574" name="Text Placeholder 573"/>
          <p:cNvSpPr>
            <a:spLocks noGrp="1"/>
          </p:cNvSpPr>
          <p:nvPr>
            <p:ph type="body" idx="10"/>
          </p:nvPr>
        </p:nvSpPr>
        <p:spPr>
          <a:xfrm>
            <a:off x="8903527" y="1447613"/>
            <a:ext cx="1157883" cy="375297"/>
          </a:xfrm>
          <a:prstGeom prst="rect">
            <a:avLst/>
          </a:prstGeom>
          <a:solidFill>
            <a:srgbClr val="C7C8CA"/>
          </a:solidFill>
          <a:ln w="0" cmpd="sng">
            <a:noFill/>
            <a:prstDash val="solid"/>
          </a:ln>
        </p:spPr>
        <p:txBody>
          <a:bodyPr vert="horz" wrap="square" lIns="0" tIns="66867" rIns="0" bIns="0" anchor="t">
            <a:spAutoFit/>
          </a:bodyPr>
          <a:lstStyle/>
          <a:p>
            <a:pPr algn="ctr">
              <a:lnSpc>
                <a:spcPts val="2399"/>
              </a:lnSpc>
              <a:spcAft>
                <a:spcPts val="513"/>
              </a:spcAft>
            </a:pPr>
            <a:r>
              <a:rPr lang="en-US" sz="2133" spc="73">
                <a:solidFill>
                  <a:srgbClr val="000000"/>
                </a:solidFill>
                <a:latin typeface="Calibri" panose="02020603050405020304" pitchFamily="2"/>
              </a:rPr>
              <a:t>Class </a:t>
            </a:r>
          </a:p>
        </p:txBody>
      </p:sp>
      <p:sp>
        <p:nvSpPr>
          <p:cNvPr id="575" name="Text Placeholder 574"/>
          <p:cNvSpPr>
            <a:spLocks noGrp="1"/>
          </p:cNvSpPr>
          <p:nvPr>
            <p:ph type="body" idx="10"/>
          </p:nvPr>
        </p:nvSpPr>
        <p:spPr>
          <a:xfrm>
            <a:off x="10097806" y="1447613"/>
            <a:ext cx="1117255" cy="375297"/>
          </a:xfrm>
          <a:prstGeom prst="rect">
            <a:avLst/>
          </a:prstGeom>
          <a:solidFill>
            <a:srgbClr val="C7C8CA"/>
          </a:solidFill>
          <a:ln w="0" cmpd="sng">
            <a:noFill/>
            <a:prstDash val="solid"/>
          </a:ln>
        </p:spPr>
        <p:txBody>
          <a:bodyPr vert="horz" wrap="square" lIns="0" tIns="66867" rIns="0" bIns="0" anchor="t">
            <a:spAutoFit/>
          </a:bodyPr>
          <a:lstStyle/>
          <a:p>
            <a:pPr algn="ctr">
              <a:lnSpc>
                <a:spcPts val="2399"/>
              </a:lnSpc>
              <a:spcAft>
                <a:spcPts val="513"/>
              </a:spcAft>
            </a:pPr>
            <a:r>
              <a:rPr lang="en-US" sz="2133" spc="60" dirty="0">
                <a:solidFill>
                  <a:srgbClr val="000000"/>
                </a:solidFill>
                <a:latin typeface="Calibri" panose="02020603050405020304" pitchFamily="2"/>
              </a:rPr>
              <a:t>Level </a:t>
            </a:r>
          </a:p>
        </p:txBody>
      </p:sp>
      <p:sp>
        <p:nvSpPr>
          <p:cNvPr id="576" name="Text Placeholder 575"/>
          <p:cNvSpPr>
            <a:spLocks noGrp="1"/>
          </p:cNvSpPr>
          <p:nvPr>
            <p:ph type="body" idx="10"/>
          </p:nvPr>
        </p:nvSpPr>
        <p:spPr>
          <a:xfrm>
            <a:off x="8903527" y="1922448"/>
            <a:ext cx="1157883" cy="1466932"/>
          </a:xfrm>
          <a:prstGeom prst="rect">
            <a:avLst/>
          </a:prstGeom>
          <a:solidFill>
            <a:srgbClr val="58BF8E"/>
          </a:solidFill>
          <a:ln w="0" cmpd="sng">
            <a:noFill/>
            <a:prstDash val="solid"/>
          </a:ln>
        </p:spPr>
        <p:txBody>
          <a:bodyPr vert="horz" wrap="square" lIns="0" tIns="436745" rIns="0" bIns="0" anchor="t">
            <a:spAutoFit/>
          </a:bodyPr>
          <a:lstStyle/>
          <a:p>
            <a:pPr algn="ctr">
              <a:lnSpc>
                <a:spcPts val="2399"/>
              </a:lnSpc>
              <a:spcAft>
                <a:spcPts val="3172"/>
              </a:spcAft>
            </a:pPr>
            <a:r>
              <a:rPr lang="en-US" sz="2133" dirty="0">
                <a:solidFill>
                  <a:srgbClr val="000000"/>
                </a:solidFill>
                <a:latin typeface="Calibri" panose="02020603050405020304" pitchFamily="2"/>
              </a:rPr>
              <a:t>I </a:t>
            </a:r>
          </a:p>
          <a:p>
            <a:pPr algn="ctr">
              <a:lnSpc>
                <a:spcPts val="2399"/>
              </a:lnSpc>
              <a:spcAft>
                <a:spcPts val="3172"/>
              </a:spcAft>
            </a:pPr>
            <a:endParaRPr lang="en-US" sz="2133" dirty="0">
              <a:solidFill>
                <a:srgbClr val="000000"/>
              </a:solidFill>
              <a:latin typeface="Calibri" panose="02020603050405020304" pitchFamily="2"/>
            </a:endParaRPr>
          </a:p>
        </p:txBody>
      </p:sp>
      <p:sp>
        <p:nvSpPr>
          <p:cNvPr id="577" name="Text Placeholder 576"/>
          <p:cNvSpPr>
            <a:spLocks noGrp="1"/>
          </p:cNvSpPr>
          <p:nvPr>
            <p:ph type="body" idx="10"/>
          </p:nvPr>
        </p:nvSpPr>
        <p:spPr>
          <a:xfrm>
            <a:off x="10097806" y="1922448"/>
            <a:ext cx="1117255" cy="1466932"/>
          </a:xfrm>
          <a:prstGeom prst="rect">
            <a:avLst/>
          </a:prstGeom>
          <a:solidFill>
            <a:srgbClr val="108FA3"/>
          </a:solidFill>
          <a:ln w="0" cmpd="sng">
            <a:noFill/>
            <a:prstDash val="solid"/>
          </a:ln>
        </p:spPr>
        <p:txBody>
          <a:bodyPr vert="horz" wrap="square" lIns="0" tIns="436745" rIns="0" bIns="0" anchor="t">
            <a:spAutoFit/>
          </a:bodyPr>
          <a:lstStyle/>
          <a:p>
            <a:pPr algn="ctr">
              <a:lnSpc>
                <a:spcPts val="2399"/>
              </a:lnSpc>
              <a:spcAft>
                <a:spcPts val="3172"/>
              </a:spcAft>
            </a:pPr>
            <a:r>
              <a:rPr lang="en-US" sz="2133" dirty="0">
                <a:solidFill>
                  <a:srgbClr val="000000"/>
                </a:solidFill>
                <a:latin typeface="Calibri" panose="02020603050405020304" pitchFamily="2"/>
              </a:rPr>
              <a:t>A </a:t>
            </a:r>
          </a:p>
          <a:p>
            <a:pPr algn="ctr">
              <a:lnSpc>
                <a:spcPts val="2399"/>
              </a:lnSpc>
              <a:spcAft>
                <a:spcPts val="3172"/>
              </a:spcAft>
            </a:pPr>
            <a:endParaRPr lang="en-US" sz="2133" dirty="0">
              <a:solidFill>
                <a:srgbClr val="000000"/>
              </a:solidFill>
              <a:latin typeface="Calibri" panose="02020603050405020304" pitchFamily="2"/>
            </a:endParaRPr>
          </a:p>
        </p:txBody>
      </p:sp>
      <p:sp>
        <p:nvSpPr>
          <p:cNvPr id="578" name="Text Placeholder 577"/>
          <p:cNvSpPr>
            <a:spLocks noGrp="1"/>
          </p:cNvSpPr>
          <p:nvPr>
            <p:ph type="body" idx="10"/>
          </p:nvPr>
        </p:nvSpPr>
        <p:spPr>
          <a:xfrm>
            <a:off x="8903527" y="3113340"/>
            <a:ext cx="1157883" cy="1826804"/>
          </a:xfrm>
          <a:prstGeom prst="rect">
            <a:avLst/>
          </a:prstGeom>
          <a:solidFill>
            <a:srgbClr val="FFCF00"/>
          </a:solidFill>
          <a:ln w="0" cmpd="sng">
            <a:noFill/>
            <a:prstDash val="solid"/>
          </a:ln>
        </p:spPr>
        <p:txBody>
          <a:bodyPr vert="horz" wrap="square" lIns="0" tIns="615337" rIns="0" bIns="0" anchor="t">
            <a:spAutoFit/>
          </a:bodyPr>
          <a:lstStyle/>
          <a:p>
            <a:pPr algn="ctr">
              <a:lnSpc>
                <a:spcPts val="2399"/>
              </a:lnSpc>
              <a:spcAft>
                <a:spcPts val="4572"/>
              </a:spcAft>
            </a:pPr>
            <a:r>
              <a:rPr lang="en-US" sz="2133" spc="133" dirty="0" err="1">
                <a:solidFill>
                  <a:srgbClr val="000000"/>
                </a:solidFill>
                <a:latin typeface="Calibri" panose="02020603050405020304" pitchFamily="2"/>
              </a:rPr>
              <a:t>IIa</a:t>
            </a:r>
            <a:r>
              <a:rPr lang="en-US" sz="2133" spc="133" dirty="0">
                <a:solidFill>
                  <a:srgbClr val="000000"/>
                </a:solidFill>
                <a:latin typeface="Calibri" panose="02020603050405020304" pitchFamily="2"/>
              </a:rPr>
              <a:t> </a:t>
            </a:r>
          </a:p>
          <a:p>
            <a:pPr algn="ctr">
              <a:lnSpc>
                <a:spcPts val="2399"/>
              </a:lnSpc>
              <a:spcAft>
                <a:spcPts val="4572"/>
              </a:spcAft>
            </a:pPr>
            <a:endParaRPr lang="en-US" sz="2133" spc="133" dirty="0">
              <a:solidFill>
                <a:srgbClr val="000000"/>
              </a:solidFill>
              <a:latin typeface="Calibri" panose="02020603050405020304" pitchFamily="2"/>
            </a:endParaRPr>
          </a:p>
        </p:txBody>
      </p:sp>
      <p:sp>
        <p:nvSpPr>
          <p:cNvPr id="579" name="Text Placeholder 578"/>
          <p:cNvSpPr>
            <a:spLocks noGrp="1"/>
          </p:cNvSpPr>
          <p:nvPr>
            <p:ph type="body" idx="10"/>
          </p:nvPr>
        </p:nvSpPr>
        <p:spPr>
          <a:xfrm>
            <a:off x="10097806" y="3113340"/>
            <a:ext cx="1117255" cy="1826804"/>
          </a:xfrm>
          <a:prstGeom prst="rect">
            <a:avLst/>
          </a:prstGeom>
          <a:solidFill>
            <a:srgbClr val="BDD3DB"/>
          </a:solidFill>
          <a:ln w="0" cmpd="sng">
            <a:noFill/>
            <a:prstDash val="solid"/>
          </a:ln>
        </p:spPr>
        <p:txBody>
          <a:bodyPr vert="horz" wrap="square" lIns="0" tIns="615337" rIns="0" bIns="0" anchor="t">
            <a:spAutoFit/>
          </a:bodyPr>
          <a:lstStyle/>
          <a:p>
            <a:pPr algn="ctr">
              <a:lnSpc>
                <a:spcPts val="2399"/>
              </a:lnSpc>
              <a:spcAft>
                <a:spcPts val="4572"/>
              </a:spcAft>
            </a:pPr>
            <a:r>
              <a:rPr lang="en-US" sz="2133" dirty="0">
                <a:solidFill>
                  <a:srgbClr val="000000"/>
                </a:solidFill>
                <a:latin typeface="Calibri" panose="02020603050405020304" pitchFamily="2"/>
              </a:rPr>
              <a:t>C</a:t>
            </a:r>
          </a:p>
          <a:p>
            <a:pPr algn="ctr">
              <a:lnSpc>
                <a:spcPts val="2399"/>
              </a:lnSpc>
              <a:spcAft>
                <a:spcPts val="4572"/>
              </a:spcAft>
            </a:pPr>
            <a:r>
              <a:rPr lang="en-US" sz="2133" dirty="0">
                <a:solidFill>
                  <a:srgbClr val="000000"/>
                </a:solidFill>
                <a:latin typeface="Calibri" panose="02020603050405020304" pitchFamily="2"/>
              </a:rPr>
              <a:t> </a:t>
            </a:r>
          </a:p>
        </p:txBody>
      </p:sp>
      <p:sp>
        <p:nvSpPr>
          <p:cNvPr id="580" name="Text Placeholder 579"/>
          <p:cNvSpPr>
            <a:spLocks noGrp="1"/>
          </p:cNvSpPr>
          <p:nvPr>
            <p:ph type="body" idx="10"/>
          </p:nvPr>
        </p:nvSpPr>
        <p:spPr>
          <a:xfrm>
            <a:off x="8903527" y="4657183"/>
            <a:ext cx="1157883" cy="1107060"/>
          </a:xfrm>
          <a:prstGeom prst="rect">
            <a:avLst/>
          </a:prstGeom>
          <a:solidFill>
            <a:srgbClr val="58BF8E"/>
          </a:solidFill>
          <a:ln w="0" cmpd="sng">
            <a:noFill/>
            <a:prstDash val="solid"/>
          </a:ln>
        </p:spPr>
        <p:txBody>
          <a:bodyPr vert="horz" wrap="square" lIns="0" tIns="258153" rIns="0" bIns="0" anchor="t">
            <a:spAutoFit/>
          </a:bodyPr>
          <a:lstStyle/>
          <a:p>
            <a:pPr algn="ctr">
              <a:lnSpc>
                <a:spcPts val="2399"/>
              </a:lnSpc>
              <a:spcAft>
                <a:spcPts val="1760"/>
              </a:spcAft>
            </a:pPr>
            <a:r>
              <a:rPr lang="en-US" sz="2133" dirty="0">
                <a:solidFill>
                  <a:srgbClr val="000000"/>
                </a:solidFill>
                <a:latin typeface="Calibri" panose="02020603050405020304" pitchFamily="2"/>
              </a:rPr>
              <a:t>I </a:t>
            </a:r>
          </a:p>
          <a:p>
            <a:pPr algn="ctr">
              <a:lnSpc>
                <a:spcPts val="2399"/>
              </a:lnSpc>
              <a:spcAft>
                <a:spcPts val="1760"/>
              </a:spcAft>
            </a:pPr>
            <a:endParaRPr lang="en-US" sz="2133" dirty="0">
              <a:solidFill>
                <a:srgbClr val="000000"/>
              </a:solidFill>
              <a:latin typeface="Calibri" panose="02020603050405020304" pitchFamily="2"/>
            </a:endParaRPr>
          </a:p>
        </p:txBody>
      </p:sp>
      <p:sp>
        <p:nvSpPr>
          <p:cNvPr id="581" name="Text Placeholder 580"/>
          <p:cNvSpPr>
            <a:spLocks noGrp="1"/>
          </p:cNvSpPr>
          <p:nvPr>
            <p:ph type="body" idx="10"/>
          </p:nvPr>
        </p:nvSpPr>
        <p:spPr>
          <a:xfrm>
            <a:off x="10097806" y="4657183"/>
            <a:ext cx="1117255" cy="1107060"/>
          </a:xfrm>
          <a:prstGeom prst="rect">
            <a:avLst/>
          </a:prstGeom>
          <a:solidFill>
            <a:srgbClr val="82B2C1"/>
          </a:solidFill>
          <a:ln w="0" cmpd="sng">
            <a:noFill/>
            <a:prstDash val="solid"/>
          </a:ln>
        </p:spPr>
        <p:txBody>
          <a:bodyPr vert="horz" wrap="square" lIns="0" tIns="258153" rIns="0" bIns="0" anchor="t">
            <a:spAutoFit/>
          </a:bodyPr>
          <a:lstStyle/>
          <a:p>
            <a:pPr algn="ctr">
              <a:lnSpc>
                <a:spcPts val="2399"/>
              </a:lnSpc>
              <a:spcAft>
                <a:spcPts val="1760"/>
              </a:spcAft>
            </a:pPr>
            <a:r>
              <a:rPr lang="en-US" sz="2133" dirty="0">
                <a:solidFill>
                  <a:srgbClr val="000000"/>
                </a:solidFill>
                <a:latin typeface="Calibri" panose="02020603050405020304" pitchFamily="2"/>
              </a:rPr>
              <a:t>B </a:t>
            </a:r>
          </a:p>
          <a:p>
            <a:pPr algn="ctr">
              <a:lnSpc>
                <a:spcPts val="2399"/>
              </a:lnSpc>
              <a:spcAft>
                <a:spcPts val="1760"/>
              </a:spcAft>
            </a:pPr>
            <a:endParaRPr lang="en-US" sz="2133" dirty="0">
              <a:solidFill>
                <a:srgbClr val="000000"/>
              </a:solidFill>
              <a:latin typeface="Calibri" panose="02020603050405020304" pitchFamily="2"/>
            </a:endParaRPr>
          </a:p>
        </p:txBody>
      </p:sp>
      <p:sp>
        <p:nvSpPr>
          <p:cNvPr id="582" name="Text Placeholder 581"/>
          <p:cNvSpPr>
            <a:spLocks noGrp="1"/>
          </p:cNvSpPr>
          <p:nvPr>
            <p:ph type="body" idx="10"/>
          </p:nvPr>
        </p:nvSpPr>
        <p:spPr>
          <a:xfrm>
            <a:off x="682391" y="3113340"/>
            <a:ext cx="8206747" cy="1451674"/>
          </a:xfrm>
          <a:prstGeom prst="rect">
            <a:avLst/>
          </a:prstGeom>
          <a:solidFill>
            <a:srgbClr val="E6E7E8"/>
          </a:solidFill>
          <a:ln w="0" cmpd="sng">
            <a:noFill/>
            <a:prstDash val="solid"/>
          </a:ln>
        </p:spPr>
        <p:txBody>
          <a:bodyPr vert="horz" wrap="square" lIns="0" tIns="15235" rIns="0" bIns="0" anchor="t">
            <a:spAutoFit/>
          </a:bodyPr>
          <a:lstStyle/>
          <a:p>
            <a:pPr marL="182821" marR="304700">
              <a:lnSpc>
                <a:spcPts val="2799"/>
              </a:lnSpc>
              <a:spcAft>
                <a:spcPts val="507"/>
              </a:spcAft>
            </a:pPr>
            <a:r>
              <a:rPr lang="en-US" sz="2133" spc="-53" dirty="0">
                <a:solidFill>
                  <a:srgbClr val="000000"/>
                </a:solidFill>
                <a:latin typeface="Calibri" panose="02020603050405020304" pitchFamily="2"/>
              </a:rPr>
              <a:t>Lipid levels should be re-evaluated 4–6 weeks after ACS to determine whether a reduction of at least 50% from baseline and goal levels of LDL-C &lt;1.4 </a:t>
            </a:r>
            <a:r>
              <a:rPr lang="en-US" sz="2133" spc="-53" dirty="0" err="1">
                <a:solidFill>
                  <a:srgbClr val="000000"/>
                </a:solidFill>
                <a:latin typeface="Calibri" panose="02020603050405020304" pitchFamily="2"/>
              </a:rPr>
              <a:t>mmol</a:t>
            </a:r>
            <a:r>
              <a:rPr lang="en-US" sz="2133" spc="-53" dirty="0">
                <a:solidFill>
                  <a:srgbClr val="000000"/>
                </a:solidFill>
                <a:latin typeface="Calibri" panose="02020603050405020304" pitchFamily="2"/>
              </a:rPr>
              <a:t>/L (&lt;55 mg/</a:t>
            </a:r>
            <a:r>
              <a:rPr lang="en-US" sz="2133" spc="-53" dirty="0" err="1">
                <a:solidFill>
                  <a:srgbClr val="000000"/>
                </a:solidFill>
                <a:latin typeface="Calibri" panose="02020603050405020304" pitchFamily="2"/>
              </a:rPr>
              <a:t>dL</a:t>
            </a:r>
            <a:r>
              <a:rPr lang="en-US" sz="2133" spc="-53" dirty="0">
                <a:solidFill>
                  <a:srgbClr val="000000"/>
                </a:solidFill>
                <a:latin typeface="Calibri" panose="02020603050405020304" pitchFamily="2"/>
              </a:rPr>
              <a:t>) have been achieved. Safety issues need to be assessed at this time and statin treatment doses adapted accordingly. </a:t>
            </a:r>
          </a:p>
        </p:txBody>
      </p:sp>
      <p:sp>
        <p:nvSpPr>
          <p:cNvPr id="583" name="Text Placeholder 582"/>
          <p:cNvSpPr>
            <a:spLocks noGrp="1"/>
          </p:cNvSpPr>
          <p:nvPr>
            <p:ph type="body" idx="10"/>
          </p:nvPr>
        </p:nvSpPr>
        <p:spPr>
          <a:xfrm>
            <a:off x="682391" y="4657183"/>
            <a:ext cx="8206747" cy="1092602"/>
          </a:xfrm>
          <a:prstGeom prst="rect">
            <a:avLst/>
          </a:prstGeom>
          <a:solidFill>
            <a:srgbClr val="E6E7E8"/>
          </a:solidFill>
          <a:ln w="0" cmpd="sng">
            <a:noFill/>
            <a:prstDash val="solid"/>
          </a:ln>
        </p:spPr>
        <p:txBody>
          <a:bodyPr vert="horz" wrap="square" lIns="0" tIns="15235" rIns="0" bIns="0" anchor="t">
            <a:spAutoFit/>
          </a:bodyPr>
          <a:lstStyle/>
          <a:p>
            <a:pPr marL="182821" marR="914102" algn="just">
              <a:lnSpc>
                <a:spcPts val="2799"/>
              </a:lnSpc>
              <a:spcAft>
                <a:spcPts val="493"/>
              </a:spcAft>
            </a:pPr>
            <a:r>
              <a:rPr lang="en-US" sz="2133" spc="-53" dirty="0">
                <a:solidFill>
                  <a:srgbClr val="000000"/>
                </a:solidFill>
                <a:latin typeface="Calibri" panose="02020603050405020304" pitchFamily="2"/>
              </a:rPr>
              <a:t>If the LDL-C goal is not achieved after 4–6 weeks with the maximally tolerated statin dose, combination with ezetimibe is recommended. </a:t>
            </a:r>
          </a:p>
        </p:txBody>
      </p:sp>
      <p:cxnSp>
        <p:nvCxnSpPr>
          <p:cNvPr id="17" name="Straight Connector 16"/>
          <p:cNvCxnSpPr/>
          <p:nvPr/>
        </p:nvCxnSpPr>
        <p:spPr>
          <a:xfrm>
            <a:off x="2997897" y="2613765"/>
            <a:ext cx="5102268" cy="835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854554" y="2981195"/>
            <a:ext cx="2786345" cy="11133"/>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54553" y="3435179"/>
            <a:ext cx="5742488"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854554" y="4974488"/>
            <a:ext cx="7103649" cy="252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854553" y="5361404"/>
            <a:ext cx="7103649" cy="252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E220DCE-FC4C-4681-B63C-6AC675B8FD75}"/>
              </a:ext>
            </a:extLst>
          </p:cNvPr>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22185126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 name="Text Placeholder 598"/>
          <p:cNvSpPr>
            <a:spLocks noGrp="1"/>
          </p:cNvSpPr>
          <p:nvPr>
            <p:ph type="body" idx="10"/>
          </p:nvPr>
        </p:nvSpPr>
        <p:spPr>
          <a:xfrm>
            <a:off x="577437" y="1467286"/>
            <a:ext cx="8206747" cy="400081"/>
          </a:xfrm>
          <a:prstGeom prst="rect">
            <a:avLst/>
          </a:prstGeom>
          <a:solidFill>
            <a:srgbClr val="C7C8CA"/>
          </a:solidFill>
          <a:ln w="0" cmpd="sng">
            <a:noFill/>
            <a:prstDash val="solid"/>
          </a:ln>
        </p:spPr>
        <p:txBody>
          <a:bodyPr vert="horz" wrap="square" lIns="0" tIns="91412" rIns="0" bIns="0" anchor="t">
            <a:spAutoFit/>
          </a:bodyPr>
          <a:lstStyle/>
          <a:p>
            <a:pPr>
              <a:lnSpc>
                <a:spcPts val="2399"/>
              </a:lnSpc>
              <a:spcAft>
                <a:spcPts val="320"/>
              </a:spcAft>
            </a:pPr>
            <a:r>
              <a:rPr lang="en-US" sz="2133" spc="-47">
                <a:solidFill>
                  <a:srgbClr val="000000"/>
                </a:solidFill>
                <a:latin typeface="Calibri" panose="02020603050405020304" pitchFamily="2"/>
              </a:rPr>
              <a:t>Recommendations </a:t>
            </a:r>
          </a:p>
        </p:txBody>
      </p:sp>
      <p:sp>
        <p:nvSpPr>
          <p:cNvPr id="600" name="Text Placeholder 599"/>
          <p:cNvSpPr>
            <a:spLocks noGrp="1"/>
          </p:cNvSpPr>
          <p:nvPr>
            <p:ph type="body" idx="10"/>
          </p:nvPr>
        </p:nvSpPr>
        <p:spPr>
          <a:xfrm>
            <a:off x="577437" y="1947197"/>
            <a:ext cx="8206747" cy="1086620"/>
          </a:xfrm>
          <a:prstGeom prst="rect">
            <a:avLst/>
          </a:prstGeom>
          <a:solidFill>
            <a:srgbClr val="E6E7E8"/>
          </a:solidFill>
          <a:ln w="0" cmpd="sng">
            <a:noFill/>
            <a:prstDash val="solid"/>
          </a:ln>
        </p:spPr>
        <p:txBody>
          <a:bodyPr vert="horz" wrap="square" lIns="0" tIns="9311" rIns="0" bIns="0" anchor="t">
            <a:spAutoFit/>
          </a:bodyPr>
          <a:lstStyle/>
          <a:p>
            <a:pPr marR="1035983">
              <a:lnSpc>
                <a:spcPts val="2799"/>
              </a:lnSpc>
              <a:spcAft>
                <a:spcPts val="580"/>
              </a:spcAft>
            </a:pPr>
            <a:r>
              <a:rPr lang="en-US" sz="2133" spc="-47" dirty="0">
                <a:solidFill>
                  <a:srgbClr val="000000"/>
                </a:solidFill>
                <a:latin typeface="Calibri" panose="02020603050405020304" pitchFamily="2"/>
              </a:rPr>
              <a:t>If the LDL-C goal is not achieved after 4–6 weeks despite maximal tolerated statin therapy and ezetimibe, adding a PCSK9 inhibitor is recommended. </a:t>
            </a:r>
          </a:p>
        </p:txBody>
      </p:sp>
      <p:sp>
        <p:nvSpPr>
          <p:cNvPr id="601" name="Text Placeholder 600"/>
          <p:cNvSpPr>
            <a:spLocks noGrp="1"/>
          </p:cNvSpPr>
          <p:nvPr>
            <p:ph type="body" idx="10"/>
          </p:nvPr>
        </p:nvSpPr>
        <p:spPr>
          <a:xfrm>
            <a:off x="577437" y="3133012"/>
            <a:ext cx="8206747" cy="733529"/>
          </a:xfrm>
          <a:prstGeom prst="rect">
            <a:avLst/>
          </a:prstGeom>
          <a:solidFill>
            <a:srgbClr val="E6E7E8"/>
          </a:solidFill>
          <a:ln w="0" cmpd="sng">
            <a:noFill/>
            <a:prstDash val="solid"/>
          </a:ln>
        </p:spPr>
        <p:txBody>
          <a:bodyPr vert="horz" wrap="square" lIns="0" tIns="15235" rIns="0" bIns="0" anchor="t">
            <a:spAutoFit/>
          </a:bodyPr>
          <a:lstStyle/>
          <a:p>
            <a:pPr marR="731282">
              <a:lnSpc>
                <a:spcPts val="2799"/>
              </a:lnSpc>
              <a:spcAft>
                <a:spcPts val="547"/>
              </a:spcAft>
            </a:pPr>
            <a:r>
              <a:rPr lang="en-US" sz="2133" spc="-47" dirty="0">
                <a:solidFill>
                  <a:srgbClr val="000000"/>
                </a:solidFill>
                <a:latin typeface="Calibri" panose="02020603050405020304" pitchFamily="2"/>
              </a:rPr>
              <a:t>In patients with confirmed statin intolerance or in patients in whom a statin is contra-indicated, ezetimibe should be considered. </a:t>
            </a:r>
          </a:p>
        </p:txBody>
      </p:sp>
      <p:sp>
        <p:nvSpPr>
          <p:cNvPr id="602" name="Text Placeholder 601"/>
          <p:cNvSpPr>
            <a:spLocks noGrp="1"/>
          </p:cNvSpPr>
          <p:nvPr>
            <p:ph type="body" idx="10"/>
          </p:nvPr>
        </p:nvSpPr>
        <p:spPr>
          <a:xfrm>
            <a:off x="577437" y="3965875"/>
            <a:ext cx="8206747" cy="1811601"/>
          </a:xfrm>
          <a:prstGeom prst="rect">
            <a:avLst/>
          </a:prstGeom>
          <a:solidFill>
            <a:srgbClr val="E6E7E8"/>
          </a:solidFill>
          <a:ln w="0" cmpd="sng">
            <a:noFill/>
            <a:prstDash val="solid"/>
          </a:ln>
        </p:spPr>
        <p:txBody>
          <a:bodyPr vert="horz" wrap="square" lIns="0" tIns="16081" rIns="0" bIns="0" anchor="t">
            <a:spAutoFit/>
          </a:bodyPr>
          <a:lstStyle/>
          <a:p>
            <a:pPr marR="487521">
              <a:lnSpc>
                <a:spcPts val="2799"/>
              </a:lnSpc>
              <a:spcAft>
                <a:spcPts val="573"/>
              </a:spcAft>
            </a:pPr>
            <a:r>
              <a:rPr lang="en-US" sz="2133" spc="-20" dirty="0">
                <a:solidFill>
                  <a:srgbClr val="000000"/>
                </a:solidFill>
                <a:latin typeface="Calibri" panose="02020603050405020304" pitchFamily="2"/>
              </a:rPr>
              <a:t>For patients who present with an ACS and whose LDL-C levels are not at goal despite already taking a maximally tolerated statin dose and ezetimibe, adding a PCSK9 inhibitor early after the event (if possible, during hospitalization for the ACS event) should be considered. </a:t>
            </a:r>
          </a:p>
        </p:txBody>
      </p:sp>
      <p:sp>
        <p:nvSpPr>
          <p:cNvPr id="608" name="Text Placeholder 607"/>
          <p:cNvSpPr>
            <a:spLocks noGrp="1"/>
          </p:cNvSpPr>
          <p:nvPr>
            <p:ph type="body" idx="10"/>
          </p:nvPr>
        </p:nvSpPr>
        <p:spPr>
          <a:xfrm>
            <a:off x="8797727" y="1467286"/>
            <a:ext cx="1157883" cy="376150"/>
          </a:xfrm>
          <a:prstGeom prst="rect">
            <a:avLst/>
          </a:prstGeom>
          <a:solidFill>
            <a:srgbClr val="C7C8CA"/>
          </a:solidFill>
          <a:ln w="0" cmpd="sng">
            <a:noFill/>
            <a:prstDash val="solid"/>
          </a:ln>
        </p:spPr>
        <p:txBody>
          <a:bodyPr vert="horz" wrap="square" lIns="0" tIns="67712" rIns="0" bIns="0" anchor="t">
            <a:spAutoFit/>
          </a:bodyPr>
          <a:lstStyle/>
          <a:p>
            <a:pPr marL="0" algn="ctr">
              <a:lnSpc>
                <a:spcPts val="2399"/>
              </a:lnSpc>
              <a:spcAft>
                <a:spcPts val="507"/>
              </a:spcAft>
            </a:pPr>
            <a:r>
              <a:rPr lang="en-US" sz="2133" spc="73">
                <a:solidFill>
                  <a:srgbClr val="000000"/>
                </a:solidFill>
                <a:latin typeface="Calibri" panose="02020603050405020304" pitchFamily="2"/>
              </a:rPr>
              <a:t>Class </a:t>
            </a:r>
          </a:p>
        </p:txBody>
      </p:sp>
      <p:sp>
        <p:nvSpPr>
          <p:cNvPr id="609" name="Text Placeholder 608"/>
          <p:cNvSpPr>
            <a:spLocks noGrp="1"/>
          </p:cNvSpPr>
          <p:nvPr>
            <p:ph type="body" idx="10"/>
          </p:nvPr>
        </p:nvSpPr>
        <p:spPr>
          <a:xfrm>
            <a:off x="9992005" y="1467286"/>
            <a:ext cx="1117255" cy="376150"/>
          </a:xfrm>
          <a:prstGeom prst="rect">
            <a:avLst/>
          </a:prstGeom>
          <a:solidFill>
            <a:srgbClr val="C7C8CA"/>
          </a:solidFill>
          <a:ln w="0" cmpd="sng">
            <a:noFill/>
            <a:prstDash val="solid"/>
          </a:ln>
        </p:spPr>
        <p:txBody>
          <a:bodyPr vert="horz" wrap="square" lIns="0" tIns="67712" rIns="0" bIns="0" anchor="t">
            <a:spAutoFit/>
          </a:bodyPr>
          <a:lstStyle/>
          <a:p>
            <a:pPr marL="0" algn="ctr">
              <a:lnSpc>
                <a:spcPts val="2399"/>
              </a:lnSpc>
              <a:spcAft>
                <a:spcPts val="507"/>
              </a:spcAft>
            </a:pPr>
            <a:r>
              <a:rPr lang="en-US" sz="2133" spc="60">
                <a:solidFill>
                  <a:srgbClr val="000000"/>
                </a:solidFill>
                <a:latin typeface="Calibri" panose="02020603050405020304" pitchFamily="2"/>
              </a:rPr>
              <a:t>Level </a:t>
            </a:r>
          </a:p>
        </p:txBody>
      </p:sp>
      <p:sp>
        <p:nvSpPr>
          <p:cNvPr id="610" name="Text Placeholder 609"/>
          <p:cNvSpPr>
            <a:spLocks noGrp="1"/>
          </p:cNvSpPr>
          <p:nvPr>
            <p:ph type="body" idx="10"/>
          </p:nvPr>
        </p:nvSpPr>
        <p:spPr>
          <a:xfrm>
            <a:off x="8797727" y="1947197"/>
            <a:ext cx="1157883" cy="1466932"/>
          </a:xfrm>
          <a:prstGeom prst="rect">
            <a:avLst/>
          </a:prstGeom>
          <a:solidFill>
            <a:srgbClr val="58BF8E"/>
          </a:solidFill>
          <a:ln w="0" cmpd="sng">
            <a:noFill/>
            <a:prstDash val="solid"/>
          </a:ln>
        </p:spPr>
        <p:txBody>
          <a:bodyPr vert="horz" wrap="square" lIns="0" tIns="436745" rIns="0" bIns="0" anchor="t">
            <a:spAutoFit/>
          </a:bodyPr>
          <a:lstStyle/>
          <a:p>
            <a:pPr marL="0" algn="ctr">
              <a:lnSpc>
                <a:spcPts val="2399"/>
              </a:lnSpc>
              <a:spcAft>
                <a:spcPts val="3232"/>
              </a:spcAft>
            </a:pPr>
            <a:r>
              <a:rPr lang="en-US" sz="2133" dirty="0">
                <a:solidFill>
                  <a:srgbClr val="000000"/>
                </a:solidFill>
                <a:latin typeface="Calibri" panose="02020603050405020304" pitchFamily="2"/>
              </a:rPr>
              <a:t>I</a:t>
            </a:r>
          </a:p>
          <a:p>
            <a:pPr marL="0" algn="ctr">
              <a:lnSpc>
                <a:spcPts val="2399"/>
              </a:lnSpc>
              <a:spcAft>
                <a:spcPts val="3232"/>
              </a:spcAft>
            </a:pPr>
            <a:r>
              <a:rPr lang="en-US" sz="2133" dirty="0">
                <a:solidFill>
                  <a:srgbClr val="000000"/>
                </a:solidFill>
                <a:latin typeface="Calibri" panose="02020603050405020304" pitchFamily="2"/>
              </a:rPr>
              <a:t> </a:t>
            </a:r>
          </a:p>
        </p:txBody>
      </p:sp>
      <p:sp>
        <p:nvSpPr>
          <p:cNvPr id="611" name="Text Placeholder 610"/>
          <p:cNvSpPr>
            <a:spLocks noGrp="1"/>
          </p:cNvSpPr>
          <p:nvPr>
            <p:ph type="body" idx="10"/>
          </p:nvPr>
        </p:nvSpPr>
        <p:spPr>
          <a:xfrm>
            <a:off x="9992005" y="1947197"/>
            <a:ext cx="1117255" cy="1466932"/>
          </a:xfrm>
          <a:prstGeom prst="rect">
            <a:avLst/>
          </a:prstGeom>
          <a:solidFill>
            <a:srgbClr val="82B2C1"/>
          </a:solidFill>
          <a:ln w="0" cmpd="sng">
            <a:noFill/>
            <a:prstDash val="solid"/>
          </a:ln>
        </p:spPr>
        <p:txBody>
          <a:bodyPr vert="horz" wrap="square" lIns="0" tIns="436745" rIns="0" bIns="0" anchor="t">
            <a:spAutoFit/>
          </a:bodyPr>
          <a:lstStyle/>
          <a:p>
            <a:pPr marL="0" algn="ctr">
              <a:lnSpc>
                <a:spcPts val="2399"/>
              </a:lnSpc>
              <a:spcAft>
                <a:spcPts val="3232"/>
              </a:spcAft>
            </a:pPr>
            <a:r>
              <a:rPr lang="en-US" sz="2133" dirty="0">
                <a:solidFill>
                  <a:srgbClr val="000000"/>
                </a:solidFill>
                <a:latin typeface="Calibri" panose="02020603050405020304" pitchFamily="2"/>
              </a:rPr>
              <a:t>B</a:t>
            </a:r>
          </a:p>
          <a:p>
            <a:pPr marL="0" algn="ctr">
              <a:lnSpc>
                <a:spcPts val="2399"/>
              </a:lnSpc>
              <a:spcAft>
                <a:spcPts val="3232"/>
              </a:spcAft>
            </a:pPr>
            <a:r>
              <a:rPr lang="en-US" sz="2133" dirty="0">
                <a:solidFill>
                  <a:srgbClr val="000000"/>
                </a:solidFill>
                <a:latin typeface="Calibri" panose="02020603050405020304" pitchFamily="2"/>
              </a:rPr>
              <a:t> </a:t>
            </a:r>
          </a:p>
        </p:txBody>
      </p:sp>
      <p:sp>
        <p:nvSpPr>
          <p:cNvPr id="612" name="Text Placeholder 611"/>
          <p:cNvSpPr>
            <a:spLocks noGrp="1"/>
          </p:cNvSpPr>
          <p:nvPr>
            <p:ph type="body" idx="10"/>
          </p:nvPr>
        </p:nvSpPr>
        <p:spPr>
          <a:xfrm>
            <a:off x="8797727" y="3133013"/>
            <a:ext cx="1157883" cy="1111333"/>
          </a:xfrm>
          <a:prstGeom prst="rect">
            <a:avLst/>
          </a:prstGeom>
          <a:solidFill>
            <a:srgbClr val="FFCF00"/>
          </a:solidFill>
          <a:ln w="0" cmpd="sng">
            <a:noFill/>
            <a:prstDash val="solid"/>
          </a:ln>
        </p:spPr>
        <p:txBody>
          <a:bodyPr vert="horz" wrap="square" lIns="0" tIns="262385" rIns="0" bIns="0" anchor="t">
            <a:spAutoFit/>
          </a:bodyPr>
          <a:lstStyle/>
          <a:p>
            <a:pPr marL="0" algn="ctr">
              <a:lnSpc>
                <a:spcPts val="2399"/>
              </a:lnSpc>
              <a:spcAft>
                <a:spcPts val="1793"/>
              </a:spcAft>
            </a:pPr>
            <a:r>
              <a:rPr lang="en-US" sz="2133" spc="133" dirty="0" err="1">
                <a:solidFill>
                  <a:srgbClr val="000000"/>
                </a:solidFill>
                <a:latin typeface="Calibri" panose="02020603050405020304" pitchFamily="2"/>
              </a:rPr>
              <a:t>IIa</a:t>
            </a:r>
            <a:endParaRPr lang="en-US" sz="2133" spc="133" dirty="0">
              <a:solidFill>
                <a:srgbClr val="000000"/>
              </a:solidFill>
              <a:latin typeface="Calibri" panose="02020603050405020304" pitchFamily="2"/>
            </a:endParaRPr>
          </a:p>
          <a:p>
            <a:pPr marL="0" algn="ctr">
              <a:lnSpc>
                <a:spcPts val="2399"/>
              </a:lnSpc>
              <a:spcAft>
                <a:spcPts val="1793"/>
              </a:spcAft>
            </a:pPr>
            <a:r>
              <a:rPr lang="en-US" sz="2133" spc="133" dirty="0">
                <a:solidFill>
                  <a:srgbClr val="000000"/>
                </a:solidFill>
                <a:latin typeface="Calibri" panose="02020603050405020304" pitchFamily="2"/>
              </a:rPr>
              <a:t> </a:t>
            </a:r>
          </a:p>
        </p:txBody>
      </p:sp>
      <p:sp>
        <p:nvSpPr>
          <p:cNvPr id="613" name="Text Placeholder 612"/>
          <p:cNvSpPr>
            <a:spLocks noGrp="1"/>
          </p:cNvSpPr>
          <p:nvPr>
            <p:ph type="body" idx="10"/>
          </p:nvPr>
        </p:nvSpPr>
        <p:spPr>
          <a:xfrm>
            <a:off x="9992005" y="3133013"/>
            <a:ext cx="1117255" cy="1111333"/>
          </a:xfrm>
          <a:prstGeom prst="rect">
            <a:avLst/>
          </a:prstGeom>
          <a:solidFill>
            <a:srgbClr val="BDD3DB"/>
          </a:solidFill>
          <a:ln w="0" cmpd="sng">
            <a:noFill/>
            <a:prstDash val="solid"/>
          </a:ln>
        </p:spPr>
        <p:txBody>
          <a:bodyPr vert="horz" wrap="square" lIns="0" tIns="262385" rIns="0" bIns="0" anchor="t">
            <a:spAutoFit/>
          </a:bodyPr>
          <a:lstStyle/>
          <a:p>
            <a:pPr marL="0" algn="ctr">
              <a:lnSpc>
                <a:spcPts val="2399"/>
              </a:lnSpc>
              <a:spcAft>
                <a:spcPts val="1793"/>
              </a:spcAft>
            </a:pPr>
            <a:r>
              <a:rPr lang="en-US" sz="2133" dirty="0">
                <a:solidFill>
                  <a:srgbClr val="000000"/>
                </a:solidFill>
                <a:latin typeface="Calibri" panose="02020603050405020304" pitchFamily="2"/>
              </a:rPr>
              <a:t>C </a:t>
            </a:r>
          </a:p>
          <a:p>
            <a:pPr marL="0" algn="ctr">
              <a:lnSpc>
                <a:spcPts val="2399"/>
              </a:lnSpc>
              <a:spcAft>
                <a:spcPts val="1793"/>
              </a:spcAft>
            </a:pPr>
            <a:endParaRPr lang="en-US" sz="2133" dirty="0">
              <a:solidFill>
                <a:srgbClr val="000000"/>
              </a:solidFill>
              <a:latin typeface="Calibri" panose="02020603050405020304" pitchFamily="2"/>
            </a:endParaRPr>
          </a:p>
        </p:txBody>
      </p:sp>
      <p:sp>
        <p:nvSpPr>
          <p:cNvPr id="614" name="Text Placeholder 613"/>
          <p:cNvSpPr>
            <a:spLocks noGrp="1"/>
          </p:cNvSpPr>
          <p:nvPr>
            <p:ph type="body" idx="10"/>
          </p:nvPr>
        </p:nvSpPr>
        <p:spPr>
          <a:xfrm>
            <a:off x="8797727" y="3965876"/>
            <a:ext cx="1157883" cy="1827659"/>
          </a:xfrm>
          <a:prstGeom prst="rect">
            <a:avLst/>
          </a:prstGeom>
          <a:solidFill>
            <a:srgbClr val="FFCF00"/>
          </a:solidFill>
          <a:ln w="0" cmpd="sng">
            <a:noFill/>
            <a:prstDash val="solid"/>
          </a:ln>
        </p:spPr>
        <p:txBody>
          <a:bodyPr vert="horz" wrap="square" lIns="0" tIns="616183" rIns="0" bIns="0" anchor="t">
            <a:spAutoFit/>
          </a:bodyPr>
          <a:lstStyle/>
          <a:p>
            <a:pPr marL="0" algn="ctr">
              <a:lnSpc>
                <a:spcPts val="2399"/>
              </a:lnSpc>
              <a:spcAft>
                <a:spcPts val="4639"/>
              </a:spcAft>
            </a:pPr>
            <a:r>
              <a:rPr lang="en-US" sz="2133" spc="133" dirty="0" err="1">
                <a:solidFill>
                  <a:srgbClr val="000000"/>
                </a:solidFill>
                <a:latin typeface="Calibri" panose="02020603050405020304" pitchFamily="2"/>
              </a:rPr>
              <a:t>IIa</a:t>
            </a:r>
            <a:r>
              <a:rPr lang="en-US" sz="2133" spc="133" dirty="0">
                <a:solidFill>
                  <a:srgbClr val="000000"/>
                </a:solidFill>
                <a:latin typeface="Calibri" panose="02020603050405020304" pitchFamily="2"/>
              </a:rPr>
              <a:t> </a:t>
            </a:r>
          </a:p>
          <a:p>
            <a:pPr marL="0" algn="ctr">
              <a:lnSpc>
                <a:spcPts val="2399"/>
              </a:lnSpc>
              <a:spcAft>
                <a:spcPts val="4639"/>
              </a:spcAft>
            </a:pPr>
            <a:endParaRPr lang="en-US" sz="2133" spc="133" dirty="0">
              <a:solidFill>
                <a:srgbClr val="000000"/>
              </a:solidFill>
              <a:latin typeface="Calibri" panose="02020603050405020304" pitchFamily="2"/>
            </a:endParaRPr>
          </a:p>
        </p:txBody>
      </p:sp>
      <p:sp>
        <p:nvSpPr>
          <p:cNvPr id="615" name="Text Placeholder 614"/>
          <p:cNvSpPr>
            <a:spLocks noGrp="1"/>
          </p:cNvSpPr>
          <p:nvPr>
            <p:ph type="body" idx="10"/>
          </p:nvPr>
        </p:nvSpPr>
        <p:spPr>
          <a:xfrm>
            <a:off x="9992005" y="3965876"/>
            <a:ext cx="1117255" cy="1781236"/>
          </a:xfrm>
          <a:prstGeom prst="rect">
            <a:avLst/>
          </a:prstGeom>
          <a:solidFill>
            <a:srgbClr val="BDD3DB"/>
          </a:solidFill>
          <a:ln w="0" cmpd="sng">
            <a:noFill/>
            <a:prstDash val="solid"/>
          </a:ln>
        </p:spPr>
        <p:txBody>
          <a:bodyPr vert="horz" wrap="square" lIns="0" tIns="616183" rIns="0" bIns="0" anchor="t">
            <a:spAutoFit/>
          </a:bodyPr>
          <a:lstStyle/>
          <a:p>
            <a:pPr marL="0" algn="ctr">
              <a:lnSpc>
                <a:spcPts val="2133"/>
              </a:lnSpc>
              <a:spcAft>
                <a:spcPts val="4832"/>
              </a:spcAft>
            </a:pPr>
            <a:r>
              <a:rPr lang="en-US" sz="2133" dirty="0">
                <a:solidFill>
                  <a:srgbClr val="000000"/>
                </a:solidFill>
                <a:latin typeface="Calibri" panose="02020603050405020304" pitchFamily="2"/>
              </a:rPr>
              <a:t>C </a:t>
            </a:r>
          </a:p>
          <a:p>
            <a:pPr marL="0" algn="ctr">
              <a:lnSpc>
                <a:spcPts val="2133"/>
              </a:lnSpc>
              <a:spcAft>
                <a:spcPts val="4832"/>
              </a:spcAft>
            </a:pPr>
            <a:endParaRPr lang="en-US" sz="2133" dirty="0">
              <a:solidFill>
                <a:srgbClr val="000000"/>
              </a:solidFill>
              <a:latin typeface="Calibri" panose="02020603050405020304" pitchFamily="2"/>
            </a:endParaRPr>
          </a:p>
        </p:txBody>
      </p:sp>
      <p:sp>
        <p:nvSpPr>
          <p:cNvPr id="25" name="Rectangle 24">
            <a:extLst>
              <a:ext uri="{FF2B5EF4-FFF2-40B4-BE49-F238E27FC236}">
                <a16:creationId xmlns:a16="http://schemas.microsoft.com/office/drawing/2014/main" id="{C644C943-E33E-42DC-B86A-35D8D6409985}"/>
              </a:ext>
            </a:extLst>
          </p:cNvPr>
          <p:cNvSpPr/>
          <p:nvPr/>
        </p:nvSpPr>
        <p:spPr>
          <a:xfrm>
            <a:off x="588984" y="1929029"/>
            <a:ext cx="10531821" cy="124785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26" name="Rectangle 25">
            <a:extLst>
              <a:ext uri="{FF2B5EF4-FFF2-40B4-BE49-F238E27FC236}">
                <a16:creationId xmlns:a16="http://schemas.microsoft.com/office/drawing/2014/main" id="{6790934A-4F6A-4C09-A273-AD6D96B720D0}"/>
              </a:ext>
            </a:extLst>
          </p:cNvPr>
          <p:cNvSpPr/>
          <p:nvPr/>
        </p:nvSpPr>
        <p:spPr>
          <a:xfrm>
            <a:off x="577438" y="3946374"/>
            <a:ext cx="10531821" cy="181218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9" name="TextBox 18">
            <a:extLst>
              <a:ext uri="{FF2B5EF4-FFF2-40B4-BE49-F238E27FC236}">
                <a16:creationId xmlns:a16="http://schemas.microsoft.com/office/drawing/2014/main" id="{6FC4F2C0-ED4B-44B1-B508-6F55985D87F5}"/>
              </a:ext>
            </a:extLst>
          </p:cNvPr>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
        <p:nvSpPr>
          <p:cNvPr id="20" name="Text Placeholder 570">
            <a:extLst>
              <a:ext uri="{FF2B5EF4-FFF2-40B4-BE49-F238E27FC236}">
                <a16:creationId xmlns:a16="http://schemas.microsoft.com/office/drawing/2014/main" id="{99CF4D9E-8984-4B7B-9558-BFFCD41BF865}"/>
              </a:ext>
            </a:extLst>
          </p:cNvPr>
          <p:cNvSpPr>
            <a:spLocks noGrp="1"/>
          </p:cNvSpPr>
          <p:nvPr>
            <p:ph type="body" idx="10"/>
          </p:nvPr>
        </p:nvSpPr>
        <p:spPr>
          <a:xfrm>
            <a:off x="228600" y="-218193"/>
            <a:ext cx="10547059" cy="1230972"/>
          </a:xfrm>
          <a:prstGeom prst="rect">
            <a:avLst/>
          </a:prstGeom>
          <a:noFill/>
          <a:ln w="0" cmpd="sng">
            <a:noFill/>
            <a:prstDash val="solid"/>
          </a:ln>
        </p:spPr>
        <p:txBody>
          <a:bodyPr vert="horz" wrap="square" lIns="0" tIns="431667" rIns="0" bIns="0" anchor="t">
            <a:spAutoFit/>
          </a:bodyPr>
          <a:lstStyle/>
          <a:p>
            <a:pPr>
              <a:spcAft>
                <a:spcPts val="0"/>
              </a:spcAft>
            </a:pPr>
            <a:r>
              <a:rPr lang="en-US" sz="2667" b="0" spc="-53" dirty="0">
                <a:solidFill>
                  <a:schemeClr val="bg1"/>
                </a:solidFill>
                <a:latin typeface="Calibri" panose="02020603050405020304" pitchFamily="2"/>
              </a:rPr>
              <a:t>RECOMMENDATIONS FOR LIPID-LOWERING THERAPY </a:t>
            </a:r>
          </a:p>
          <a:p>
            <a:pPr>
              <a:spcAft>
                <a:spcPts val="0"/>
              </a:spcAft>
            </a:pPr>
            <a:r>
              <a:rPr lang="en-US" sz="2667" b="0" spc="-53" dirty="0">
                <a:solidFill>
                  <a:schemeClr val="bg1"/>
                </a:solidFill>
                <a:latin typeface="Calibri" panose="02020603050405020304" pitchFamily="2"/>
              </a:rPr>
              <a:t>IN VERY-HIGH-RISK PATIENTS WITH ACUTE CORONARY SYNDROME (ACS) </a:t>
            </a:r>
            <a:r>
              <a:rPr lang="en-US" sz="2667" b="0" spc="-80" dirty="0">
                <a:solidFill>
                  <a:schemeClr val="bg1"/>
                </a:solidFill>
                <a:latin typeface="Calibri" panose="02020603050405020304" pitchFamily="2"/>
              </a:rPr>
              <a:t> </a:t>
            </a:r>
          </a:p>
        </p:txBody>
      </p:sp>
    </p:spTree>
    <p:extLst>
      <p:ext uri="{BB962C8B-B14F-4D97-AF65-F5344CB8AC3E}">
        <p14:creationId xmlns:p14="http://schemas.microsoft.com/office/powerpoint/2010/main" val="13484956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7BD6C-F983-4659-A99A-DE5243AC32F1}"/>
              </a:ext>
            </a:extLst>
          </p:cNvPr>
          <p:cNvSpPr>
            <a:spLocks noGrp="1"/>
          </p:cNvSpPr>
          <p:nvPr>
            <p:ph type="title"/>
          </p:nvPr>
        </p:nvSpPr>
        <p:spPr>
          <a:xfrm>
            <a:off x="333874" y="293535"/>
            <a:ext cx="10515600" cy="1325563"/>
          </a:xfrm>
        </p:spPr>
        <p:txBody>
          <a:bodyPr>
            <a:normAutofit/>
          </a:bodyPr>
          <a:lstStyle/>
          <a:p>
            <a:r>
              <a:rPr lang="en-US" sz="2800" dirty="0">
                <a:latin typeface="+mn-lt"/>
              </a:rPr>
              <a:t>LIPID-LOWERING THERAPY IN PATIENTS WITH ACS</a:t>
            </a:r>
          </a:p>
        </p:txBody>
      </p:sp>
      <p:pic>
        <p:nvPicPr>
          <p:cNvPr id="4" name="Picture 3">
            <a:extLst>
              <a:ext uri="{FF2B5EF4-FFF2-40B4-BE49-F238E27FC236}">
                <a16:creationId xmlns:a16="http://schemas.microsoft.com/office/drawing/2014/main" id="{B4FDD3FF-94AC-478D-8798-861FEE7D1A23}"/>
              </a:ext>
            </a:extLst>
          </p:cNvPr>
          <p:cNvPicPr>
            <a:picLocks noChangeAspect="1"/>
          </p:cNvPicPr>
          <p:nvPr/>
        </p:nvPicPr>
        <p:blipFill rotWithShape="1">
          <a:blip r:embed="rId3"/>
          <a:srcRect l="2329" t="6981" r="1122" b="7295"/>
          <a:stretch/>
        </p:blipFill>
        <p:spPr>
          <a:xfrm>
            <a:off x="337931" y="1853807"/>
            <a:ext cx="11516139" cy="1989199"/>
          </a:xfrm>
          <a:prstGeom prst="rect">
            <a:avLst/>
          </a:prstGeom>
        </p:spPr>
      </p:pic>
      <p:pic>
        <p:nvPicPr>
          <p:cNvPr id="5" name="Picture 4">
            <a:extLst>
              <a:ext uri="{FF2B5EF4-FFF2-40B4-BE49-F238E27FC236}">
                <a16:creationId xmlns:a16="http://schemas.microsoft.com/office/drawing/2014/main" id="{6BBEF1C7-56BA-4BAC-8310-E2C5DBA3BE2C}"/>
              </a:ext>
            </a:extLst>
          </p:cNvPr>
          <p:cNvPicPr>
            <a:picLocks noChangeAspect="1"/>
          </p:cNvPicPr>
          <p:nvPr/>
        </p:nvPicPr>
        <p:blipFill>
          <a:blip r:embed="rId4"/>
          <a:stretch>
            <a:fillRect/>
          </a:stretch>
        </p:blipFill>
        <p:spPr>
          <a:xfrm>
            <a:off x="333874" y="4077715"/>
            <a:ext cx="11520196" cy="866819"/>
          </a:xfrm>
          <a:prstGeom prst="rect">
            <a:avLst/>
          </a:prstGeom>
        </p:spPr>
      </p:pic>
      <p:sp>
        <p:nvSpPr>
          <p:cNvPr id="6" name="TextBox 5">
            <a:extLst>
              <a:ext uri="{FF2B5EF4-FFF2-40B4-BE49-F238E27FC236}">
                <a16:creationId xmlns:a16="http://schemas.microsoft.com/office/drawing/2014/main" id="{54D54401-E526-45E7-B8E4-3CCE5C2960CA}"/>
              </a:ext>
            </a:extLst>
          </p:cNvPr>
          <p:cNvSpPr txBox="1"/>
          <p:nvPr/>
        </p:nvSpPr>
        <p:spPr>
          <a:xfrm>
            <a:off x="2571054" y="1309436"/>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96D246EC-59D7-48D8-BF95-BD2DFD322233}"/>
              </a:ext>
            </a:extLst>
          </p:cNvPr>
          <p:cNvSpPr txBox="1"/>
          <p:nvPr/>
        </p:nvSpPr>
        <p:spPr>
          <a:xfrm>
            <a:off x="8257426" y="1281012"/>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sp>
        <p:nvSpPr>
          <p:cNvPr id="9" name="TextBox 8">
            <a:extLst>
              <a:ext uri="{FF2B5EF4-FFF2-40B4-BE49-F238E27FC236}">
                <a16:creationId xmlns:a16="http://schemas.microsoft.com/office/drawing/2014/main" id="{9A301A12-4483-40D5-B9D2-9F9AA0045628}"/>
              </a:ext>
            </a:extLst>
          </p:cNvPr>
          <p:cNvSpPr txBox="1"/>
          <p:nvPr/>
        </p:nvSpPr>
        <p:spPr>
          <a:xfrm>
            <a:off x="337933" y="5063692"/>
            <a:ext cx="11516137" cy="1107996"/>
          </a:xfrm>
          <a:prstGeom prst="rect">
            <a:avLst/>
          </a:prstGeom>
          <a:solidFill>
            <a:srgbClr val="44546A"/>
          </a:solidFill>
          <a:ln>
            <a:solidFill>
              <a:sysClr val="window" lastClr="FFFFFF"/>
            </a:solidFill>
          </a:ln>
        </p:spPr>
        <p:txBody>
          <a:bodyPr wrap="square" rtlCol="0">
            <a:spAutoFit/>
          </a:bodyPr>
          <a:lstStyle/>
          <a:p>
            <a:pPr marL="380990" indent="-380990" defTabSz="1219170">
              <a:buFont typeface="Arial" panose="020B0604020202020204" pitchFamily="34" charset="0"/>
              <a:buChar char="•"/>
            </a:pPr>
            <a:r>
              <a:rPr lang="en-US" sz="2200" dirty="0">
                <a:solidFill>
                  <a:prstClr val="white"/>
                </a:solidFill>
              </a:rPr>
              <a:t>PCSK9i therapy in patients with ACS - class IIB to class IA</a:t>
            </a:r>
          </a:p>
          <a:p>
            <a:pPr marL="380990" indent="-380990" defTabSz="1219170">
              <a:buFont typeface="Arial" panose="020B0604020202020204" pitchFamily="34" charset="0"/>
              <a:buChar char="•"/>
            </a:pPr>
            <a:r>
              <a:rPr lang="en-US" sz="2200" dirty="0">
                <a:solidFill>
                  <a:prstClr val="white"/>
                </a:solidFill>
              </a:rPr>
              <a:t>PCSK9i </a:t>
            </a:r>
            <a:r>
              <a:rPr lang="en-US" sz="2100" dirty="0">
                <a:solidFill>
                  <a:prstClr val="white"/>
                </a:solidFill>
              </a:rPr>
              <a:t>initiation</a:t>
            </a:r>
            <a:r>
              <a:rPr lang="en-US" sz="2200" dirty="0">
                <a:solidFill>
                  <a:prstClr val="white"/>
                </a:solidFill>
              </a:rPr>
              <a:t> in hospital should be considered for pts presenting with ACS already on MTD statin and ezetimibe – Class </a:t>
            </a:r>
            <a:r>
              <a:rPr lang="en-US" sz="2200" dirty="0" err="1">
                <a:solidFill>
                  <a:prstClr val="white"/>
                </a:solidFill>
              </a:rPr>
              <a:t>IIa</a:t>
            </a:r>
            <a:endParaRPr lang="en-US" sz="2200" dirty="0">
              <a:solidFill>
                <a:prstClr val="white"/>
              </a:solidFill>
            </a:endParaRPr>
          </a:p>
        </p:txBody>
      </p:sp>
      <p:sp>
        <p:nvSpPr>
          <p:cNvPr id="11" name="TextBox 10"/>
          <p:cNvSpPr txBox="1"/>
          <p:nvPr/>
        </p:nvSpPr>
        <p:spPr>
          <a:xfrm>
            <a:off x="9296400" y="6290846"/>
            <a:ext cx="2667001"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a:t>
            </a:r>
          </a:p>
          <a:p>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451013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21115BB5-F01A-4F81-B7AE-C63BE55BC41F}"/>
              </a:ext>
            </a:extLst>
          </p:cNvPr>
          <p:cNvSpPr>
            <a:spLocks noGrp="1"/>
          </p:cNvSpPr>
          <p:nvPr>
            <p:ph type="title"/>
          </p:nvPr>
        </p:nvSpPr>
        <p:spPr>
          <a:xfrm>
            <a:off x="862829" y="365126"/>
            <a:ext cx="10515600" cy="681663"/>
          </a:xfrm>
        </p:spPr>
        <p:txBody>
          <a:bodyPr>
            <a:normAutofit/>
          </a:bodyPr>
          <a:lstStyle/>
          <a:p>
            <a:r>
              <a:rPr lang="fr-CA" sz="3200" dirty="0">
                <a:latin typeface="+mn-lt"/>
              </a:rPr>
              <a:t>DISCLOSURES</a:t>
            </a:r>
            <a:endParaRPr lang="en-US" sz="3200" dirty="0">
              <a:latin typeface="+mn-lt"/>
            </a:endParaRPr>
          </a:p>
        </p:txBody>
      </p:sp>
      <p:sp>
        <p:nvSpPr>
          <p:cNvPr id="10" name="Oval 9"/>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219200" y="1981200"/>
            <a:ext cx="1236429" cy="369332"/>
          </a:xfrm>
          <a:prstGeom prst="rect">
            <a:avLst/>
          </a:prstGeom>
          <a:noFill/>
        </p:spPr>
        <p:txBody>
          <a:bodyPr wrap="none" rtlCol="0">
            <a:spAutoFit/>
          </a:bodyPr>
          <a:lstStyle/>
          <a:p>
            <a:r>
              <a:rPr lang="nl-BE" dirty="0"/>
              <a:t>Disclosures</a:t>
            </a:r>
            <a:endParaRPr lang="en-US" dirty="0"/>
          </a:p>
        </p:txBody>
      </p:sp>
    </p:spTree>
    <p:extLst>
      <p:ext uri="{BB962C8B-B14F-4D97-AF65-F5344CB8AC3E}">
        <p14:creationId xmlns:p14="http://schemas.microsoft.com/office/powerpoint/2010/main" val="15042504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6846" t="49630" r="71382" b="23248"/>
          <a:stretch/>
        </p:blipFill>
        <p:spPr>
          <a:xfrm>
            <a:off x="506954" y="1451958"/>
            <a:ext cx="10708105" cy="4502079"/>
          </a:xfrm>
          <a:prstGeom prst="rect">
            <a:avLst/>
          </a:prstGeom>
        </p:spPr>
      </p:pic>
      <p:sp>
        <p:nvSpPr>
          <p:cNvPr id="8" name="Rectangle 7">
            <a:extLst>
              <a:ext uri="{FF2B5EF4-FFF2-40B4-BE49-F238E27FC236}">
                <a16:creationId xmlns:a16="http://schemas.microsoft.com/office/drawing/2014/main" id="{6790934A-4F6A-4C09-A273-AD6D96B720D0}"/>
              </a:ext>
            </a:extLst>
          </p:cNvPr>
          <p:cNvSpPr/>
          <p:nvPr/>
        </p:nvSpPr>
        <p:spPr>
          <a:xfrm>
            <a:off x="683239" y="2949274"/>
            <a:ext cx="10531821" cy="174871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7" name="Explosion 2 6"/>
          <p:cNvSpPr/>
          <p:nvPr/>
        </p:nvSpPr>
        <p:spPr>
          <a:xfrm rot="3061960">
            <a:off x="10829676" y="3187181"/>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TextBox 8"/>
          <p:cNvSpPr txBox="1"/>
          <p:nvPr/>
        </p:nvSpPr>
        <p:spPr>
          <a:xfrm>
            <a:off x="10929204" y="3550561"/>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1" name="TextBox 10"/>
          <p:cNvSpPr txBox="1"/>
          <p:nvPr/>
        </p:nvSpPr>
        <p:spPr>
          <a:xfrm>
            <a:off x="9992651" y="6216770"/>
            <a:ext cx="21336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r>
              <a:rPr lang="nl-BE" sz="800" dirty="0">
                <a:solidFill>
                  <a:schemeClr val="bg1"/>
                </a:solidFill>
              </a:rPr>
              <a:t> </a:t>
            </a:r>
            <a:endParaRPr lang="en-US" sz="800" dirty="0">
              <a:solidFill>
                <a:schemeClr val="bg1"/>
              </a:solidFill>
            </a:endParaRPr>
          </a:p>
        </p:txBody>
      </p:sp>
      <p:sp>
        <p:nvSpPr>
          <p:cNvPr id="10" name="Title 1">
            <a:extLst>
              <a:ext uri="{FF2B5EF4-FFF2-40B4-BE49-F238E27FC236}">
                <a16:creationId xmlns:a16="http://schemas.microsoft.com/office/drawing/2014/main" id="{919521FC-8322-4E1F-B0EB-D8013004019E}"/>
              </a:ext>
            </a:extLst>
          </p:cNvPr>
          <p:cNvSpPr>
            <a:spLocks noGrp="1"/>
          </p:cNvSpPr>
          <p:nvPr>
            <p:ph type="title"/>
          </p:nvPr>
        </p:nvSpPr>
        <p:spPr>
          <a:xfrm>
            <a:off x="595096" y="222658"/>
            <a:ext cx="10708105" cy="1323849"/>
          </a:xfrm>
        </p:spPr>
        <p:txBody>
          <a:bodyPr>
            <a:normAutofit/>
          </a:bodyPr>
          <a:lstStyle/>
          <a:p>
            <a:r>
              <a:rPr lang="en-US" sz="2400" dirty="0">
                <a:latin typeface="+mn-lt"/>
              </a:rPr>
              <a:t>RECOMMENDATIONS FOR THE TREATMENT OD DYSLIPIDAEMIAS IN </a:t>
            </a:r>
            <a:br>
              <a:rPr lang="en-US" sz="2400" dirty="0">
                <a:latin typeface="+mn-lt"/>
              </a:rPr>
            </a:br>
            <a:r>
              <a:rPr lang="en-US" sz="2400" dirty="0">
                <a:latin typeface="+mn-lt"/>
              </a:rPr>
              <a:t>OLDER PEOPLE AGED &gt; 65 YEARS</a:t>
            </a:r>
            <a:endParaRPr lang="en-US" sz="2400" b="1" dirty="0">
              <a:latin typeface="+mn-lt"/>
            </a:endParaRPr>
          </a:p>
        </p:txBody>
      </p:sp>
    </p:spTree>
    <p:extLst>
      <p:ext uri="{BB962C8B-B14F-4D97-AF65-F5344CB8AC3E}">
        <p14:creationId xmlns:p14="http://schemas.microsoft.com/office/powerpoint/2010/main" val="39841451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7BD6C-F983-4659-A99A-DE5243AC32F1}"/>
              </a:ext>
            </a:extLst>
          </p:cNvPr>
          <p:cNvSpPr>
            <a:spLocks noGrp="1"/>
          </p:cNvSpPr>
          <p:nvPr>
            <p:ph type="title"/>
          </p:nvPr>
        </p:nvSpPr>
        <p:spPr>
          <a:xfrm>
            <a:off x="508113" y="111296"/>
            <a:ext cx="11699631" cy="1325563"/>
          </a:xfrm>
        </p:spPr>
        <p:txBody>
          <a:bodyPr>
            <a:normAutofit/>
          </a:bodyPr>
          <a:lstStyle/>
          <a:p>
            <a:r>
              <a:rPr lang="en-US" sz="2400" dirty="0">
                <a:latin typeface="+mn-lt"/>
              </a:rPr>
              <a:t>RECOMMENDATIONS FOR THE TREATMENT OF DYSLIPIDAEMIAS </a:t>
            </a:r>
            <a:br>
              <a:rPr lang="en-US" sz="2400" dirty="0">
                <a:latin typeface="+mn-lt"/>
              </a:rPr>
            </a:br>
            <a:r>
              <a:rPr lang="en-US" sz="2400" dirty="0">
                <a:latin typeface="+mn-lt"/>
              </a:rPr>
              <a:t>IN OLDER ADULTS</a:t>
            </a:r>
          </a:p>
        </p:txBody>
      </p:sp>
      <p:pic>
        <p:nvPicPr>
          <p:cNvPr id="4" name="Picture 3">
            <a:extLst>
              <a:ext uri="{FF2B5EF4-FFF2-40B4-BE49-F238E27FC236}">
                <a16:creationId xmlns:a16="http://schemas.microsoft.com/office/drawing/2014/main" id="{B4FDD3FF-94AC-478D-8798-861FEE7D1A23}"/>
              </a:ext>
            </a:extLst>
          </p:cNvPr>
          <p:cNvPicPr>
            <a:picLocks noChangeAspect="1"/>
          </p:cNvPicPr>
          <p:nvPr/>
        </p:nvPicPr>
        <p:blipFill rotWithShape="1">
          <a:blip r:embed="rId3"/>
          <a:srcRect l="2329" t="70309" r="1122" b="7295"/>
          <a:stretch/>
        </p:blipFill>
        <p:spPr>
          <a:xfrm>
            <a:off x="508113" y="5393513"/>
            <a:ext cx="11110192" cy="501383"/>
          </a:xfrm>
          <a:prstGeom prst="rect">
            <a:avLst/>
          </a:prstGeom>
        </p:spPr>
      </p:pic>
      <p:sp>
        <p:nvSpPr>
          <p:cNvPr id="6" name="TextBox 5">
            <a:extLst>
              <a:ext uri="{FF2B5EF4-FFF2-40B4-BE49-F238E27FC236}">
                <a16:creationId xmlns:a16="http://schemas.microsoft.com/office/drawing/2014/main" id="{54D54401-E526-45E7-B8E4-3CCE5C2960CA}"/>
              </a:ext>
            </a:extLst>
          </p:cNvPr>
          <p:cNvSpPr txBox="1"/>
          <p:nvPr/>
        </p:nvSpPr>
        <p:spPr>
          <a:xfrm>
            <a:off x="2571054" y="1309436"/>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96D246EC-59D7-48D8-BF95-BD2DFD322233}"/>
              </a:ext>
            </a:extLst>
          </p:cNvPr>
          <p:cNvSpPr txBox="1"/>
          <p:nvPr/>
        </p:nvSpPr>
        <p:spPr>
          <a:xfrm>
            <a:off x="8257426" y="1281012"/>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pic>
        <p:nvPicPr>
          <p:cNvPr id="3" name="Picture 2"/>
          <p:cNvPicPr>
            <a:picLocks noChangeAspect="1"/>
          </p:cNvPicPr>
          <p:nvPr/>
        </p:nvPicPr>
        <p:blipFill rotWithShape="1">
          <a:blip r:embed="rId4"/>
          <a:srcRect l="51971" t="37851" r="6452" b="41218"/>
          <a:stretch/>
        </p:blipFill>
        <p:spPr>
          <a:xfrm>
            <a:off x="406626" y="1829560"/>
            <a:ext cx="11313165" cy="3559747"/>
          </a:xfrm>
          <a:prstGeom prst="rect">
            <a:avLst/>
          </a:prstGeom>
        </p:spPr>
      </p:pic>
      <p:sp>
        <p:nvSpPr>
          <p:cNvPr id="9" name="TextBox 8"/>
          <p:cNvSpPr txBox="1"/>
          <p:nvPr/>
        </p:nvSpPr>
        <p:spPr>
          <a:xfrm>
            <a:off x="9296400" y="6248400"/>
            <a:ext cx="28194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a:t>
            </a:r>
          </a:p>
          <a:p>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28678084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D3E7FF5-1F1B-4ED2-BB7A-CB9CA3364717}"/>
              </a:ext>
            </a:extLst>
          </p:cNvPr>
          <p:cNvPicPr>
            <a:picLocks noChangeAspect="1"/>
          </p:cNvPicPr>
          <p:nvPr/>
        </p:nvPicPr>
        <p:blipFill rotWithShape="1">
          <a:blip r:embed="rId2"/>
          <a:srcRect b="44702"/>
          <a:stretch/>
        </p:blipFill>
        <p:spPr>
          <a:xfrm>
            <a:off x="981834" y="1868730"/>
            <a:ext cx="10079305" cy="1560271"/>
          </a:xfrm>
          <a:prstGeom prst="rect">
            <a:avLst/>
          </a:prstGeom>
        </p:spPr>
      </p:pic>
      <p:sp>
        <p:nvSpPr>
          <p:cNvPr id="6" name="TextBox 5">
            <a:extLst>
              <a:ext uri="{FF2B5EF4-FFF2-40B4-BE49-F238E27FC236}">
                <a16:creationId xmlns:a16="http://schemas.microsoft.com/office/drawing/2014/main" id="{7E7AEDE9-051E-426A-9446-4800FC8C99C7}"/>
              </a:ext>
            </a:extLst>
          </p:cNvPr>
          <p:cNvSpPr txBox="1"/>
          <p:nvPr/>
        </p:nvSpPr>
        <p:spPr>
          <a:xfrm>
            <a:off x="981834" y="3943949"/>
            <a:ext cx="10079305" cy="1200329"/>
          </a:xfrm>
          <a:prstGeom prst="rect">
            <a:avLst/>
          </a:prstGeom>
          <a:solidFill>
            <a:srgbClr val="44546A"/>
          </a:solidFill>
          <a:ln>
            <a:solidFill>
              <a:sysClr val="window" lastClr="FFFFFF"/>
            </a:solidFill>
          </a:ln>
        </p:spPr>
        <p:txBody>
          <a:bodyPr wrap="square" rtlCol="0">
            <a:spAutoFit/>
          </a:bodyPr>
          <a:lstStyle/>
          <a:p>
            <a:pPr algn="ctr" defTabSz="1219170"/>
            <a:r>
              <a:rPr lang="en-US" sz="2400" dirty="0">
                <a:solidFill>
                  <a:prstClr val="white"/>
                </a:solidFill>
              </a:rPr>
              <a:t>Very high risk targets &lt; 55 mg/</a:t>
            </a:r>
            <a:r>
              <a:rPr lang="en-US" sz="2400" dirty="0" err="1">
                <a:solidFill>
                  <a:prstClr val="white"/>
                </a:solidFill>
              </a:rPr>
              <a:t>dL</a:t>
            </a:r>
            <a:endParaRPr lang="en-US" sz="2400" dirty="0">
              <a:solidFill>
                <a:prstClr val="white"/>
              </a:solidFill>
            </a:endParaRPr>
          </a:p>
          <a:p>
            <a:pPr algn="ctr" defTabSz="1219170"/>
            <a:r>
              <a:rPr lang="en-US" sz="2400" dirty="0">
                <a:solidFill>
                  <a:prstClr val="white"/>
                </a:solidFill>
              </a:rPr>
              <a:t>High risk target &lt; 70 mg/</a:t>
            </a:r>
            <a:r>
              <a:rPr lang="en-US" sz="2400" dirty="0" err="1">
                <a:solidFill>
                  <a:prstClr val="white"/>
                </a:solidFill>
              </a:rPr>
              <a:t>dL</a:t>
            </a:r>
            <a:endParaRPr lang="en-US" sz="2400" dirty="0">
              <a:solidFill>
                <a:prstClr val="white"/>
              </a:solidFill>
            </a:endParaRPr>
          </a:p>
          <a:p>
            <a:pPr algn="ctr" defTabSz="1219170"/>
            <a:endParaRPr lang="en-US" sz="2400" dirty="0">
              <a:solidFill>
                <a:prstClr val="white"/>
              </a:solidFill>
            </a:endParaRPr>
          </a:p>
        </p:txBody>
      </p:sp>
      <p:pic>
        <p:nvPicPr>
          <p:cNvPr id="9" name="Picture 8">
            <a:extLst>
              <a:ext uri="{FF2B5EF4-FFF2-40B4-BE49-F238E27FC236}">
                <a16:creationId xmlns:a16="http://schemas.microsoft.com/office/drawing/2014/main" id="{C50B3174-63E8-4D03-BC99-D3125768365B}"/>
              </a:ext>
            </a:extLst>
          </p:cNvPr>
          <p:cNvPicPr>
            <a:picLocks noChangeAspect="1"/>
          </p:cNvPicPr>
          <p:nvPr/>
        </p:nvPicPr>
        <p:blipFill>
          <a:blip r:embed="rId3"/>
          <a:stretch>
            <a:fillRect/>
          </a:stretch>
        </p:blipFill>
        <p:spPr>
          <a:xfrm>
            <a:off x="981835" y="5305211"/>
            <a:ext cx="10143366" cy="454342"/>
          </a:xfrm>
          <a:prstGeom prst="rect">
            <a:avLst/>
          </a:prstGeom>
        </p:spPr>
      </p:pic>
      <p:sp>
        <p:nvSpPr>
          <p:cNvPr id="11" name="Title 1">
            <a:extLst>
              <a:ext uri="{FF2B5EF4-FFF2-40B4-BE49-F238E27FC236}">
                <a16:creationId xmlns:a16="http://schemas.microsoft.com/office/drawing/2014/main" id="{D6F3901D-14FC-41E7-B700-22D81BD0C048}"/>
              </a:ext>
            </a:extLst>
          </p:cNvPr>
          <p:cNvSpPr>
            <a:spLocks noGrp="1"/>
          </p:cNvSpPr>
          <p:nvPr>
            <p:ph type="title"/>
          </p:nvPr>
        </p:nvSpPr>
        <p:spPr>
          <a:xfrm>
            <a:off x="607590" y="210072"/>
            <a:ext cx="10891856" cy="1325563"/>
          </a:xfrm>
        </p:spPr>
        <p:txBody>
          <a:bodyPr>
            <a:normAutofit/>
          </a:bodyPr>
          <a:lstStyle/>
          <a:p>
            <a:r>
              <a:rPr lang="en-US" sz="2400" dirty="0">
                <a:latin typeface="+mn-lt"/>
              </a:rPr>
              <a:t>RECOMMENDATIONS FOR THE TREATMENT OF DYSLIPIDAEMIAS </a:t>
            </a:r>
            <a:br>
              <a:rPr lang="en-US" sz="2400" dirty="0">
                <a:latin typeface="+mn-lt"/>
              </a:rPr>
            </a:br>
            <a:r>
              <a:rPr lang="en-US" sz="2400" dirty="0">
                <a:latin typeface="+mn-lt"/>
              </a:rPr>
              <a:t>IN DIABETES</a:t>
            </a:r>
          </a:p>
        </p:txBody>
      </p:sp>
      <p:sp>
        <p:nvSpPr>
          <p:cNvPr id="10" name="Explosion 2 9"/>
          <p:cNvSpPr/>
          <p:nvPr/>
        </p:nvSpPr>
        <p:spPr>
          <a:xfrm rot="3061960">
            <a:off x="10716009" y="1450272"/>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TextBox 11"/>
          <p:cNvSpPr txBox="1"/>
          <p:nvPr/>
        </p:nvSpPr>
        <p:spPr>
          <a:xfrm>
            <a:off x="10815537" y="1813651"/>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5" name="TextBox 14"/>
          <p:cNvSpPr txBox="1"/>
          <p:nvPr/>
        </p:nvSpPr>
        <p:spPr>
          <a:xfrm>
            <a:off x="9482037" y="6248400"/>
            <a:ext cx="26670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 </a:t>
            </a:r>
          </a:p>
          <a:p>
            <a:endParaRPr lang="en-US" sz="800" dirty="0">
              <a:solidFill>
                <a:schemeClr val="bg1"/>
              </a:solidFill>
            </a:endParaRPr>
          </a:p>
        </p:txBody>
      </p:sp>
    </p:spTree>
    <p:extLst>
      <p:ext uri="{BB962C8B-B14F-4D97-AF65-F5344CB8AC3E}">
        <p14:creationId xmlns:p14="http://schemas.microsoft.com/office/powerpoint/2010/main" val="32365806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58441" t="60444" r="4963" b="13442"/>
          <a:stretch/>
        </p:blipFill>
        <p:spPr>
          <a:xfrm>
            <a:off x="1117600" y="1744575"/>
            <a:ext cx="9339544" cy="4165160"/>
          </a:xfrm>
          <a:prstGeom prst="rect">
            <a:avLst/>
          </a:prstGeom>
        </p:spPr>
      </p:pic>
      <p:sp>
        <p:nvSpPr>
          <p:cNvPr id="10" name="Rectangle 9">
            <a:extLst>
              <a:ext uri="{FF2B5EF4-FFF2-40B4-BE49-F238E27FC236}">
                <a16:creationId xmlns:a16="http://schemas.microsoft.com/office/drawing/2014/main" id="{6790934A-4F6A-4C09-A273-AD6D96B720D0}"/>
              </a:ext>
            </a:extLst>
          </p:cNvPr>
          <p:cNvSpPr/>
          <p:nvPr/>
        </p:nvSpPr>
        <p:spPr>
          <a:xfrm>
            <a:off x="1117600" y="2472164"/>
            <a:ext cx="9339545" cy="238497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2" name="Explosion 2 11"/>
          <p:cNvSpPr/>
          <p:nvPr/>
        </p:nvSpPr>
        <p:spPr>
          <a:xfrm rot="3061960">
            <a:off x="10418277" y="3059175"/>
            <a:ext cx="1219200" cy="1219200"/>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TextBox 12"/>
          <p:cNvSpPr txBox="1"/>
          <p:nvPr/>
        </p:nvSpPr>
        <p:spPr>
          <a:xfrm>
            <a:off x="10517805" y="3422554"/>
            <a:ext cx="1020145" cy="461665"/>
          </a:xfrm>
          <a:prstGeom prst="rect">
            <a:avLst/>
          </a:prstGeom>
          <a:noFill/>
        </p:spPr>
        <p:txBody>
          <a:bodyPr wrap="square" rtlCol="0">
            <a:spAutoFit/>
          </a:bodyPr>
          <a:lstStyle/>
          <a:p>
            <a:r>
              <a:rPr lang="nl-BE" sz="2400" dirty="0">
                <a:solidFill>
                  <a:schemeClr val="bg1"/>
                </a:solidFill>
                <a:latin typeface="Aharoni" panose="02010803020104030203" pitchFamily="2" charset="-79"/>
                <a:cs typeface="Aharoni" panose="02010803020104030203" pitchFamily="2" charset="-79"/>
              </a:rPr>
              <a:t>NEW</a:t>
            </a:r>
            <a:endParaRPr lang="en-US" sz="2400" dirty="0">
              <a:solidFill>
                <a:schemeClr val="bg1"/>
              </a:solidFill>
              <a:latin typeface="Aharoni" panose="02010803020104030203" pitchFamily="2" charset="-79"/>
              <a:cs typeface="Aharoni" panose="02010803020104030203" pitchFamily="2" charset="-79"/>
            </a:endParaRPr>
          </a:p>
        </p:txBody>
      </p:sp>
      <p:sp>
        <p:nvSpPr>
          <p:cNvPr id="15" name="Title 1">
            <a:extLst>
              <a:ext uri="{FF2B5EF4-FFF2-40B4-BE49-F238E27FC236}">
                <a16:creationId xmlns:a16="http://schemas.microsoft.com/office/drawing/2014/main" id="{D6F3901D-14FC-41E7-B700-22D81BD0C048}"/>
              </a:ext>
            </a:extLst>
          </p:cNvPr>
          <p:cNvSpPr>
            <a:spLocks noGrp="1"/>
          </p:cNvSpPr>
          <p:nvPr>
            <p:ph type="title"/>
          </p:nvPr>
        </p:nvSpPr>
        <p:spPr>
          <a:xfrm>
            <a:off x="650072" y="210655"/>
            <a:ext cx="10891856" cy="1325563"/>
          </a:xfrm>
        </p:spPr>
        <p:txBody>
          <a:bodyPr>
            <a:normAutofit/>
          </a:bodyPr>
          <a:lstStyle/>
          <a:p>
            <a:r>
              <a:rPr lang="en-US" sz="2400" dirty="0">
                <a:latin typeface="+mn-lt"/>
              </a:rPr>
              <a:t>RECOMMENDATIONS FOR THE TREATMENT OF DYSLIPIDAEMIAS </a:t>
            </a:r>
            <a:br>
              <a:rPr lang="en-US" sz="2400" dirty="0">
                <a:latin typeface="+mn-lt"/>
              </a:rPr>
            </a:br>
            <a:r>
              <a:rPr lang="en-US" sz="2400" dirty="0">
                <a:latin typeface="+mn-lt"/>
              </a:rPr>
              <a:t>IN DIABETES</a:t>
            </a:r>
          </a:p>
        </p:txBody>
      </p:sp>
      <p:sp>
        <p:nvSpPr>
          <p:cNvPr id="9" name="TextBox 8"/>
          <p:cNvSpPr txBox="1"/>
          <p:nvPr/>
        </p:nvSpPr>
        <p:spPr>
          <a:xfrm>
            <a:off x="8984933" y="6298770"/>
            <a:ext cx="3065744"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21150933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FCB458-FFE5-46F0-8271-C72476A3A073}"/>
              </a:ext>
            </a:extLst>
          </p:cNvPr>
          <p:cNvSpPr>
            <a:spLocks noGrp="1"/>
          </p:cNvSpPr>
          <p:nvPr>
            <p:ph type="title"/>
          </p:nvPr>
        </p:nvSpPr>
        <p:spPr>
          <a:xfrm>
            <a:off x="685800" y="140874"/>
            <a:ext cx="10568008" cy="1325563"/>
          </a:xfrm>
        </p:spPr>
        <p:txBody>
          <a:bodyPr>
            <a:normAutofit/>
          </a:bodyPr>
          <a:lstStyle/>
          <a:p>
            <a:r>
              <a:rPr lang="en-US" sz="2400" dirty="0">
                <a:latin typeface="+mn-lt"/>
              </a:rPr>
              <a:t>RECOMMENDATIONS FOR THE TREATMENT OF DYSLIPIDAEMIAS </a:t>
            </a:r>
            <a:br>
              <a:rPr lang="en-US" sz="2400" dirty="0">
                <a:latin typeface="+mn-lt"/>
              </a:rPr>
            </a:br>
            <a:r>
              <a:rPr lang="en-US" sz="2400" dirty="0">
                <a:latin typeface="+mn-lt"/>
              </a:rPr>
              <a:t>WITH PAD </a:t>
            </a:r>
          </a:p>
        </p:txBody>
      </p:sp>
      <p:pic>
        <p:nvPicPr>
          <p:cNvPr id="4" name="Picture 3">
            <a:extLst>
              <a:ext uri="{FF2B5EF4-FFF2-40B4-BE49-F238E27FC236}">
                <a16:creationId xmlns:a16="http://schemas.microsoft.com/office/drawing/2014/main" id="{56959574-81F7-4BB9-866E-6C2466C41E7A}"/>
              </a:ext>
            </a:extLst>
          </p:cNvPr>
          <p:cNvPicPr>
            <a:picLocks noChangeAspect="1"/>
          </p:cNvPicPr>
          <p:nvPr/>
        </p:nvPicPr>
        <p:blipFill rotWithShape="1">
          <a:blip r:embed="rId2"/>
          <a:srcRect r="3931"/>
          <a:stretch/>
        </p:blipFill>
        <p:spPr>
          <a:xfrm>
            <a:off x="1566393" y="1616833"/>
            <a:ext cx="7622132" cy="2505487"/>
          </a:xfrm>
          <a:prstGeom prst="rect">
            <a:avLst/>
          </a:prstGeom>
        </p:spPr>
      </p:pic>
      <p:sp>
        <p:nvSpPr>
          <p:cNvPr id="6" name="TextBox 5">
            <a:extLst>
              <a:ext uri="{FF2B5EF4-FFF2-40B4-BE49-F238E27FC236}">
                <a16:creationId xmlns:a16="http://schemas.microsoft.com/office/drawing/2014/main" id="{F99056E9-A4C1-40E0-B7F3-F3B629AD959F}"/>
              </a:ext>
            </a:extLst>
          </p:cNvPr>
          <p:cNvSpPr txBox="1"/>
          <p:nvPr/>
        </p:nvSpPr>
        <p:spPr>
          <a:xfrm>
            <a:off x="1636543" y="4423111"/>
            <a:ext cx="7481828" cy="1200329"/>
          </a:xfrm>
          <a:prstGeom prst="rect">
            <a:avLst/>
          </a:prstGeom>
          <a:solidFill>
            <a:srgbClr val="44546A"/>
          </a:solidFill>
          <a:ln>
            <a:solidFill>
              <a:sysClr val="window" lastClr="FFFFFF"/>
            </a:solidFill>
          </a:ln>
        </p:spPr>
        <p:txBody>
          <a:bodyPr wrap="square" rtlCol="0">
            <a:spAutoFit/>
          </a:bodyPr>
          <a:lstStyle/>
          <a:p>
            <a:pPr algn="ctr" defTabSz="1219170"/>
            <a:r>
              <a:rPr lang="en-US" sz="2400" dirty="0">
                <a:solidFill>
                  <a:prstClr val="white"/>
                </a:solidFill>
              </a:rPr>
              <a:t>In patients with PAD,</a:t>
            </a:r>
          </a:p>
          <a:p>
            <a:pPr algn="ctr" defTabSz="1219170"/>
            <a:r>
              <a:rPr lang="en-US" sz="2400" dirty="0">
                <a:solidFill>
                  <a:prstClr val="white"/>
                </a:solidFill>
              </a:rPr>
              <a:t>a combination of LLT with a PCSK9i if needed,</a:t>
            </a:r>
          </a:p>
          <a:p>
            <a:pPr algn="ctr" defTabSz="1219170"/>
            <a:r>
              <a:rPr lang="en-US" sz="2400" dirty="0">
                <a:solidFill>
                  <a:prstClr val="white"/>
                </a:solidFill>
              </a:rPr>
              <a:t>Is RECOMMENDED</a:t>
            </a:r>
          </a:p>
        </p:txBody>
      </p:sp>
      <p:sp>
        <p:nvSpPr>
          <p:cNvPr id="8" name="TextBox 7"/>
          <p:cNvSpPr txBox="1"/>
          <p:nvPr/>
        </p:nvSpPr>
        <p:spPr>
          <a:xfrm>
            <a:off x="9849969" y="6248400"/>
            <a:ext cx="22098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14979677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484123" y="6537046"/>
            <a:ext cx="153671" cy="138499"/>
          </a:xfrm>
          <a:prstGeom prst="rect">
            <a:avLst/>
          </a:prstGeom>
        </p:spPr>
        <p:txBody>
          <a:bodyPr vert="horz" wrap="square" lIns="0" tIns="0" rIns="0" bIns="0" rtlCol="0">
            <a:spAutoFit/>
          </a:bodyPr>
          <a:lstStyle/>
          <a:p>
            <a:pPr marL="12700"/>
            <a:r>
              <a:rPr sz="900" spc="-5" dirty="0">
                <a:solidFill>
                  <a:srgbClr val="FFFFFF"/>
                </a:solidFill>
                <a:latin typeface="Arial"/>
                <a:cs typeface="Arial"/>
              </a:rPr>
              <a:t>14</a:t>
            </a:r>
            <a:endParaRPr sz="900">
              <a:latin typeface="Arial"/>
              <a:cs typeface="Arial"/>
            </a:endParaRPr>
          </a:p>
        </p:txBody>
      </p:sp>
      <p:sp>
        <p:nvSpPr>
          <p:cNvPr id="7" name="object 7"/>
          <p:cNvSpPr/>
          <p:nvPr/>
        </p:nvSpPr>
        <p:spPr>
          <a:xfrm>
            <a:off x="1943355" y="4140327"/>
            <a:ext cx="1102360" cy="5080"/>
          </a:xfrm>
          <a:custGeom>
            <a:avLst/>
            <a:gdLst/>
            <a:ahLst/>
            <a:cxnLst/>
            <a:rect l="l" t="t" r="r" b="b"/>
            <a:pathLst>
              <a:path w="1102360" h="5079">
                <a:moveTo>
                  <a:pt x="0" y="0"/>
                </a:moveTo>
                <a:lnTo>
                  <a:pt x="1101978" y="4572"/>
                </a:lnTo>
              </a:path>
            </a:pathLst>
          </a:custGeom>
          <a:ln w="12699">
            <a:solidFill>
              <a:srgbClr val="152C41"/>
            </a:solidFill>
          </a:ln>
        </p:spPr>
        <p:txBody>
          <a:bodyPr wrap="square" lIns="0" tIns="0" rIns="0" bIns="0" rtlCol="0"/>
          <a:lstStyle/>
          <a:p>
            <a:endParaRPr/>
          </a:p>
        </p:txBody>
      </p:sp>
      <p:sp>
        <p:nvSpPr>
          <p:cNvPr id="8" name="object 8"/>
          <p:cNvSpPr/>
          <p:nvPr/>
        </p:nvSpPr>
        <p:spPr>
          <a:xfrm>
            <a:off x="1943355" y="4145026"/>
            <a:ext cx="0" cy="245111"/>
          </a:xfrm>
          <a:custGeom>
            <a:avLst/>
            <a:gdLst/>
            <a:ahLst/>
            <a:cxnLst/>
            <a:rect l="l" t="t" r="r" b="b"/>
            <a:pathLst>
              <a:path h="245110">
                <a:moveTo>
                  <a:pt x="0" y="0"/>
                </a:moveTo>
                <a:lnTo>
                  <a:pt x="0" y="244982"/>
                </a:lnTo>
              </a:path>
            </a:pathLst>
          </a:custGeom>
          <a:ln w="12700">
            <a:solidFill>
              <a:srgbClr val="152C41"/>
            </a:solidFill>
            <a:prstDash val="dash"/>
          </a:ln>
        </p:spPr>
        <p:txBody>
          <a:bodyPr wrap="square" lIns="0" tIns="0" rIns="0" bIns="0" rtlCol="0"/>
          <a:lstStyle/>
          <a:p>
            <a:endParaRPr/>
          </a:p>
        </p:txBody>
      </p:sp>
      <p:sp>
        <p:nvSpPr>
          <p:cNvPr id="9" name="object 9"/>
          <p:cNvSpPr/>
          <p:nvPr/>
        </p:nvSpPr>
        <p:spPr>
          <a:xfrm>
            <a:off x="3646932" y="5247132"/>
            <a:ext cx="0" cy="223520"/>
          </a:xfrm>
          <a:custGeom>
            <a:avLst/>
            <a:gdLst/>
            <a:ahLst/>
            <a:cxnLst/>
            <a:rect l="l" t="t" r="r" b="b"/>
            <a:pathLst>
              <a:path h="223520">
                <a:moveTo>
                  <a:pt x="0" y="0"/>
                </a:moveTo>
                <a:lnTo>
                  <a:pt x="0" y="223520"/>
                </a:lnTo>
              </a:path>
            </a:pathLst>
          </a:custGeom>
          <a:ln w="12700">
            <a:solidFill>
              <a:srgbClr val="152C41"/>
            </a:solidFill>
          </a:ln>
        </p:spPr>
        <p:txBody>
          <a:bodyPr wrap="square" lIns="0" tIns="0" rIns="0" bIns="0" rtlCol="0"/>
          <a:lstStyle/>
          <a:p>
            <a:endParaRPr/>
          </a:p>
        </p:txBody>
      </p:sp>
      <p:sp>
        <p:nvSpPr>
          <p:cNvPr id="10" name="object 10"/>
          <p:cNvSpPr/>
          <p:nvPr/>
        </p:nvSpPr>
        <p:spPr>
          <a:xfrm>
            <a:off x="5691123" y="5226811"/>
            <a:ext cx="0" cy="223520"/>
          </a:xfrm>
          <a:custGeom>
            <a:avLst/>
            <a:gdLst/>
            <a:ahLst/>
            <a:cxnLst/>
            <a:rect l="l" t="t" r="r" b="b"/>
            <a:pathLst>
              <a:path h="223520">
                <a:moveTo>
                  <a:pt x="0" y="0"/>
                </a:moveTo>
                <a:lnTo>
                  <a:pt x="0" y="223519"/>
                </a:lnTo>
              </a:path>
            </a:pathLst>
          </a:custGeom>
          <a:ln w="12700">
            <a:solidFill>
              <a:srgbClr val="152C41"/>
            </a:solidFill>
          </a:ln>
        </p:spPr>
        <p:txBody>
          <a:bodyPr wrap="square" lIns="0" tIns="0" rIns="0" bIns="0" rtlCol="0"/>
          <a:lstStyle/>
          <a:p>
            <a:endParaRPr/>
          </a:p>
        </p:txBody>
      </p:sp>
      <p:sp>
        <p:nvSpPr>
          <p:cNvPr id="11" name="object 11"/>
          <p:cNvSpPr/>
          <p:nvPr/>
        </p:nvSpPr>
        <p:spPr>
          <a:xfrm>
            <a:off x="4992115" y="4678807"/>
            <a:ext cx="0" cy="226060"/>
          </a:xfrm>
          <a:custGeom>
            <a:avLst/>
            <a:gdLst/>
            <a:ahLst/>
            <a:cxnLst/>
            <a:rect l="l" t="t" r="r" b="b"/>
            <a:pathLst>
              <a:path h="226060">
                <a:moveTo>
                  <a:pt x="0" y="0"/>
                </a:moveTo>
                <a:lnTo>
                  <a:pt x="0" y="225806"/>
                </a:lnTo>
              </a:path>
            </a:pathLst>
          </a:custGeom>
          <a:ln w="12700">
            <a:solidFill>
              <a:srgbClr val="152C41"/>
            </a:solidFill>
          </a:ln>
        </p:spPr>
        <p:txBody>
          <a:bodyPr wrap="square" lIns="0" tIns="0" rIns="0" bIns="0" rtlCol="0"/>
          <a:lstStyle/>
          <a:p>
            <a:endParaRPr/>
          </a:p>
        </p:txBody>
      </p:sp>
      <p:sp>
        <p:nvSpPr>
          <p:cNvPr id="12" name="object 12"/>
          <p:cNvSpPr/>
          <p:nvPr/>
        </p:nvSpPr>
        <p:spPr>
          <a:xfrm>
            <a:off x="3517265" y="3939922"/>
            <a:ext cx="0" cy="200660"/>
          </a:xfrm>
          <a:custGeom>
            <a:avLst/>
            <a:gdLst/>
            <a:ahLst/>
            <a:cxnLst/>
            <a:rect l="l" t="t" r="r" b="b"/>
            <a:pathLst>
              <a:path h="200660">
                <a:moveTo>
                  <a:pt x="0" y="0"/>
                </a:moveTo>
                <a:lnTo>
                  <a:pt x="0" y="200405"/>
                </a:lnTo>
              </a:path>
            </a:pathLst>
          </a:custGeom>
          <a:ln w="12700">
            <a:solidFill>
              <a:srgbClr val="152C41"/>
            </a:solidFill>
            <a:prstDash val="dash"/>
          </a:ln>
        </p:spPr>
        <p:txBody>
          <a:bodyPr wrap="square" lIns="0" tIns="0" rIns="0" bIns="0" rtlCol="0"/>
          <a:lstStyle/>
          <a:p>
            <a:endParaRPr/>
          </a:p>
        </p:txBody>
      </p:sp>
      <p:sp>
        <p:nvSpPr>
          <p:cNvPr id="13" name="object 13"/>
          <p:cNvSpPr/>
          <p:nvPr/>
        </p:nvSpPr>
        <p:spPr>
          <a:xfrm>
            <a:off x="4982147" y="4143121"/>
            <a:ext cx="0" cy="325120"/>
          </a:xfrm>
          <a:custGeom>
            <a:avLst/>
            <a:gdLst/>
            <a:ahLst/>
            <a:cxnLst/>
            <a:rect l="l" t="t" r="r" b="b"/>
            <a:pathLst>
              <a:path h="325120">
                <a:moveTo>
                  <a:pt x="0" y="0"/>
                </a:moveTo>
                <a:lnTo>
                  <a:pt x="0" y="324611"/>
                </a:lnTo>
              </a:path>
            </a:pathLst>
          </a:custGeom>
          <a:ln w="14350">
            <a:solidFill>
              <a:srgbClr val="152C41"/>
            </a:solidFill>
          </a:ln>
        </p:spPr>
        <p:txBody>
          <a:bodyPr wrap="square" lIns="0" tIns="0" rIns="0" bIns="0" rtlCol="0"/>
          <a:lstStyle/>
          <a:p>
            <a:endParaRPr/>
          </a:p>
        </p:txBody>
      </p:sp>
      <p:sp>
        <p:nvSpPr>
          <p:cNvPr id="14" name="object 14"/>
          <p:cNvSpPr/>
          <p:nvPr/>
        </p:nvSpPr>
        <p:spPr>
          <a:xfrm>
            <a:off x="3498977" y="2578607"/>
            <a:ext cx="0" cy="245111"/>
          </a:xfrm>
          <a:custGeom>
            <a:avLst/>
            <a:gdLst/>
            <a:ahLst/>
            <a:cxnLst/>
            <a:rect l="l" t="t" r="r" b="b"/>
            <a:pathLst>
              <a:path h="245110">
                <a:moveTo>
                  <a:pt x="0" y="0"/>
                </a:moveTo>
                <a:lnTo>
                  <a:pt x="0" y="244855"/>
                </a:lnTo>
              </a:path>
            </a:pathLst>
          </a:custGeom>
          <a:ln w="12700">
            <a:solidFill>
              <a:srgbClr val="152C41"/>
            </a:solidFill>
          </a:ln>
        </p:spPr>
        <p:txBody>
          <a:bodyPr wrap="square" lIns="0" tIns="0" rIns="0" bIns="0" rtlCol="0"/>
          <a:lstStyle/>
          <a:p>
            <a:endParaRPr/>
          </a:p>
        </p:txBody>
      </p:sp>
      <p:sp>
        <p:nvSpPr>
          <p:cNvPr id="15" name="object 15"/>
          <p:cNvSpPr/>
          <p:nvPr/>
        </p:nvSpPr>
        <p:spPr>
          <a:xfrm>
            <a:off x="3513709" y="3628010"/>
            <a:ext cx="0" cy="200660"/>
          </a:xfrm>
          <a:custGeom>
            <a:avLst/>
            <a:gdLst/>
            <a:ahLst/>
            <a:cxnLst/>
            <a:rect l="l" t="t" r="r" b="b"/>
            <a:pathLst>
              <a:path h="200660">
                <a:moveTo>
                  <a:pt x="0" y="0"/>
                </a:moveTo>
                <a:lnTo>
                  <a:pt x="0" y="200406"/>
                </a:lnTo>
              </a:path>
            </a:pathLst>
          </a:custGeom>
          <a:ln w="12700">
            <a:solidFill>
              <a:srgbClr val="152C41"/>
            </a:solidFill>
            <a:prstDash val="dash"/>
          </a:ln>
        </p:spPr>
        <p:txBody>
          <a:bodyPr wrap="square" lIns="0" tIns="0" rIns="0" bIns="0" rtlCol="0"/>
          <a:lstStyle/>
          <a:p>
            <a:endParaRPr/>
          </a:p>
        </p:txBody>
      </p:sp>
      <p:sp>
        <p:nvSpPr>
          <p:cNvPr id="16" name="object 16"/>
          <p:cNvSpPr/>
          <p:nvPr/>
        </p:nvSpPr>
        <p:spPr>
          <a:xfrm>
            <a:off x="3493389" y="2958846"/>
            <a:ext cx="0" cy="200660"/>
          </a:xfrm>
          <a:custGeom>
            <a:avLst/>
            <a:gdLst/>
            <a:ahLst/>
            <a:cxnLst/>
            <a:rect l="l" t="t" r="r" b="b"/>
            <a:pathLst>
              <a:path h="200660">
                <a:moveTo>
                  <a:pt x="0" y="0"/>
                </a:moveTo>
                <a:lnTo>
                  <a:pt x="0" y="200405"/>
                </a:lnTo>
              </a:path>
            </a:pathLst>
          </a:custGeom>
          <a:ln w="12700">
            <a:solidFill>
              <a:srgbClr val="152C41"/>
            </a:solidFill>
          </a:ln>
        </p:spPr>
        <p:txBody>
          <a:bodyPr wrap="square" lIns="0" tIns="0" rIns="0" bIns="0" rtlCol="0"/>
          <a:lstStyle/>
          <a:p>
            <a:endParaRPr/>
          </a:p>
        </p:txBody>
      </p:sp>
      <p:sp>
        <p:nvSpPr>
          <p:cNvPr id="17" name="object 17"/>
          <p:cNvSpPr/>
          <p:nvPr/>
        </p:nvSpPr>
        <p:spPr>
          <a:xfrm>
            <a:off x="4236211" y="1346202"/>
            <a:ext cx="1930400" cy="196215"/>
          </a:xfrm>
          <a:custGeom>
            <a:avLst/>
            <a:gdLst/>
            <a:ahLst/>
            <a:cxnLst/>
            <a:rect l="l" t="t" r="r" b="b"/>
            <a:pathLst>
              <a:path w="1930400" h="196215">
                <a:moveTo>
                  <a:pt x="1897761" y="0"/>
                </a:moveTo>
                <a:lnTo>
                  <a:pt x="32512" y="0"/>
                </a:lnTo>
                <a:lnTo>
                  <a:pt x="19877" y="2563"/>
                </a:lnTo>
                <a:lnTo>
                  <a:pt x="9540" y="9556"/>
                </a:lnTo>
                <a:lnTo>
                  <a:pt x="2561" y="19931"/>
                </a:lnTo>
                <a:lnTo>
                  <a:pt x="0" y="32638"/>
                </a:lnTo>
                <a:lnTo>
                  <a:pt x="0" y="163067"/>
                </a:lnTo>
                <a:lnTo>
                  <a:pt x="2561" y="175775"/>
                </a:lnTo>
                <a:lnTo>
                  <a:pt x="9540" y="186150"/>
                </a:lnTo>
                <a:lnTo>
                  <a:pt x="19877" y="193143"/>
                </a:lnTo>
                <a:lnTo>
                  <a:pt x="32512" y="195707"/>
                </a:lnTo>
                <a:lnTo>
                  <a:pt x="1897761" y="195707"/>
                </a:lnTo>
                <a:lnTo>
                  <a:pt x="1910468" y="193143"/>
                </a:lnTo>
                <a:lnTo>
                  <a:pt x="1920843" y="186150"/>
                </a:lnTo>
                <a:lnTo>
                  <a:pt x="1927836" y="175775"/>
                </a:lnTo>
                <a:lnTo>
                  <a:pt x="1930400" y="163067"/>
                </a:lnTo>
                <a:lnTo>
                  <a:pt x="1930400" y="32638"/>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18" name="object 18"/>
          <p:cNvSpPr/>
          <p:nvPr/>
        </p:nvSpPr>
        <p:spPr>
          <a:xfrm>
            <a:off x="4236211" y="1346202"/>
            <a:ext cx="1930400" cy="196215"/>
          </a:xfrm>
          <a:custGeom>
            <a:avLst/>
            <a:gdLst/>
            <a:ahLst/>
            <a:cxnLst/>
            <a:rect l="l" t="t" r="r" b="b"/>
            <a:pathLst>
              <a:path w="1930400" h="196215">
                <a:moveTo>
                  <a:pt x="0" y="32638"/>
                </a:moveTo>
                <a:lnTo>
                  <a:pt x="2561" y="19931"/>
                </a:lnTo>
                <a:lnTo>
                  <a:pt x="9540" y="9556"/>
                </a:lnTo>
                <a:lnTo>
                  <a:pt x="19877" y="2563"/>
                </a:lnTo>
                <a:lnTo>
                  <a:pt x="32512" y="0"/>
                </a:lnTo>
                <a:lnTo>
                  <a:pt x="1897761" y="0"/>
                </a:lnTo>
                <a:lnTo>
                  <a:pt x="1910468" y="2563"/>
                </a:lnTo>
                <a:lnTo>
                  <a:pt x="1920843" y="9556"/>
                </a:lnTo>
                <a:lnTo>
                  <a:pt x="1927836" y="19931"/>
                </a:lnTo>
                <a:lnTo>
                  <a:pt x="1930400" y="32638"/>
                </a:lnTo>
                <a:lnTo>
                  <a:pt x="1930400" y="163067"/>
                </a:lnTo>
                <a:lnTo>
                  <a:pt x="1927836" y="175775"/>
                </a:lnTo>
                <a:lnTo>
                  <a:pt x="1920843" y="186150"/>
                </a:lnTo>
                <a:lnTo>
                  <a:pt x="1910468" y="193143"/>
                </a:lnTo>
                <a:lnTo>
                  <a:pt x="1897761" y="195707"/>
                </a:lnTo>
                <a:lnTo>
                  <a:pt x="32512" y="195707"/>
                </a:lnTo>
                <a:lnTo>
                  <a:pt x="19877" y="193143"/>
                </a:lnTo>
                <a:lnTo>
                  <a:pt x="9540" y="186150"/>
                </a:lnTo>
                <a:lnTo>
                  <a:pt x="2561" y="175775"/>
                </a:lnTo>
                <a:lnTo>
                  <a:pt x="0" y="163067"/>
                </a:lnTo>
                <a:lnTo>
                  <a:pt x="0" y="32638"/>
                </a:lnTo>
                <a:close/>
              </a:path>
            </a:pathLst>
          </a:custGeom>
          <a:ln w="12699">
            <a:solidFill>
              <a:srgbClr val="5F96CA"/>
            </a:solidFill>
          </a:ln>
        </p:spPr>
        <p:txBody>
          <a:bodyPr wrap="square" lIns="0" tIns="0" rIns="0" bIns="0" rtlCol="0"/>
          <a:lstStyle/>
          <a:p>
            <a:endParaRPr/>
          </a:p>
        </p:txBody>
      </p:sp>
      <p:sp>
        <p:nvSpPr>
          <p:cNvPr id="19" name="object 19"/>
          <p:cNvSpPr txBox="1"/>
          <p:nvPr/>
        </p:nvSpPr>
        <p:spPr>
          <a:xfrm>
            <a:off x="4430649" y="1360423"/>
            <a:ext cx="1541145"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Total CV risk</a:t>
            </a:r>
            <a:r>
              <a:rPr sz="1051" spc="-100" dirty="0">
                <a:solidFill>
                  <a:srgbClr val="FFFFFF"/>
                </a:solidFill>
                <a:latin typeface="Arial"/>
                <a:cs typeface="Arial"/>
              </a:rPr>
              <a:t> </a:t>
            </a:r>
            <a:r>
              <a:rPr sz="1051" dirty="0">
                <a:solidFill>
                  <a:srgbClr val="FFFFFF"/>
                </a:solidFill>
                <a:latin typeface="Arial"/>
                <a:cs typeface="Arial"/>
              </a:rPr>
              <a:t>assessment</a:t>
            </a:r>
            <a:endParaRPr sz="1051">
              <a:latin typeface="Arial"/>
              <a:cs typeface="Arial"/>
            </a:endParaRPr>
          </a:p>
        </p:txBody>
      </p:sp>
      <p:sp>
        <p:nvSpPr>
          <p:cNvPr id="20" name="object 20"/>
          <p:cNvSpPr/>
          <p:nvPr/>
        </p:nvSpPr>
        <p:spPr>
          <a:xfrm>
            <a:off x="4236211" y="1586866"/>
            <a:ext cx="1930400" cy="196215"/>
          </a:xfrm>
          <a:custGeom>
            <a:avLst/>
            <a:gdLst/>
            <a:ahLst/>
            <a:cxnLst/>
            <a:rect l="l" t="t" r="r" b="b"/>
            <a:pathLst>
              <a:path w="1930400" h="196214">
                <a:moveTo>
                  <a:pt x="1897761" y="0"/>
                </a:moveTo>
                <a:lnTo>
                  <a:pt x="32512" y="0"/>
                </a:lnTo>
                <a:lnTo>
                  <a:pt x="19877" y="2563"/>
                </a:lnTo>
                <a:lnTo>
                  <a:pt x="9540" y="9556"/>
                </a:lnTo>
                <a:lnTo>
                  <a:pt x="2561" y="19931"/>
                </a:lnTo>
                <a:lnTo>
                  <a:pt x="0" y="32638"/>
                </a:lnTo>
                <a:lnTo>
                  <a:pt x="0" y="163068"/>
                </a:lnTo>
                <a:lnTo>
                  <a:pt x="2561" y="175775"/>
                </a:lnTo>
                <a:lnTo>
                  <a:pt x="9540" y="186150"/>
                </a:lnTo>
                <a:lnTo>
                  <a:pt x="19877" y="193143"/>
                </a:lnTo>
                <a:lnTo>
                  <a:pt x="32512" y="195707"/>
                </a:lnTo>
                <a:lnTo>
                  <a:pt x="1897761" y="195707"/>
                </a:lnTo>
                <a:lnTo>
                  <a:pt x="1910468" y="193143"/>
                </a:lnTo>
                <a:lnTo>
                  <a:pt x="1920843" y="186150"/>
                </a:lnTo>
                <a:lnTo>
                  <a:pt x="1927836" y="175775"/>
                </a:lnTo>
                <a:lnTo>
                  <a:pt x="1930400" y="163068"/>
                </a:lnTo>
                <a:lnTo>
                  <a:pt x="1930400" y="32638"/>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21" name="object 21"/>
          <p:cNvSpPr/>
          <p:nvPr/>
        </p:nvSpPr>
        <p:spPr>
          <a:xfrm>
            <a:off x="4236211" y="1586866"/>
            <a:ext cx="1930400" cy="196215"/>
          </a:xfrm>
          <a:custGeom>
            <a:avLst/>
            <a:gdLst/>
            <a:ahLst/>
            <a:cxnLst/>
            <a:rect l="l" t="t" r="r" b="b"/>
            <a:pathLst>
              <a:path w="1930400" h="196214">
                <a:moveTo>
                  <a:pt x="0" y="32638"/>
                </a:moveTo>
                <a:lnTo>
                  <a:pt x="2561" y="19931"/>
                </a:lnTo>
                <a:lnTo>
                  <a:pt x="9540" y="9556"/>
                </a:lnTo>
                <a:lnTo>
                  <a:pt x="19877" y="2563"/>
                </a:lnTo>
                <a:lnTo>
                  <a:pt x="32512" y="0"/>
                </a:lnTo>
                <a:lnTo>
                  <a:pt x="1897761" y="0"/>
                </a:lnTo>
                <a:lnTo>
                  <a:pt x="1910468" y="2563"/>
                </a:lnTo>
                <a:lnTo>
                  <a:pt x="1920843" y="9556"/>
                </a:lnTo>
                <a:lnTo>
                  <a:pt x="1927836" y="19931"/>
                </a:lnTo>
                <a:lnTo>
                  <a:pt x="1930400" y="32638"/>
                </a:lnTo>
                <a:lnTo>
                  <a:pt x="1930400" y="163068"/>
                </a:lnTo>
                <a:lnTo>
                  <a:pt x="1927836" y="175775"/>
                </a:lnTo>
                <a:lnTo>
                  <a:pt x="1920843" y="186150"/>
                </a:lnTo>
                <a:lnTo>
                  <a:pt x="1910468" y="193143"/>
                </a:lnTo>
                <a:lnTo>
                  <a:pt x="1897761" y="195707"/>
                </a:lnTo>
                <a:lnTo>
                  <a:pt x="32512" y="195707"/>
                </a:lnTo>
                <a:lnTo>
                  <a:pt x="19877" y="193143"/>
                </a:lnTo>
                <a:lnTo>
                  <a:pt x="9540" y="186150"/>
                </a:lnTo>
                <a:lnTo>
                  <a:pt x="2561" y="175775"/>
                </a:lnTo>
                <a:lnTo>
                  <a:pt x="0" y="163068"/>
                </a:lnTo>
                <a:lnTo>
                  <a:pt x="0" y="32638"/>
                </a:lnTo>
                <a:close/>
              </a:path>
            </a:pathLst>
          </a:custGeom>
          <a:ln w="12699">
            <a:solidFill>
              <a:srgbClr val="5F96CA"/>
            </a:solidFill>
          </a:ln>
        </p:spPr>
        <p:txBody>
          <a:bodyPr wrap="square" lIns="0" tIns="0" rIns="0" bIns="0" rtlCol="0"/>
          <a:lstStyle/>
          <a:p>
            <a:endParaRPr/>
          </a:p>
        </p:txBody>
      </p:sp>
      <p:sp>
        <p:nvSpPr>
          <p:cNvPr id="22" name="object 22"/>
          <p:cNvSpPr txBox="1"/>
          <p:nvPr/>
        </p:nvSpPr>
        <p:spPr>
          <a:xfrm>
            <a:off x="4529710" y="1601215"/>
            <a:ext cx="1343660"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Baseline LDL-C</a:t>
            </a:r>
            <a:r>
              <a:rPr sz="1051" spc="-80" dirty="0">
                <a:solidFill>
                  <a:srgbClr val="FFFFFF"/>
                </a:solidFill>
                <a:latin typeface="Arial"/>
                <a:cs typeface="Arial"/>
              </a:rPr>
              <a:t> </a:t>
            </a:r>
            <a:r>
              <a:rPr sz="1051" dirty="0">
                <a:solidFill>
                  <a:srgbClr val="FFFFFF"/>
                </a:solidFill>
                <a:latin typeface="Arial"/>
                <a:cs typeface="Arial"/>
              </a:rPr>
              <a:t>levels</a:t>
            </a:r>
            <a:endParaRPr sz="1051">
              <a:latin typeface="Arial"/>
              <a:cs typeface="Arial"/>
            </a:endParaRPr>
          </a:p>
        </p:txBody>
      </p:sp>
      <p:sp>
        <p:nvSpPr>
          <p:cNvPr id="23" name="object 23"/>
          <p:cNvSpPr/>
          <p:nvPr/>
        </p:nvSpPr>
        <p:spPr>
          <a:xfrm>
            <a:off x="5201411" y="1782572"/>
            <a:ext cx="0" cy="223520"/>
          </a:xfrm>
          <a:custGeom>
            <a:avLst/>
            <a:gdLst/>
            <a:ahLst/>
            <a:cxnLst/>
            <a:rect l="l" t="t" r="r" b="b"/>
            <a:pathLst>
              <a:path h="223519">
                <a:moveTo>
                  <a:pt x="0" y="0"/>
                </a:moveTo>
                <a:lnTo>
                  <a:pt x="0" y="223519"/>
                </a:lnTo>
              </a:path>
            </a:pathLst>
          </a:custGeom>
          <a:ln w="12700">
            <a:solidFill>
              <a:srgbClr val="152C41"/>
            </a:solidFill>
          </a:ln>
        </p:spPr>
        <p:txBody>
          <a:bodyPr wrap="square" lIns="0" tIns="0" rIns="0" bIns="0" rtlCol="0"/>
          <a:lstStyle/>
          <a:p>
            <a:endParaRPr/>
          </a:p>
        </p:txBody>
      </p:sp>
      <p:sp>
        <p:nvSpPr>
          <p:cNvPr id="24" name="object 24"/>
          <p:cNvSpPr/>
          <p:nvPr/>
        </p:nvSpPr>
        <p:spPr>
          <a:xfrm>
            <a:off x="3707891" y="2006092"/>
            <a:ext cx="1493520" cy="0"/>
          </a:xfrm>
          <a:custGeom>
            <a:avLst/>
            <a:gdLst/>
            <a:ahLst/>
            <a:cxnLst/>
            <a:rect l="l" t="t" r="r" b="b"/>
            <a:pathLst>
              <a:path w="1493520">
                <a:moveTo>
                  <a:pt x="1493520" y="0"/>
                </a:moveTo>
                <a:lnTo>
                  <a:pt x="0" y="0"/>
                </a:lnTo>
              </a:path>
            </a:pathLst>
          </a:custGeom>
          <a:ln w="12700">
            <a:solidFill>
              <a:srgbClr val="152C41"/>
            </a:solidFill>
          </a:ln>
        </p:spPr>
        <p:txBody>
          <a:bodyPr wrap="square" lIns="0" tIns="0" rIns="0" bIns="0" rtlCol="0"/>
          <a:lstStyle/>
          <a:p>
            <a:endParaRPr/>
          </a:p>
        </p:txBody>
      </p:sp>
      <p:sp>
        <p:nvSpPr>
          <p:cNvPr id="25" name="object 25"/>
          <p:cNvSpPr/>
          <p:nvPr/>
        </p:nvSpPr>
        <p:spPr>
          <a:xfrm>
            <a:off x="1076413" y="1467611"/>
            <a:ext cx="2632075" cy="274320"/>
          </a:xfrm>
          <a:custGeom>
            <a:avLst/>
            <a:gdLst/>
            <a:ahLst/>
            <a:cxnLst/>
            <a:rect l="l" t="t" r="r" b="b"/>
            <a:pathLst>
              <a:path w="2632075" h="274319">
                <a:moveTo>
                  <a:pt x="0" y="45720"/>
                </a:moveTo>
                <a:lnTo>
                  <a:pt x="3593" y="27914"/>
                </a:lnTo>
                <a:lnTo>
                  <a:pt x="13392" y="13382"/>
                </a:lnTo>
                <a:lnTo>
                  <a:pt x="27924" y="3589"/>
                </a:lnTo>
                <a:lnTo>
                  <a:pt x="45719" y="0"/>
                </a:lnTo>
                <a:lnTo>
                  <a:pt x="2585758" y="0"/>
                </a:lnTo>
                <a:lnTo>
                  <a:pt x="2603510" y="3589"/>
                </a:lnTo>
                <a:lnTo>
                  <a:pt x="2618047" y="13382"/>
                </a:lnTo>
                <a:lnTo>
                  <a:pt x="2627870" y="27914"/>
                </a:lnTo>
                <a:lnTo>
                  <a:pt x="2631478" y="45720"/>
                </a:lnTo>
                <a:lnTo>
                  <a:pt x="2631478" y="228600"/>
                </a:lnTo>
                <a:lnTo>
                  <a:pt x="2627870" y="246405"/>
                </a:lnTo>
                <a:lnTo>
                  <a:pt x="2618047" y="260937"/>
                </a:lnTo>
                <a:lnTo>
                  <a:pt x="2603510" y="270730"/>
                </a:lnTo>
                <a:lnTo>
                  <a:pt x="2585758" y="274320"/>
                </a:lnTo>
                <a:lnTo>
                  <a:pt x="45719" y="274320"/>
                </a:lnTo>
                <a:lnTo>
                  <a:pt x="27924" y="270730"/>
                </a:lnTo>
                <a:lnTo>
                  <a:pt x="13392" y="260937"/>
                </a:lnTo>
                <a:lnTo>
                  <a:pt x="3593" y="246405"/>
                </a:lnTo>
                <a:lnTo>
                  <a:pt x="0" y="228600"/>
                </a:lnTo>
                <a:lnTo>
                  <a:pt x="0" y="45720"/>
                </a:lnTo>
                <a:close/>
              </a:path>
            </a:pathLst>
          </a:custGeom>
          <a:ln w="12700">
            <a:solidFill>
              <a:srgbClr val="FFFF00"/>
            </a:solidFill>
          </a:ln>
        </p:spPr>
        <p:txBody>
          <a:bodyPr wrap="square" lIns="0" tIns="0" rIns="0" bIns="0" rtlCol="0"/>
          <a:lstStyle/>
          <a:p>
            <a:endParaRPr/>
          </a:p>
        </p:txBody>
      </p:sp>
      <p:sp>
        <p:nvSpPr>
          <p:cNvPr id="26" name="object 26"/>
          <p:cNvSpPr txBox="1"/>
          <p:nvPr/>
        </p:nvSpPr>
        <p:spPr>
          <a:xfrm>
            <a:off x="1175105" y="1525272"/>
            <a:ext cx="2433955" cy="153888"/>
          </a:xfrm>
          <a:prstGeom prst="rect">
            <a:avLst/>
          </a:prstGeom>
        </p:spPr>
        <p:txBody>
          <a:bodyPr vert="horz" wrap="square" lIns="0" tIns="0" rIns="0" bIns="0" rtlCol="0">
            <a:spAutoFit/>
          </a:bodyPr>
          <a:lstStyle/>
          <a:p>
            <a:pPr marL="12700"/>
            <a:r>
              <a:rPr sz="1000" i="1" spc="-5" dirty="0">
                <a:solidFill>
                  <a:srgbClr val="152C41"/>
                </a:solidFill>
                <a:latin typeface="Arial"/>
                <a:cs typeface="Arial"/>
              </a:rPr>
              <a:t>In selected low- and moderate-risk</a:t>
            </a:r>
            <a:r>
              <a:rPr sz="1000" i="1" spc="-40" dirty="0">
                <a:solidFill>
                  <a:srgbClr val="152C41"/>
                </a:solidFill>
                <a:latin typeface="Arial"/>
                <a:cs typeface="Arial"/>
              </a:rPr>
              <a:t> </a:t>
            </a:r>
            <a:r>
              <a:rPr sz="1000" i="1" spc="-5" dirty="0">
                <a:solidFill>
                  <a:srgbClr val="152C41"/>
                </a:solidFill>
                <a:latin typeface="Arial"/>
                <a:cs typeface="Arial"/>
              </a:rPr>
              <a:t>patients</a:t>
            </a:r>
            <a:endParaRPr sz="1000">
              <a:latin typeface="Arial"/>
              <a:cs typeface="Arial"/>
            </a:endParaRPr>
          </a:p>
        </p:txBody>
      </p:sp>
      <p:sp>
        <p:nvSpPr>
          <p:cNvPr id="27" name="object 27"/>
          <p:cNvSpPr/>
          <p:nvPr/>
        </p:nvSpPr>
        <p:spPr>
          <a:xfrm>
            <a:off x="436347" y="1776476"/>
            <a:ext cx="3270885" cy="487680"/>
          </a:xfrm>
          <a:custGeom>
            <a:avLst/>
            <a:gdLst/>
            <a:ahLst/>
            <a:cxnLst/>
            <a:rect l="l" t="t" r="r" b="b"/>
            <a:pathLst>
              <a:path w="3270885" h="487680">
                <a:moveTo>
                  <a:pt x="3189503" y="0"/>
                </a:moveTo>
                <a:lnTo>
                  <a:pt x="81280" y="0"/>
                </a:lnTo>
                <a:lnTo>
                  <a:pt x="49640" y="6377"/>
                </a:lnTo>
                <a:lnTo>
                  <a:pt x="23804" y="23780"/>
                </a:lnTo>
                <a:lnTo>
                  <a:pt x="6386" y="49613"/>
                </a:lnTo>
                <a:lnTo>
                  <a:pt x="0" y="81279"/>
                </a:lnTo>
                <a:lnTo>
                  <a:pt x="0" y="406400"/>
                </a:lnTo>
                <a:lnTo>
                  <a:pt x="6386" y="438013"/>
                </a:lnTo>
                <a:lnTo>
                  <a:pt x="23804" y="463851"/>
                </a:lnTo>
                <a:lnTo>
                  <a:pt x="49640" y="481284"/>
                </a:lnTo>
                <a:lnTo>
                  <a:pt x="81280" y="487679"/>
                </a:lnTo>
                <a:lnTo>
                  <a:pt x="3189503" y="487679"/>
                </a:lnTo>
                <a:lnTo>
                  <a:pt x="3221170" y="481284"/>
                </a:lnTo>
                <a:lnTo>
                  <a:pt x="3247002" y="463851"/>
                </a:lnTo>
                <a:lnTo>
                  <a:pt x="3264405" y="438013"/>
                </a:lnTo>
                <a:lnTo>
                  <a:pt x="3270783" y="406400"/>
                </a:lnTo>
                <a:lnTo>
                  <a:pt x="3270783" y="81279"/>
                </a:lnTo>
                <a:lnTo>
                  <a:pt x="3264405" y="49613"/>
                </a:lnTo>
                <a:lnTo>
                  <a:pt x="3247002" y="23780"/>
                </a:lnTo>
                <a:lnTo>
                  <a:pt x="3221170" y="6377"/>
                </a:lnTo>
                <a:lnTo>
                  <a:pt x="3189503" y="0"/>
                </a:lnTo>
                <a:close/>
              </a:path>
            </a:pathLst>
          </a:custGeom>
          <a:solidFill>
            <a:srgbClr val="FFFFCC"/>
          </a:solidFill>
        </p:spPr>
        <p:txBody>
          <a:bodyPr wrap="square" lIns="0" tIns="0" rIns="0" bIns="0" rtlCol="0"/>
          <a:lstStyle/>
          <a:p>
            <a:endParaRPr/>
          </a:p>
        </p:txBody>
      </p:sp>
      <p:sp>
        <p:nvSpPr>
          <p:cNvPr id="28" name="object 28"/>
          <p:cNvSpPr/>
          <p:nvPr/>
        </p:nvSpPr>
        <p:spPr>
          <a:xfrm>
            <a:off x="436347" y="1776476"/>
            <a:ext cx="3270885" cy="487680"/>
          </a:xfrm>
          <a:custGeom>
            <a:avLst/>
            <a:gdLst/>
            <a:ahLst/>
            <a:cxnLst/>
            <a:rect l="l" t="t" r="r" b="b"/>
            <a:pathLst>
              <a:path w="3270885" h="487680">
                <a:moveTo>
                  <a:pt x="0" y="81279"/>
                </a:moveTo>
                <a:lnTo>
                  <a:pt x="6386" y="49613"/>
                </a:lnTo>
                <a:lnTo>
                  <a:pt x="23804" y="23780"/>
                </a:lnTo>
                <a:lnTo>
                  <a:pt x="49640" y="6377"/>
                </a:lnTo>
                <a:lnTo>
                  <a:pt x="81280" y="0"/>
                </a:lnTo>
                <a:lnTo>
                  <a:pt x="3189503" y="0"/>
                </a:lnTo>
                <a:lnTo>
                  <a:pt x="3221170" y="6377"/>
                </a:lnTo>
                <a:lnTo>
                  <a:pt x="3247002" y="23780"/>
                </a:lnTo>
                <a:lnTo>
                  <a:pt x="3264405" y="49613"/>
                </a:lnTo>
                <a:lnTo>
                  <a:pt x="3270783" y="81279"/>
                </a:lnTo>
                <a:lnTo>
                  <a:pt x="3270783" y="406400"/>
                </a:lnTo>
                <a:lnTo>
                  <a:pt x="3264405" y="438013"/>
                </a:lnTo>
                <a:lnTo>
                  <a:pt x="3247002" y="463851"/>
                </a:lnTo>
                <a:lnTo>
                  <a:pt x="3221170" y="481284"/>
                </a:lnTo>
                <a:lnTo>
                  <a:pt x="3189503" y="487679"/>
                </a:lnTo>
                <a:lnTo>
                  <a:pt x="81280" y="487679"/>
                </a:lnTo>
                <a:lnTo>
                  <a:pt x="49640" y="481284"/>
                </a:lnTo>
                <a:lnTo>
                  <a:pt x="23804" y="463851"/>
                </a:lnTo>
                <a:lnTo>
                  <a:pt x="6386" y="438013"/>
                </a:lnTo>
                <a:lnTo>
                  <a:pt x="0" y="406400"/>
                </a:lnTo>
                <a:lnTo>
                  <a:pt x="0" y="81279"/>
                </a:lnTo>
                <a:close/>
              </a:path>
            </a:pathLst>
          </a:custGeom>
          <a:ln w="12700">
            <a:solidFill>
              <a:srgbClr val="FFFFCC"/>
            </a:solidFill>
          </a:ln>
        </p:spPr>
        <p:txBody>
          <a:bodyPr wrap="square" lIns="0" tIns="0" rIns="0" bIns="0" rtlCol="0"/>
          <a:lstStyle/>
          <a:p>
            <a:endParaRPr/>
          </a:p>
        </p:txBody>
      </p:sp>
      <p:sp>
        <p:nvSpPr>
          <p:cNvPr id="29" name="object 29"/>
          <p:cNvSpPr/>
          <p:nvPr/>
        </p:nvSpPr>
        <p:spPr>
          <a:xfrm>
            <a:off x="5201411" y="2006092"/>
            <a:ext cx="0" cy="568960"/>
          </a:xfrm>
          <a:custGeom>
            <a:avLst/>
            <a:gdLst/>
            <a:ahLst/>
            <a:cxnLst/>
            <a:rect l="l" t="t" r="r" b="b"/>
            <a:pathLst>
              <a:path h="568960">
                <a:moveTo>
                  <a:pt x="0" y="0"/>
                </a:moveTo>
                <a:lnTo>
                  <a:pt x="0" y="568960"/>
                </a:lnTo>
              </a:path>
            </a:pathLst>
          </a:custGeom>
          <a:ln w="12700">
            <a:solidFill>
              <a:srgbClr val="152C41"/>
            </a:solidFill>
            <a:prstDash val="dash"/>
          </a:ln>
        </p:spPr>
        <p:txBody>
          <a:bodyPr wrap="square" lIns="0" tIns="0" rIns="0" bIns="0" rtlCol="0"/>
          <a:lstStyle/>
          <a:p>
            <a:endParaRPr/>
          </a:p>
        </p:txBody>
      </p:sp>
      <p:sp>
        <p:nvSpPr>
          <p:cNvPr id="30" name="object 30"/>
          <p:cNvSpPr/>
          <p:nvPr/>
        </p:nvSpPr>
        <p:spPr>
          <a:xfrm>
            <a:off x="4454652" y="2575051"/>
            <a:ext cx="1493520" cy="0"/>
          </a:xfrm>
          <a:custGeom>
            <a:avLst/>
            <a:gdLst/>
            <a:ahLst/>
            <a:cxnLst/>
            <a:rect l="l" t="t" r="r" b="b"/>
            <a:pathLst>
              <a:path w="1493520">
                <a:moveTo>
                  <a:pt x="1493520" y="0"/>
                </a:moveTo>
                <a:lnTo>
                  <a:pt x="0" y="0"/>
                </a:lnTo>
              </a:path>
            </a:pathLst>
          </a:custGeom>
          <a:ln w="12700">
            <a:solidFill>
              <a:srgbClr val="152C41"/>
            </a:solidFill>
          </a:ln>
        </p:spPr>
        <p:txBody>
          <a:bodyPr wrap="square" lIns="0" tIns="0" rIns="0" bIns="0" rtlCol="0"/>
          <a:lstStyle/>
          <a:p>
            <a:endParaRPr/>
          </a:p>
        </p:txBody>
      </p:sp>
      <p:sp>
        <p:nvSpPr>
          <p:cNvPr id="31" name="object 31"/>
          <p:cNvSpPr/>
          <p:nvPr/>
        </p:nvSpPr>
        <p:spPr>
          <a:xfrm>
            <a:off x="6166611" y="2819908"/>
            <a:ext cx="1930400" cy="365125"/>
          </a:xfrm>
          <a:custGeom>
            <a:avLst/>
            <a:gdLst/>
            <a:ahLst/>
            <a:cxnLst/>
            <a:rect l="l" t="t" r="r" b="b"/>
            <a:pathLst>
              <a:path w="1930400" h="365125">
                <a:moveTo>
                  <a:pt x="1869439" y="0"/>
                </a:moveTo>
                <a:lnTo>
                  <a:pt x="60833" y="0"/>
                </a:lnTo>
                <a:lnTo>
                  <a:pt x="37129" y="4790"/>
                </a:lnTo>
                <a:lnTo>
                  <a:pt x="17795" y="17843"/>
                </a:lnTo>
                <a:lnTo>
                  <a:pt x="4772" y="37183"/>
                </a:lnTo>
                <a:lnTo>
                  <a:pt x="0" y="60832"/>
                </a:lnTo>
                <a:lnTo>
                  <a:pt x="0" y="304291"/>
                </a:lnTo>
                <a:lnTo>
                  <a:pt x="4772" y="327995"/>
                </a:lnTo>
                <a:lnTo>
                  <a:pt x="17795" y="347329"/>
                </a:lnTo>
                <a:lnTo>
                  <a:pt x="37129" y="360352"/>
                </a:lnTo>
                <a:lnTo>
                  <a:pt x="60833" y="365125"/>
                </a:lnTo>
                <a:lnTo>
                  <a:pt x="1869439" y="365125"/>
                </a:lnTo>
                <a:lnTo>
                  <a:pt x="1893163" y="360352"/>
                </a:lnTo>
                <a:lnTo>
                  <a:pt x="1912540" y="347329"/>
                </a:lnTo>
                <a:lnTo>
                  <a:pt x="1925607" y="327995"/>
                </a:lnTo>
                <a:lnTo>
                  <a:pt x="1930399" y="304291"/>
                </a:lnTo>
                <a:lnTo>
                  <a:pt x="1930399" y="60832"/>
                </a:lnTo>
                <a:lnTo>
                  <a:pt x="1925607" y="37183"/>
                </a:lnTo>
                <a:lnTo>
                  <a:pt x="1912540" y="17843"/>
                </a:lnTo>
                <a:lnTo>
                  <a:pt x="1893163" y="4790"/>
                </a:lnTo>
                <a:lnTo>
                  <a:pt x="1869439" y="0"/>
                </a:lnTo>
                <a:close/>
              </a:path>
            </a:pathLst>
          </a:custGeom>
          <a:solidFill>
            <a:srgbClr val="92D050"/>
          </a:solidFill>
        </p:spPr>
        <p:txBody>
          <a:bodyPr wrap="square" lIns="0" tIns="0" rIns="0" bIns="0" rtlCol="0"/>
          <a:lstStyle/>
          <a:p>
            <a:endParaRPr/>
          </a:p>
        </p:txBody>
      </p:sp>
      <p:sp>
        <p:nvSpPr>
          <p:cNvPr id="32" name="object 32"/>
          <p:cNvSpPr/>
          <p:nvPr/>
        </p:nvSpPr>
        <p:spPr>
          <a:xfrm>
            <a:off x="6166611" y="2819908"/>
            <a:ext cx="1930400" cy="365125"/>
          </a:xfrm>
          <a:custGeom>
            <a:avLst/>
            <a:gdLst/>
            <a:ahLst/>
            <a:cxnLst/>
            <a:rect l="l" t="t" r="r" b="b"/>
            <a:pathLst>
              <a:path w="1930400" h="365125">
                <a:moveTo>
                  <a:pt x="0" y="60832"/>
                </a:moveTo>
                <a:lnTo>
                  <a:pt x="4772" y="37183"/>
                </a:lnTo>
                <a:lnTo>
                  <a:pt x="17795" y="17843"/>
                </a:lnTo>
                <a:lnTo>
                  <a:pt x="37129" y="4790"/>
                </a:lnTo>
                <a:lnTo>
                  <a:pt x="60833" y="0"/>
                </a:lnTo>
                <a:lnTo>
                  <a:pt x="1869439" y="0"/>
                </a:lnTo>
                <a:lnTo>
                  <a:pt x="1893163" y="4790"/>
                </a:lnTo>
                <a:lnTo>
                  <a:pt x="1912540" y="17843"/>
                </a:lnTo>
                <a:lnTo>
                  <a:pt x="1925607" y="37183"/>
                </a:lnTo>
                <a:lnTo>
                  <a:pt x="1930399" y="60832"/>
                </a:lnTo>
                <a:lnTo>
                  <a:pt x="1930399" y="304291"/>
                </a:lnTo>
                <a:lnTo>
                  <a:pt x="1925607" y="327995"/>
                </a:lnTo>
                <a:lnTo>
                  <a:pt x="1912540" y="347329"/>
                </a:lnTo>
                <a:lnTo>
                  <a:pt x="1893163" y="360352"/>
                </a:lnTo>
                <a:lnTo>
                  <a:pt x="1869439" y="365125"/>
                </a:lnTo>
                <a:lnTo>
                  <a:pt x="60833" y="365125"/>
                </a:lnTo>
                <a:lnTo>
                  <a:pt x="37129" y="360352"/>
                </a:lnTo>
                <a:lnTo>
                  <a:pt x="17795" y="347329"/>
                </a:lnTo>
                <a:lnTo>
                  <a:pt x="4772" y="327995"/>
                </a:lnTo>
                <a:lnTo>
                  <a:pt x="0" y="304291"/>
                </a:lnTo>
                <a:lnTo>
                  <a:pt x="0" y="60832"/>
                </a:lnTo>
                <a:close/>
              </a:path>
            </a:pathLst>
          </a:custGeom>
          <a:ln w="12700">
            <a:solidFill>
              <a:srgbClr val="92D050"/>
            </a:solidFill>
          </a:ln>
        </p:spPr>
        <p:txBody>
          <a:bodyPr wrap="square" lIns="0" tIns="0" rIns="0" bIns="0" rtlCol="0"/>
          <a:lstStyle/>
          <a:p>
            <a:endParaRPr/>
          </a:p>
        </p:txBody>
      </p:sp>
      <p:sp>
        <p:nvSpPr>
          <p:cNvPr id="33" name="object 33"/>
          <p:cNvSpPr txBox="1"/>
          <p:nvPr/>
        </p:nvSpPr>
        <p:spPr>
          <a:xfrm>
            <a:off x="6509384" y="2839339"/>
            <a:ext cx="1243965" cy="323422"/>
          </a:xfrm>
          <a:prstGeom prst="rect">
            <a:avLst/>
          </a:prstGeom>
        </p:spPr>
        <p:txBody>
          <a:bodyPr vert="horz" wrap="square" lIns="0" tIns="0" rIns="0" bIns="0" rtlCol="0">
            <a:spAutoFit/>
          </a:bodyPr>
          <a:lstStyle/>
          <a:p>
            <a:pPr marL="12700" marR="5080" indent="133982"/>
            <a:r>
              <a:rPr sz="1051" dirty="0">
                <a:solidFill>
                  <a:srgbClr val="152C41"/>
                </a:solidFill>
                <a:latin typeface="Arial"/>
                <a:cs typeface="Arial"/>
              </a:rPr>
              <a:t>Lifestyle advice/  Lifestyle</a:t>
            </a:r>
            <a:r>
              <a:rPr sz="1051" spc="-100" dirty="0">
                <a:solidFill>
                  <a:srgbClr val="152C41"/>
                </a:solidFill>
                <a:latin typeface="Arial"/>
                <a:cs typeface="Arial"/>
              </a:rPr>
              <a:t> </a:t>
            </a:r>
            <a:r>
              <a:rPr sz="1051" dirty="0">
                <a:solidFill>
                  <a:srgbClr val="152C41"/>
                </a:solidFill>
                <a:latin typeface="Arial"/>
                <a:cs typeface="Arial"/>
              </a:rPr>
              <a:t>intervention</a:t>
            </a:r>
            <a:endParaRPr sz="1051">
              <a:latin typeface="Arial"/>
              <a:cs typeface="Arial"/>
            </a:endParaRPr>
          </a:p>
        </p:txBody>
      </p:sp>
      <p:sp>
        <p:nvSpPr>
          <p:cNvPr id="34" name="object 34"/>
          <p:cNvSpPr/>
          <p:nvPr/>
        </p:nvSpPr>
        <p:spPr>
          <a:xfrm>
            <a:off x="2528189" y="2763141"/>
            <a:ext cx="1930400" cy="196215"/>
          </a:xfrm>
          <a:custGeom>
            <a:avLst/>
            <a:gdLst/>
            <a:ahLst/>
            <a:cxnLst/>
            <a:rect l="l" t="t" r="r" b="b"/>
            <a:pathLst>
              <a:path w="1930400" h="196214">
                <a:moveTo>
                  <a:pt x="1897761" y="0"/>
                </a:moveTo>
                <a:lnTo>
                  <a:pt x="32638" y="0"/>
                </a:lnTo>
                <a:lnTo>
                  <a:pt x="19931" y="2563"/>
                </a:lnTo>
                <a:lnTo>
                  <a:pt x="9556" y="9556"/>
                </a:lnTo>
                <a:lnTo>
                  <a:pt x="2563" y="19931"/>
                </a:lnTo>
                <a:lnTo>
                  <a:pt x="0" y="32638"/>
                </a:lnTo>
                <a:lnTo>
                  <a:pt x="0" y="163068"/>
                </a:lnTo>
                <a:lnTo>
                  <a:pt x="2563" y="175775"/>
                </a:lnTo>
                <a:lnTo>
                  <a:pt x="9556" y="186150"/>
                </a:lnTo>
                <a:lnTo>
                  <a:pt x="19931" y="193143"/>
                </a:lnTo>
                <a:lnTo>
                  <a:pt x="32638" y="195707"/>
                </a:lnTo>
                <a:lnTo>
                  <a:pt x="1897761" y="195707"/>
                </a:lnTo>
                <a:lnTo>
                  <a:pt x="1910468" y="193143"/>
                </a:lnTo>
                <a:lnTo>
                  <a:pt x="1920843" y="186150"/>
                </a:lnTo>
                <a:lnTo>
                  <a:pt x="1927836" y="175775"/>
                </a:lnTo>
                <a:lnTo>
                  <a:pt x="1930400" y="163068"/>
                </a:lnTo>
                <a:lnTo>
                  <a:pt x="1930400" y="32638"/>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35" name="object 35"/>
          <p:cNvSpPr/>
          <p:nvPr/>
        </p:nvSpPr>
        <p:spPr>
          <a:xfrm>
            <a:off x="2528189" y="2763141"/>
            <a:ext cx="1930400" cy="196215"/>
          </a:xfrm>
          <a:custGeom>
            <a:avLst/>
            <a:gdLst/>
            <a:ahLst/>
            <a:cxnLst/>
            <a:rect l="l" t="t" r="r" b="b"/>
            <a:pathLst>
              <a:path w="1930400" h="196214">
                <a:moveTo>
                  <a:pt x="0" y="32638"/>
                </a:moveTo>
                <a:lnTo>
                  <a:pt x="2563" y="19931"/>
                </a:lnTo>
                <a:lnTo>
                  <a:pt x="9556" y="9556"/>
                </a:lnTo>
                <a:lnTo>
                  <a:pt x="19931" y="2563"/>
                </a:lnTo>
                <a:lnTo>
                  <a:pt x="32638" y="0"/>
                </a:lnTo>
                <a:lnTo>
                  <a:pt x="1897761" y="0"/>
                </a:lnTo>
                <a:lnTo>
                  <a:pt x="1910468" y="2563"/>
                </a:lnTo>
                <a:lnTo>
                  <a:pt x="1920843" y="9556"/>
                </a:lnTo>
                <a:lnTo>
                  <a:pt x="1927836" y="19931"/>
                </a:lnTo>
                <a:lnTo>
                  <a:pt x="1930400" y="32638"/>
                </a:lnTo>
                <a:lnTo>
                  <a:pt x="1930400" y="163068"/>
                </a:lnTo>
                <a:lnTo>
                  <a:pt x="1927836" y="175775"/>
                </a:lnTo>
                <a:lnTo>
                  <a:pt x="1920843" y="186150"/>
                </a:lnTo>
                <a:lnTo>
                  <a:pt x="1910468" y="193143"/>
                </a:lnTo>
                <a:lnTo>
                  <a:pt x="1897761" y="195707"/>
                </a:lnTo>
                <a:lnTo>
                  <a:pt x="32638" y="195707"/>
                </a:lnTo>
                <a:lnTo>
                  <a:pt x="19931" y="193143"/>
                </a:lnTo>
                <a:lnTo>
                  <a:pt x="9556" y="186150"/>
                </a:lnTo>
                <a:lnTo>
                  <a:pt x="2563" y="175775"/>
                </a:lnTo>
                <a:lnTo>
                  <a:pt x="0" y="163068"/>
                </a:lnTo>
                <a:lnTo>
                  <a:pt x="0" y="32638"/>
                </a:lnTo>
                <a:close/>
              </a:path>
            </a:pathLst>
          </a:custGeom>
          <a:ln w="12699">
            <a:solidFill>
              <a:srgbClr val="5F96CA"/>
            </a:solidFill>
          </a:ln>
        </p:spPr>
        <p:txBody>
          <a:bodyPr wrap="square" lIns="0" tIns="0" rIns="0" bIns="0" rtlCol="0"/>
          <a:lstStyle/>
          <a:p>
            <a:endParaRPr/>
          </a:p>
        </p:txBody>
      </p:sp>
      <p:sp>
        <p:nvSpPr>
          <p:cNvPr id="36" name="object 36"/>
          <p:cNvSpPr txBox="1"/>
          <p:nvPr/>
        </p:nvSpPr>
        <p:spPr>
          <a:xfrm>
            <a:off x="2841499" y="2777744"/>
            <a:ext cx="1303020"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Define treatment</a:t>
            </a:r>
            <a:r>
              <a:rPr sz="1051" spc="-115" dirty="0">
                <a:solidFill>
                  <a:srgbClr val="FFFFFF"/>
                </a:solidFill>
                <a:latin typeface="Arial"/>
                <a:cs typeface="Arial"/>
              </a:rPr>
              <a:t> </a:t>
            </a:r>
            <a:r>
              <a:rPr sz="1051" dirty="0">
                <a:solidFill>
                  <a:srgbClr val="FFFFFF"/>
                </a:solidFill>
                <a:latin typeface="Arial"/>
                <a:cs typeface="Arial"/>
              </a:rPr>
              <a:t>goal</a:t>
            </a:r>
            <a:endParaRPr sz="1051">
              <a:latin typeface="Arial"/>
              <a:cs typeface="Arial"/>
            </a:endParaRPr>
          </a:p>
        </p:txBody>
      </p:sp>
      <p:sp>
        <p:nvSpPr>
          <p:cNvPr id="37" name="object 37"/>
          <p:cNvSpPr/>
          <p:nvPr/>
        </p:nvSpPr>
        <p:spPr>
          <a:xfrm>
            <a:off x="2397252" y="3044699"/>
            <a:ext cx="2214245" cy="556895"/>
          </a:xfrm>
          <a:custGeom>
            <a:avLst/>
            <a:gdLst/>
            <a:ahLst/>
            <a:cxnLst/>
            <a:rect l="l" t="t" r="r" b="b"/>
            <a:pathLst>
              <a:path w="2214245" h="556895">
                <a:moveTo>
                  <a:pt x="2120900" y="0"/>
                </a:moveTo>
                <a:lnTo>
                  <a:pt x="92710" y="0"/>
                </a:lnTo>
                <a:lnTo>
                  <a:pt x="56632" y="7290"/>
                </a:lnTo>
                <a:lnTo>
                  <a:pt x="27162" y="27177"/>
                </a:lnTo>
                <a:lnTo>
                  <a:pt x="7288" y="56685"/>
                </a:lnTo>
                <a:lnTo>
                  <a:pt x="0" y="92837"/>
                </a:lnTo>
                <a:lnTo>
                  <a:pt x="0" y="463930"/>
                </a:lnTo>
                <a:lnTo>
                  <a:pt x="7288" y="500008"/>
                </a:lnTo>
                <a:lnTo>
                  <a:pt x="27162" y="529478"/>
                </a:lnTo>
                <a:lnTo>
                  <a:pt x="56632" y="549352"/>
                </a:lnTo>
                <a:lnTo>
                  <a:pt x="92710" y="556640"/>
                </a:lnTo>
                <a:lnTo>
                  <a:pt x="2120900" y="556640"/>
                </a:lnTo>
                <a:lnTo>
                  <a:pt x="2157051" y="549352"/>
                </a:lnTo>
                <a:lnTo>
                  <a:pt x="2186558" y="529478"/>
                </a:lnTo>
                <a:lnTo>
                  <a:pt x="2206446" y="500008"/>
                </a:lnTo>
                <a:lnTo>
                  <a:pt x="2213737" y="463930"/>
                </a:lnTo>
                <a:lnTo>
                  <a:pt x="2213737" y="92837"/>
                </a:lnTo>
                <a:lnTo>
                  <a:pt x="2206446" y="56685"/>
                </a:lnTo>
                <a:lnTo>
                  <a:pt x="2186559" y="27178"/>
                </a:lnTo>
                <a:lnTo>
                  <a:pt x="2157051" y="7290"/>
                </a:lnTo>
                <a:lnTo>
                  <a:pt x="2120900" y="0"/>
                </a:lnTo>
                <a:close/>
              </a:path>
            </a:pathLst>
          </a:custGeom>
          <a:solidFill>
            <a:srgbClr val="92D050"/>
          </a:solidFill>
        </p:spPr>
        <p:txBody>
          <a:bodyPr wrap="square" lIns="0" tIns="0" rIns="0" bIns="0" rtlCol="0"/>
          <a:lstStyle/>
          <a:p>
            <a:endParaRPr/>
          </a:p>
        </p:txBody>
      </p:sp>
      <p:sp>
        <p:nvSpPr>
          <p:cNvPr id="38" name="object 38"/>
          <p:cNvSpPr/>
          <p:nvPr/>
        </p:nvSpPr>
        <p:spPr>
          <a:xfrm>
            <a:off x="2397252" y="3044699"/>
            <a:ext cx="2214245" cy="556895"/>
          </a:xfrm>
          <a:custGeom>
            <a:avLst/>
            <a:gdLst/>
            <a:ahLst/>
            <a:cxnLst/>
            <a:rect l="l" t="t" r="r" b="b"/>
            <a:pathLst>
              <a:path w="2214245" h="556895">
                <a:moveTo>
                  <a:pt x="0" y="92837"/>
                </a:moveTo>
                <a:lnTo>
                  <a:pt x="7288" y="56685"/>
                </a:lnTo>
                <a:lnTo>
                  <a:pt x="27162" y="27177"/>
                </a:lnTo>
                <a:lnTo>
                  <a:pt x="56632" y="7290"/>
                </a:lnTo>
                <a:lnTo>
                  <a:pt x="92710" y="0"/>
                </a:lnTo>
                <a:lnTo>
                  <a:pt x="2120900" y="0"/>
                </a:lnTo>
                <a:lnTo>
                  <a:pt x="2157051" y="7290"/>
                </a:lnTo>
                <a:lnTo>
                  <a:pt x="2186559" y="27178"/>
                </a:lnTo>
                <a:lnTo>
                  <a:pt x="2206446" y="56685"/>
                </a:lnTo>
                <a:lnTo>
                  <a:pt x="2213737" y="92837"/>
                </a:lnTo>
                <a:lnTo>
                  <a:pt x="2213737" y="463930"/>
                </a:lnTo>
                <a:lnTo>
                  <a:pt x="2206446" y="500008"/>
                </a:lnTo>
                <a:lnTo>
                  <a:pt x="2186558" y="529478"/>
                </a:lnTo>
                <a:lnTo>
                  <a:pt x="2157051" y="549352"/>
                </a:lnTo>
                <a:lnTo>
                  <a:pt x="2120900" y="556640"/>
                </a:lnTo>
                <a:lnTo>
                  <a:pt x="92710" y="556640"/>
                </a:lnTo>
                <a:lnTo>
                  <a:pt x="56632" y="549352"/>
                </a:lnTo>
                <a:lnTo>
                  <a:pt x="27162" y="529478"/>
                </a:lnTo>
                <a:lnTo>
                  <a:pt x="7288" y="500008"/>
                </a:lnTo>
                <a:lnTo>
                  <a:pt x="0" y="463930"/>
                </a:lnTo>
                <a:lnTo>
                  <a:pt x="0" y="92837"/>
                </a:lnTo>
                <a:close/>
              </a:path>
            </a:pathLst>
          </a:custGeom>
          <a:ln w="12700">
            <a:solidFill>
              <a:srgbClr val="92D050"/>
            </a:solidFill>
          </a:ln>
        </p:spPr>
        <p:txBody>
          <a:bodyPr wrap="square" lIns="0" tIns="0" rIns="0" bIns="0" rtlCol="0"/>
          <a:lstStyle/>
          <a:p>
            <a:endParaRPr/>
          </a:p>
        </p:txBody>
      </p:sp>
      <p:sp>
        <p:nvSpPr>
          <p:cNvPr id="39" name="object 39"/>
          <p:cNvSpPr txBox="1"/>
          <p:nvPr/>
        </p:nvSpPr>
        <p:spPr>
          <a:xfrm>
            <a:off x="2614677" y="3079878"/>
            <a:ext cx="1779905" cy="161711"/>
          </a:xfrm>
          <a:prstGeom prst="rect">
            <a:avLst/>
          </a:prstGeom>
        </p:spPr>
        <p:txBody>
          <a:bodyPr vert="horz" wrap="square" lIns="0" tIns="0" rIns="0" bIns="0" rtlCol="0">
            <a:spAutoFit/>
          </a:bodyPr>
          <a:lstStyle/>
          <a:p>
            <a:pPr marL="12700"/>
            <a:r>
              <a:rPr sz="1051" dirty="0">
                <a:solidFill>
                  <a:srgbClr val="152C41"/>
                </a:solidFill>
                <a:latin typeface="Arial"/>
                <a:cs typeface="Arial"/>
              </a:rPr>
              <a:t>High potency </a:t>
            </a:r>
            <a:r>
              <a:rPr sz="1051" spc="-5" dirty="0">
                <a:solidFill>
                  <a:srgbClr val="152C41"/>
                </a:solidFill>
                <a:latin typeface="Arial"/>
                <a:cs typeface="Arial"/>
              </a:rPr>
              <a:t>statin </a:t>
            </a:r>
            <a:r>
              <a:rPr sz="1051" dirty="0">
                <a:solidFill>
                  <a:srgbClr val="152C41"/>
                </a:solidFill>
                <a:latin typeface="Arial"/>
                <a:cs typeface="Arial"/>
              </a:rPr>
              <a:t>at</a:t>
            </a:r>
            <a:r>
              <a:rPr sz="1051" spc="-55" dirty="0">
                <a:solidFill>
                  <a:srgbClr val="152C41"/>
                </a:solidFill>
                <a:latin typeface="Arial"/>
                <a:cs typeface="Arial"/>
              </a:rPr>
              <a:t> </a:t>
            </a:r>
            <a:r>
              <a:rPr sz="1051" dirty="0">
                <a:solidFill>
                  <a:srgbClr val="152C41"/>
                </a:solidFill>
                <a:latin typeface="Arial"/>
                <a:cs typeface="Arial"/>
              </a:rPr>
              <a:t>highest</a:t>
            </a:r>
            <a:endParaRPr sz="1051">
              <a:latin typeface="Arial"/>
              <a:cs typeface="Arial"/>
            </a:endParaRPr>
          </a:p>
        </p:txBody>
      </p:sp>
      <p:sp>
        <p:nvSpPr>
          <p:cNvPr id="40" name="object 40"/>
          <p:cNvSpPr txBox="1"/>
          <p:nvPr/>
        </p:nvSpPr>
        <p:spPr>
          <a:xfrm>
            <a:off x="2553716" y="3240151"/>
            <a:ext cx="1899285" cy="323422"/>
          </a:xfrm>
          <a:prstGeom prst="rect">
            <a:avLst/>
          </a:prstGeom>
        </p:spPr>
        <p:txBody>
          <a:bodyPr vert="horz" wrap="square" lIns="0" tIns="0" rIns="0" bIns="0" rtlCol="0">
            <a:spAutoFit/>
          </a:bodyPr>
          <a:lstStyle/>
          <a:p>
            <a:pPr marL="12700" marR="5080" indent="488938"/>
            <a:r>
              <a:rPr sz="1051" dirty="0">
                <a:solidFill>
                  <a:srgbClr val="152C41"/>
                </a:solidFill>
                <a:latin typeface="Arial"/>
                <a:cs typeface="Arial"/>
              </a:rPr>
              <a:t>recommended/  tolerable dose </a:t>
            </a:r>
            <a:r>
              <a:rPr sz="1051" spc="-5" dirty="0">
                <a:solidFill>
                  <a:srgbClr val="152C41"/>
                </a:solidFill>
                <a:latin typeface="Arial"/>
                <a:cs typeface="Arial"/>
              </a:rPr>
              <a:t>to </a:t>
            </a:r>
            <a:r>
              <a:rPr sz="1051" dirty="0">
                <a:solidFill>
                  <a:srgbClr val="152C41"/>
                </a:solidFill>
                <a:latin typeface="Arial"/>
                <a:cs typeface="Arial"/>
              </a:rPr>
              <a:t>reach </a:t>
            </a:r>
            <a:r>
              <a:rPr sz="1051" spc="-5" dirty="0">
                <a:solidFill>
                  <a:srgbClr val="152C41"/>
                </a:solidFill>
                <a:latin typeface="Arial"/>
                <a:cs typeface="Arial"/>
              </a:rPr>
              <a:t>the</a:t>
            </a:r>
            <a:r>
              <a:rPr sz="1051" spc="-55" dirty="0">
                <a:solidFill>
                  <a:srgbClr val="152C41"/>
                </a:solidFill>
                <a:latin typeface="Arial"/>
                <a:cs typeface="Arial"/>
              </a:rPr>
              <a:t> </a:t>
            </a:r>
            <a:r>
              <a:rPr sz="1051" dirty="0">
                <a:solidFill>
                  <a:srgbClr val="152C41"/>
                </a:solidFill>
                <a:latin typeface="Arial"/>
                <a:cs typeface="Arial"/>
              </a:rPr>
              <a:t>goal</a:t>
            </a:r>
            <a:endParaRPr sz="1051">
              <a:latin typeface="Arial"/>
              <a:cs typeface="Arial"/>
            </a:endParaRPr>
          </a:p>
        </p:txBody>
      </p:sp>
      <p:sp>
        <p:nvSpPr>
          <p:cNvPr id="41" name="object 41"/>
          <p:cNvSpPr/>
          <p:nvPr/>
        </p:nvSpPr>
        <p:spPr>
          <a:xfrm>
            <a:off x="1715389" y="4335527"/>
            <a:ext cx="1930400" cy="487680"/>
          </a:xfrm>
          <a:custGeom>
            <a:avLst/>
            <a:gdLst/>
            <a:ahLst/>
            <a:cxnLst/>
            <a:rect l="l" t="t" r="r" b="b"/>
            <a:pathLst>
              <a:path w="1930400" h="487679">
                <a:moveTo>
                  <a:pt x="1849120" y="0"/>
                </a:moveTo>
                <a:lnTo>
                  <a:pt x="81280" y="0"/>
                </a:lnTo>
                <a:lnTo>
                  <a:pt x="49613" y="6395"/>
                </a:lnTo>
                <a:lnTo>
                  <a:pt x="23780" y="23828"/>
                </a:lnTo>
                <a:lnTo>
                  <a:pt x="6377" y="49666"/>
                </a:lnTo>
                <a:lnTo>
                  <a:pt x="0" y="81280"/>
                </a:lnTo>
                <a:lnTo>
                  <a:pt x="0" y="406400"/>
                </a:lnTo>
                <a:lnTo>
                  <a:pt x="6377" y="438013"/>
                </a:lnTo>
                <a:lnTo>
                  <a:pt x="23780" y="463851"/>
                </a:lnTo>
                <a:lnTo>
                  <a:pt x="49613" y="481284"/>
                </a:lnTo>
                <a:lnTo>
                  <a:pt x="81280" y="487680"/>
                </a:lnTo>
                <a:lnTo>
                  <a:pt x="1849120" y="487680"/>
                </a:lnTo>
                <a:lnTo>
                  <a:pt x="1880733" y="481284"/>
                </a:lnTo>
                <a:lnTo>
                  <a:pt x="1906571" y="463851"/>
                </a:lnTo>
                <a:lnTo>
                  <a:pt x="1924004" y="438013"/>
                </a:lnTo>
                <a:lnTo>
                  <a:pt x="1930400" y="406400"/>
                </a:lnTo>
                <a:lnTo>
                  <a:pt x="1930400" y="81280"/>
                </a:lnTo>
                <a:lnTo>
                  <a:pt x="1924004" y="49666"/>
                </a:lnTo>
                <a:lnTo>
                  <a:pt x="1906571" y="23828"/>
                </a:lnTo>
                <a:lnTo>
                  <a:pt x="1880733" y="6395"/>
                </a:lnTo>
                <a:lnTo>
                  <a:pt x="1849120" y="0"/>
                </a:lnTo>
                <a:close/>
              </a:path>
            </a:pathLst>
          </a:custGeom>
          <a:solidFill>
            <a:srgbClr val="5F96CA"/>
          </a:solidFill>
        </p:spPr>
        <p:txBody>
          <a:bodyPr wrap="square" lIns="0" tIns="0" rIns="0" bIns="0" rtlCol="0"/>
          <a:lstStyle/>
          <a:p>
            <a:endParaRPr/>
          </a:p>
        </p:txBody>
      </p:sp>
      <p:sp>
        <p:nvSpPr>
          <p:cNvPr id="42" name="object 42"/>
          <p:cNvSpPr/>
          <p:nvPr/>
        </p:nvSpPr>
        <p:spPr>
          <a:xfrm>
            <a:off x="1715389" y="4335527"/>
            <a:ext cx="1930400" cy="487680"/>
          </a:xfrm>
          <a:custGeom>
            <a:avLst/>
            <a:gdLst/>
            <a:ahLst/>
            <a:cxnLst/>
            <a:rect l="l" t="t" r="r" b="b"/>
            <a:pathLst>
              <a:path w="1930400" h="487679">
                <a:moveTo>
                  <a:pt x="0" y="81280"/>
                </a:moveTo>
                <a:lnTo>
                  <a:pt x="6377" y="49666"/>
                </a:lnTo>
                <a:lnTo>
                  <a:pt x="23780" y="23828"/>
                </a:lnTo>
                <a:lnTo>
                  <a:pt x="49613" y="6395"/>
                </a:lnTo>
                <a:lnTo>
                  <a:pt x="81280" y="0"/>
                </a:lnTo>
                <a:lnTo>
                  <a:pt x="1849120" y="0"/>
                </a:lnTo>
                <a:lnTo>
                  <a:pt x="1880733" y="6395"/>
                </a:lnTo>
                <a:lnTo>
                  <a:pt x="1906571" y="23828"/>
                </a:lnTo>
                <a:lnTo>
                  <a:pt x="1924004" y="49666"/>
                </a:lnTo>
                <a:lnTo>
                  <a:pt x="1930400" y="81280"/>
                </a:lnTo>
                <a:lnTo>
                  <a:pt x="1930400" y="406400"/>
                </a:lnTo>
                <a:lnTo>
                  <a:pt x="1924004" y="438013"/>
                </a:lnTo>
                <a:lnTo>
                  <a:pt x="1906571" y="463851"/>
                </a:lnTo>
                <a:lnTo>
                  <a:pt x="1880733" y="481284"/>
                </a:lnTo>
                <a:lnTo>
                  <a:pt x="1849120" y="487680"/>
                </a:lnTo>
                <a:lnTo>
                  <a:pt x="81280" y="487680"/>
                </a:lnTo>
                <a:lnTo>
                  <a:pt x="49613" y="481284"/>
                </a:lnTo>
                <a:lnTo>
                  <a:pt x="23780" y="463851"/>
                </a:lnTo>
                <a:lnTo>
                  <a:pt x="6377" y="438013"/>
                </a:lnTo>
                <a:lnTo>
                  <a:pt x="0" y="406400"/>
                </a:lnTo>
                <a:lnTo>
                  <a:pt x="0" y="81280"/>
                </a:lnTo>
                <a:close/>
              </a:path>
            </a:pathLst>
          </a:custGeom>
          <a:ln w="12700">
            <a:solidFill>
              <a:srgbClr val="5F96CA"/>
            </a:solidFill>
          </a:ln>
        </p:spPr>
        <p:txBody>
          <a:bodyPr wrap="square" lIns="0" tIns="0" rIns="0" bIns="0" rtlCol="0"/>
          <a:lstStyle/>
          <a:p>
            <a:endParaRPr/>
          </a:p>
        </p:txBody>
      </p:sp>
      <p:sp>
        <p:nvSpPr>
          <p:cNvPr id="43" name="object 43"/>
          <p:cNvSpPr txBox="1"/>
          <p:nvPr/>
        </p:nvSpPr>
        <p:spPr>
          <a:xfrm>
            <a:off x="2376678" y="4336543"/>
            <a:ext cx="607695"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Follo</a:t>
            </a:r>
            <a:r>
              <a:rPr sz="1051" spc="-5" dirty="0">
                <a:solidFill>
                  <a:srgbClr val="FFFFFF"/>
                </a:solidFill>
                <a:latin typeface="Arial"/>
                <a:cs typeface="Arial"/>
              </a:rPr>
              <a:t>w-</a:t>
            </a:r>
            <a:r>
              <a:rPr sz="1051" dirty="0">
                <a:solidFill>
                  <a:srgbClr val="FFFFFF"/>
                </a:solidFill>
                <a:latin typeface="Arial"/>
                <a:cs typeface="Arial"/>
              </a:rPr>
              <a:t>up</a:t>
            </a:r>
            <a:endParaRPr sz="1051">
              <a:latin typeface="Arial"/>
              <a:cs typeface="Arial"/>
            </a:endParaRPr>
          </a:p>
        </p:txBody>
      </p:sp>
      <p:sp>
        <p:nvSpPr>
          <p:cNvPr id="44" name="object 44"/>
          <p:cNvSpPr txBox="1"/>
          <p:nvPr/>
        </p:nvSpPr>
        <p:spPr>
          <a:xfrm>
            <a:off x="1832611" y="4496562"/>
            <a:ext cx="1697989"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Annually, or more</a:t>
            </a:r>
            <a:r>
              <a:rPr sz="1051" spc="-100" dirty="0">
                <a:solidFill>
                  <a:srgbClr val="FFFFFF"/>
                </a:solidFill>
                <a:latin typeface="Arial"/>
                <a:cs typeface="Arial"/>
              </a:rPr>
              <a:t> </a:t>
            </a:r>
            <a:r>
              <a:rPr sz="1051" dirty="0">
                <a:solidFill>
                  <a:srgbClr val="FFFFFF"/>
                </a:solidFill>
                <a:latin typeface="Arial"/>
                <a:cs typeface="Arial"/>
              </a:rPr>
              <a:t>frequency</a:t>
            </a:r>
            <a:endParaRPr sz="1051">
              <a:latin typeface="Arial"/>
              <a:cs typeface="Arial"/>
            </a:endParaRPr>
          </a:p>
        </p:txBody>
      </p:sp>
      <p:sp>
        <p:nvSpPr>
          <p:cNvPr id="45" name="object 45"/>
          <p:cNvSpPr txBox="1"/>
          <p:nvPr/>
        </p:nvSpPr>
        <p:spPr>
          <a:xfrm>
            <a:off x="2347722" y="4656835"/>
            <a:ext cx="666751"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if</a:t>
            </a:r>
            <a:r>
              <a:rPr sz="1051" spc="-91" dirty="0">
                <a:solidFill>
                  <a:srgbClr val="FFFFFF"/>
                </a:solidFill>
                <a:latin typeface="Arial"/>
                <a:cs typeface="Arial"/>
              </a:rPr>
              <a:t> </a:t>
            </a:r>
            <a:r>
              <a:rPr sz="1051" dirty="0">
                <a:solidFill>
                  <a:srgbClr val="FFFFFF"/>
                </a:solidFill>
                <a:latin typeface="Arial"/>
                <a:cs typeface="Arial"/>
              </a:rPr>
              <a:t>indicated</a:t>
            </a:r>
            <a:endParaRPr sz="1051">
              <a:latin typeface="Arial"/>
              <a:cs typeface="Arial"/>
            </a:endParaRPr>
          </a:p>
        </p:txBody>
      </p:sp>
      <p:sp>
        <p:nvSpPr>
          <p:cNvPr id="46" name="object 46"/>
          <p:cNvSpPr/>
          <p:nvPr/>
        </p:nvSpPr>
        <p:spPr>
          <a:xfrm>
            <a:off x="4017771" y="4780281"/>
            <a:ext cx="1930400" cy="196215"/>
          </a:xfrm>
          <a:custGeom>
            <a:avLst/>
            <a:gdLst/>
            <a:ahLst/>
            <a:cxnLst/>
            <a:rect l="l" t="t" r="r" b="b"/>
            <a:pathLst>
              <a:path w="1930400" h="196214">
                <a:moveTo>
                  <a:pt x="1897761" y="0"/>
                </a:moveTo>
                <a:lnTo>
                  <a:pt x="32512" y="0"/>
                </a:lnTo>
                <a:lnTo>
                  <a:pt x="19877" y="2563"/>
                </a:lnTo>
                <a:lnTo>
                  <a:pt x="9540" y="9556"/>
                </a:lnTo>
                <a:lnTo>
                  <a:pt x="2561" y="19931"/>
                </a:lnTo>
                <a:lnTo>
                  <a:pt x="0" y="32639"/>
                </a:lnTo>
                <a:lnTo>
                  <a:pt x="0" y="163068"/>
                </a:lnTo>
                <a:lnTo>
                  <a:pt x="2561" y="175775"/>
                </a:lnTo>
                <a:lnTo>
                  <a:pt x="9540" y="186150"/>
                </a:lnTo>
                <a:lnTo>
                  <a:pt x="19877" y="193143"/>
                </a:lnTo>
                <a:lnTo>
                  <a:pt x="32512" y="195707"/>
                </a:lnTo>
                <a:lnTo>
                  <a:pt x="1897761" y="195707"/>
                </a:lnTo>
                <a:lnTo>
                  <a:pt x="1910468" y="193143"/>
                </a:lnTo>
                <a:lnTo>
                  <a:pt x="1920843" y="186150"/>
                </a:lnTo>
                <a:lnTo>
                  <a:pt x="1927836" y="175775"/>
                </a:lnTo>
                <a:lnTo>
                  <a:pt x="1930400" y="163068"/>
                </a:lnTo>
                <a:lnTo>
                  <a:pt x="1930400" y="32639"/>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47" name="object 47"/>
          <p:cNvSpPr/>
          <p:nvPr/>
        </p:nvSpPr>
        <p:spPr>
          <a:xfrm>
            <a:off x="4017771" y="4780281"/>
            <a:ext cx="1930400" cy="196215"/>
          </a:xfrm>
          <a:custGeom>
            <a:avLst/>
            <a:gdLst/>
            <a:ahLst/>
            <a:cxnLst/>
            <a:rect l="l" t="t" r="r" b="b"/>
            <a:pathLst>
              <a:path w="1930400" h="196214">
                <a:moveTo>
                  <a:pt x="0" y="32639"/>
                </a:moveTo>
                <a:lnTo>
                  <a:pt x="2561" y="19931"/>
                </a:lnTo>
                <a:lnTo>
                  <a:pt x="9540" y="9556"/>
                </a:lnTo>
                <a:lnTo>
                  <a:pt x="19877" y="2563"/>
                </a:lnTo>
                <a:lnTo>
                  <a:pt x="32512" y="0"/>
                </a:lnTo>
                <a:lnTo>
                  <a:pt x="1897761" y="0"/>
                </a:lnTo>
                <a:lnTo>
                  <a:pt x="1910468" y="2563"/>
                </a:lnTo>
                <a:lnTo>
                  <a:pt x="1920843" y="9556"/>
                </a:lnTo>
                <a:lnTo>
                  <a:pt x="1927836" y="19931"/>
                </a:lnTo>
                <a:lnTo>
                  <a:pt x="1930400" y="32639"/>
                </a:lnTo>
                <a:lnTo>
                  <a:pt x="1930400" y="163068"/>
                </a:lnTo>
                <a:lnTo>
                  <a:pt x="1927836" y="175775"/>
                </a:lnTo>
                <a:lnTo>
                  <a:pt x="1920843" y="186150"/>
                </a:lnTo>
                <a:lnTo>
                  <a:pt x="1910468" y="193143"/>
                </a:lnTo>
                <a:lnTo>
                  <a:pt x="1897761" y="195707"/>
                </a:lnTo>
                <a:lnTo>
                  <a:pt x="32512" y="195707"/>
                </a:lnTo>
                <a:lnTo>
                  <a:pt x="19877" y="193143"/>
                </a:lnTo>
                <a:lnTo>
                  <a:pt x="9540" y="186150"/>
                </a:lnTo>
                <a:lnTo>
                  <a:pt x="2561" y="175775"/>
                </a:lnTo>
                <a:lnTo>
                  <a:pt x="0" y="163068"/>
                </a:lnTo>
                <a:lnTo>
                  <a:pt x="0" y="32639"/>
                </a:lnTo>
                <a:close/>
              </a:path>
            </a:pathLst>
          </a:custGeom>
          <a:ln w="12700">
            <a:solidFill>
              <a:srgbClr val="5F96CA"/>
            </a:solidFill>
          </a:ln>
        </p:spPr>
        <p:txBody>
          <a:bodyPr wrap="square" lIns="0" tIns="0" rIns="0" bIns="0" rtlCol="0"/>
          <a:lstStyle/>
          <a:p>
            <a:endParaRPr/>
          </a:p>
        </p:txBody>
      </p:sp>
      <p:sp>
        <p:nvSpPr>
          <p:cNvPr id="48" name="object 48"/>
          <p:cNvSpPr txBox="1"/>
          <p:nvPr/>
        </p:nvSpPr>
        <p:spPr>
          <a:xfrm>
            <a:off x="4332859" y="4795520"/>
            <a:ext cx="1299211"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LDL-C goal</a:t>
            </a:r>
            <a:r>
              <a:rPr sz="1051" spc="-71" dirty="0">
                <a:solidFill>
                  <a:srgbClr val="FFFFFF"/>
                </a:solidFill>
                <a:latin typeface="Arial"/>
                <a:cs typeface="Arial"/>
              </a:rPr>
              <a:t> </a:t>
            </a:r>
            <a:r>
              <a:rPr sz="1051" dirty="0">
                <a:solidFill>
                  <a:srgbClr val="FFFFFF"/>
                </a:solidFill>
                <a:latin typeface="Arial"/>
                <a:cs typeface="Arial"/>
              </a:rPr>
              <a:t>reached?</a:t>
            </a:r>
            <a:endParaRPr sz="1051">
              <a:latin typeface="Arial"/>
              <a:cs typeface="Arial"/>
            </a:endParaRPr>
          </a:p>
        </p:txBody>
      </p:sp>
      <p:sp>
        <p:nvSpPr>
          <p:cNvPr id="49" name="object 49"/>
          <p:cNvSpPr/>
          <p:nvPr/>
        </p:nvSpPr>
        <p:spPr>
          <a:xfrm>
            <a:off x="2680589" y="5377435"/>
            <a:ext cx="1930400" cy="487680"/>
          </a:xfrm>
          <a:custGeom>
            <a:avLst/>
            <a:gdLst/>
            <a:ahLst/>
            <a:cxnLst/>
            <a:rect l="l" t="t" r="r" b="b"/>
            <a:pathLst>
              <a:path w="1930400" h="487679">
                <a:moveTo>
                  <a:pt x="1849120" y="0"/>
                </a:moveTo>
                <a:lnTo>
                  <a:pt x="81280" y="0"/>
                </a:lnTo>
                <a:lnTo>
                  <a:pt x="49613" y="6377"/>
                </a:lnTo>
                <a:lnTo>
                  <a:pt x="23780" y="23780"/>
                </a:lnTo>
                <a:lnTo>
                  <a:pt x="6377" y="49613"/>
                </a:lnTo>
                <a:lnTo>
                  <a:pt x="0" y="81279"/>
                </a:lnTo>
                <a:lnTo>
                  <a:pt x="0" y="406361"/>
                </a:lnTo>
                <a:lnTo>
                  <a:pt x="6377" y="438001"/>
                </a:lnTo>
                <a:lnTo>
                  <a:pt x="23780" y="463837"/>
                </a:lnTo>
                <a:lnTo>
                  <a:pt x="49613" y="481255"/>
                </a:lnTo>
                <a:lnTo>
                  <a:pt x="81280" y="487641"/>
                </a:lnTo>
                <a:lnTo>
                  <a:pt x="1849120" y="487641"/>
                </a:lnTo>
                <a:lnTo>
                  <a:pt x="1880733" y="481255"/>
                </a:lnTo>
                <a:lnTo>
                  <a:pt x="1906571" y="463837"/>
                </a:lnTo>
                <a:lnTo>
                  <a:pt x="1924004" y="438001"/>
                </a:lnTo>
                <a:lnTo>
                  <a:pt x="1930400" y="406361"/>
                </a:lnTo>
                <a:lnTo>
                  <a:pt x="1930400" y="81279"/>
                </a:lnTo>
                <a:lnTo>
                  <a:pt x="1924004" y="49613"/>
                </a:lnTo>
                <a:lnTo>
                  <a:pt x="1906571" y="23780"/>
                </a:lnTo>
                <a:lnTo>
                  <a:pt x="1880733" y="6377"/>
                </a:lnTo>
                <a:lnTo>
                  <a:pt x="1849120" y="0"/>
                </a:lnTo>
                <a:close/>
              </a:path>
            </a:pathLst>
          </a:custGeom>
          <a:solidFill>
            <a:srgbClr val="5F96CA"/>
          </a:solidFill>
        </p:spPr>
        <p:txBody>
          <a:bodyPr wrap="square" lIns="0" tIns="0" rIns="0" bIns="0" rtlCol="0"/>
          <a:lstStyle/>
          <a:p>
            <a:endParaRPr/>
          </a:p>
        </p:txBody>
      </p:sp>
      <p:sp>
        <p:nvSpPr>
          <p:cNvPr id="50" name="object 50"/>
          <p:cNvSpPr/>
          <p:nvPr/>
        </p:nvSpPr>
        <p:spPr>
          <a:xfrm>
            <a:off x="2680589" y="5377435"/>
            <a:ext cx="1930400" cy="487680"/>
          </a:xfrm>
          <a:custGeom>
            <a:avLst/>
            <a:gdLst/>
            <a:ahLst/>
            <a:cxnLst/>
            <a:rect l="l" t="t" r="r" b="b"/>
            <a:pathLst>
              <a:path w="1930400" h="487679">
                <a:moveTo>
                  <a:pt x="0" y="81279"/>
                </a:moveTo>
                <a:lnTo>
                  <a:pt x="6377" y="49613"/>
                </a:lnTo>
                <a:lnTo>
                  <a:pt x="23780" y="23780"/>
                </a:lnTo>
                <a:lnTo>
                  <a:pt x="49613" y="6377"/>
                </a:lnTo>
                <a:lnTo>
                  <a:pt x="81280" y="0"/>
                </a:lnTo>
                <a:lnTo>
                  <a:pt x="1849120" y="0"/>
                </a:lnTo>
                <a:lnTo>
                  <a:pt x="1880733" y="6377"/>
                </a:lnTo>
                <a:lnTo>
                  <a:pt x="1906571" y="23780"/>
                </a:lnTo>
                <a:lnTo>
                  <a:pt x="1924004" y="49613"/>
                </a:lnTo>
                <a:lnTo>
                  <a:pt x="1930400" y="81279"/>
                </a:lnTo>
                <a:lnTo>
                  <a:pt x="1930400" y="406361"/>
                </a:lnTo>
                <a:lnTo>
                  <a:pt x="1924004" y="438001"/>
                </a:lnTo>
                <a:lnTo>
                  <a:pt x="1906571" y="463837"/>
                </a:lnTo>
                <a:lnTo>
                  <a:pt x="1880733" y="481255"/>
                </a:lnTo>
                <a:lnTo>
                  <a:pt x="1849120" y="487641"/>
                </a:lnTo>
                <a:lnTo>
                  <a:pt x="81280" y="487641"/>
                </a:lnTo>
                <a:lnTo>
                  <a:pt x="49613" y="481255"/>
                </a:lnTo>
                <a:lnTo>
                  <a:pt x="23780" y="463837"/>
                </a:lnTo>
                <a:lnTo>
                  <a:pt x="6377" y="438001"/>
                </a:lnTo>
                <a:lnTo>
                  <a:pt x="0" y="406361"/>
                </a:lnTo>
                <a:lnTo>
                  <a:pt x="0" y="81279"/>
                </a:lnTo>
                <a:close/>
              </a:path>
            </a:pathLst>
          </a:custGeom>
          <a:ln w="12700">
            <a:solidFill>
              <a:srgbClr val="5F96CA"/>
            </a:solidFill>
          </a:ln>
        </p:spPr>
        <p:txBody>
          <a:bodyPr wrap="square" lIns="0" tIns="0" rIns="0" bIns="0" rtlCol="0"/>
          <a:lstStyle/>
          <a:p>
            <a:endParaRPr/>
          </a:p>
        </p:txBody>
      </p:sp>
      <p:sp>
        <p:nvSpPr>
          <p:cNvPr id="51" name="object 51"/>
          <p:cNvSpPr txBox="1"/>
          <p:nvPr/>
        </p:nvSpPr>
        <p:spPr>
          <a:xfrm>
            <a:off x="2797811" y="5378703"/>
            <a:ext cx="1697989" cy="485133"/>
          </a:xfrm>
          <a:prstGeom prst="rect">
            <a:avLst/>
          </a:prstGeom>
        </p:spPr>
        <p:txBody>
          <a:bodyPr vert="horz" wrap="square" lIns="0" tIns="0" rIns="0" bIns="0" rtlCol="0">
            <a:spAutoFit/>
          </a:bodyPr>
          <a:lstStyle/>
          <a:p>
            <a:pPr marL="12700" marR="5080" indent="543546"/>
            <a:r>
              <a:rPr sz="1051" dirty="0">
                <a:solidFill>
                  <a:srgbClr val="FFFFFF"/>
                </a:solidFill>
                <a:latin typeface="Arial"/>
                <a:cs typeface="Arial"/>
              </a:rPr>
              <a:t>Follow-up  Annually, or more</a:t>
            </a:r>
            <a:r>
              <a:rPr sz="1051" spc="-100" dirty="0">
                <a:solidFill>
                  <a:srgbClr val="FFFFFF"/>
                </a:solidFill>
                <a:latin typeface="Arial"/>
                <a:cs typeface="Arial"/>
              </a:rPr>
              <a:t> </a:t>
            </a:r>
            <a:r>
              <a:rPr sz="1051" dirty="0">
                <a:solidFill>
                  <a:srgbClr val="FFFFFF"/>
                </a:solidFill>
                <a:latin typeface="Arial"/>
                <a:cs typeface="Arial"/>
              </a:rPr>
              <a:t>frequency</a:t>
            </a:r>
            <a:endParaRPr sz="1051">
              <a:latin typeface="Arial"/>
              <a:cs typeface="Arial"/>
            </a:endParaRPr>
          </a:p>
          <a:p>
            <a:pPr marL="527672"/>
            <a:r>
              <a:rPr sz="1051" dirty="0">
                <a:solidFill>
                  <a:srgbClr val="FFFFFF"/>
                </a:solidFill>
                <a:latin typeface="Arial"/>
                <a:cs typeface="Arial"/>
              </a:rPr>
              <a:t>if</a:t>
            </a:r>
            <a:r>
              <a:rPr sz="1051" spc="-91" dirty="0">
                <a:solidFill>
                  <a:srgbClr val="FFFFFF"/>
                </a:solidFill>
                <a:latin typeface="Arial"/>
                <a:cs typeface="Arial"/>
              </a:rPr>
              <a:t> </a:t>
            </a:r>
            <a:r>
              <a:rPr sz="1051" dirty="0">
                <a:solidFill>
                  <a:srgbClr val="FFFFFF"/>
                </a:solidFill>
                <a:latin typeface="Arial"/>
                <a:cs typeface="Arial"/>
              </a:rPr>
              <a:t>indicated</a:t>
            </a:r>
            <a:endParaRPr sz="1051">
              <a:latin typeface="Arial"/>
              <a:cs typeface="Arial"/>
            </a:endParaRPr>
          </a:p>
        </p:txBody>
      </p:sp>
      <p:sp>
        <p:nvSpPr>
          <p:cNvPr id="52" name="object 52"/>
          <p:cNvSpPr/>
          <p:nvPr/>
        </p:nvSpPr>
        <p:spPr>
          <a:xfrm>
            <a:off x="4861053" y="5394833"/>
            <a:ext cx="1623060" cy="203835"/>
          </a:xfrm>
          <a:custGeom>
            <a:avLst/>
            <a:gdLst/>
            <a:ahLst/>
            <a:cxnLst/>
            <a:rect l="l" t="t" r="r" b="b"/>
            <a:pathLst>
              <a:path w="1623060" h="203835">
                <a:moveTo>
                  <a:pt x="1589024" y="0"/>
                </a:moveTo>
                <a:lnTo>
                  <a:pt x="33909" y="0"/>
                </a:lnTo>
                <a:lnTo>
                  <a:pt x="20681" y="2674"/>
                </a:lnTo>
                <a:lnTo>
                  <a:pt x="9906" y="9969"/>
                </a:lnTo>
                <a:lnTo>
                  <a:pt x="2655" y="20788"/>
                </a:lnTo>
                <a:lnTo>
                  <a:pt x="0" y="34035"/>
                </a:lnTo>
                <a:lnTo>
                  <a:pt x="0" y="169798"/>
                </a:lnTo>
                <a:lnTo>
                  <a:pt x="2655" y="183042"/>
                </a:lnTo>
                <a:lnTo>
                  <a:pt x="9906" y="193852"/>
                </a:lnTo>
                <a:lnTo>
                  <a:pt x="20681" y="201138"/>
                </a:lnTo>
                <a:lnTo>
                  <a:pt x="33909" y="203809"/>
                </a:lnTo>
                <a:lnTo>
                  <a:pt x="1589024" y="203809"/>
                </a:lnTo>
                <a:lnTo>
                  <a:pt x="1602198" y="201138"/>
                </a:lnTo>
                <a:lnTo>
                  <a:pt x="1612979" y="193852"/>
                </a:lnTo>
                <a:lnTo>
                  <a:pt x="1620260" y="183042"/>
                </a:lnTo>
                <a:lnTo>
                  <a:pt x="1622933" y="169798"/>
                </a:lnTo>
                <a:lnTo>
                  <a:pt x="1622933" y="34035"/>
                </a:lnTo>
                <a:lnTo>
                  <a:pt x="1620260" y="20788"/>
                </a:lnTo>
                <a:lnTo>
                  <a:pt x="1612979" y="9969"/>
                </a:lnTo>
                <a:lnTo>
                  <a:pt x="1602198" y="2674"/>
                </a:lnTo>
                <a:lnTo>
                  <a:pt x="1589024" y="0"/>
                </a:lnTo>
                <a:close/>
              </a:path>
            </a:pathLst>
          </a:custGeom>
          <a:solidFill>
            <a:srgbClr val="92D050"/>
          </a:solidFill>
        </p:spPr>
        <p:txBody>
          <a:bodyPr wrap="square" lIns="0" tIns="0" rIns="0" bIns="0" rtlCol="0"/>
          <a:lstStyle/>
          <a:p>
            <a:endParaRPr/>
          </a:p>
        </p:txBody>
      </p:sp>
      <p:sp>
        <p:nvSpPr>
          <p:cNvPr id="53" name="object 53"/>
          <p:cNvSpPr/>
          <p:nvPr/>
        </p:nvSpPr>
        <p:spPr>
          <a:xfrm>
            <a:off x="4861053" y="5394833"/>
            <a:ext cx="1623060" cy="203835"/>
          </a:xfrm>
          <a:custGeom>
            <a:avLst/>
            <a:gdLst/>
            <a:ahLst/>
            <a:cxnLst/>
            <a:rect l="l" t="t" r="r" b="b"/>
            <a:pathLst>
              <a:path w="1623060" h="203835">
                <a:moveTo>
                  <a:pt x="0" y="34035"/>
                </a:moveTo>
                <a:lnTo>
                  <a:pt x="2655" y="20788"/>
                </a:lnTo>
                <a:lnTo>
                  <a:pt x="9906" y="9969"/>
                </a:lnTo>
                <a:lnTo>
                  <a:pt x="20681" y="2674"/>
                </a:lnTo>
                <a:lnTo>
                  <a:pt x="33909" y="0"/>
                </a:lnTo>
                <a:lnTo>
                  <a:pt x="1589024" y="0"/>
                </a:lnTo>
                <a:lnTo>
                  <a:pt x="1602198" y="2674"/>
                </a:lnTo>
                <a:lnTo>
                  <a:pt x="1612979" y="9969"/>
                </a:lnTo>
                <a:lnTo>
                  <a:pt x="1620260" y="20788"/>
                </a:lnTo>
                <a:lnTo>
                  <a:pt x="1622933" y="34035"/>
                </a:lnTo>
                <a:lnTo>
                  <a:pt x="1622933" y="169798"/>
                </a:lnTo>
                <a:lnTo>
                  <a:pt x="1620260" y="183042"/>
                </a:lnTo>
                <a:lnTo>
                  <a:pt x="1612979" y="193852"/>
                </a:lnTo>
                <a:lnTo>
                  <a:pt x="1602198" y="201138"/>
                </a:lnTo>
                <a:lnTo>
                  <a:pt x="1589024" y="203809"/>
                </a:lnTo>
                <a:lnTo>
                  <a:pt x="33909" y="203809"/>
                </a:lnTo>
                <a:lnTo>
                  <a:pt x="20681" y="201138"/>
                </a:lnTo>
                <a:lnTo>
                  <a:pt x="9906" y="193852"/>
                </a:lnTo>
                <a:lnTo>
                  <a:pt x="2655" y="183042"/>
                </a:lnTo>
                <a:lnTo>
                  <a:pt x="0" y="169798"/>
                </a:lnTo>
                <a:lnTo>
                  <a:pt x="0" y="34035"/>
                </a:lnTo>
                <a:close/>
              </a:path>
            </a:pathLst>
          </a:custGeom>
          <a:ln w="12700">
            <a:solidFill>
              <a:srgbClr val="92D050"/>
            </a:solidFill>
          </a:ln>
        </p:spPr>
        <p:txBody>
          <a:bodyPr wrap="square" lIns="0" tIns="0" rIns="0" bIns="0" rtlCol="0"/>
          <a:lstStyle/>
          <a:p>
            <a:endParaRPr/>
          </a:p>
        </p:txBody>
      </p:sp>
      <p:sp>
        <p:nvSpPr>
          <p:cNvPr id="54" name="object 54"/>
          <p:cNvSpPr txBox="1"/>
          <p:nvPr/>
        </p:nvSpPr>
        <p:spPr>
          <a:xfrm>
            <a:off x="5049773" y="5414264"/>
            <a:ext cx="1245235" cy="161711"/>
          </a:xfrm>
          <a:prstGeom prst="rect">
            <a:avLst/>
          </a:prstGeom>
        </p:spPr>
        <p:txBody>
          <a:bodyPr vert="horz" wrap="square" lIns="0" tIns="0" rIns="0" bIns="0" rtlCol="0">
            <a:spAutoFit/>
          </a:bodyPr>
          <a:lstStyle/>
          <a:p>
            <a:pPr marL="12700"/>
            <a:r>
              <a:rPr sz="1051" dirty="0">
                <a:solidFill>
                  <a:srgbClr val="152C41"/>
                </a:solidFill>
                <a:latin typeface="Arial"/>
                <a:cs typeface="Arial"/>
              </a:rPr>
              <a:t>Add PCSK9</a:t>
            </a:r>
            <a:r>
              <a:rPr sz="1051" spc="-100" dirty="0">
                <a:solidFill>
                  <a:srgbClr val="152C41"/>
                </a:solidFill>
                <a:latin typeface="Arial"/>
                <a:cs typeface="Arial"/>
              </a:rPr>
              <a:t> </a:t>
            </a:r>
            <a:r>
              <a:rPr sz="1051" dirty="0">
                <a:solidFill>
                  <a:srgbClr val="152C41"/>
                </a:solidFill>
                <a:latin typeface="Arial"/>
                <a:cs typeface="Arial"/>
              </a:rPr>
              <a:t>inhibitor</a:t>
            </a:r>
            <a:endParaRPr sz="1051">
              <a:latin typeface="Arial"/>
              <a:cs typeface="Arial"/>
            </a:endParaRPr>
          </a:p>
        </p:txBody>
      </p:sp>
      <p:sp>
        <p:nvSpPr>
          <p:cNvPr id="55" name="object 55"/>
          <p:cNvSpPr/>
          <p:nvPr/>
        </p:nvSpPr>
        <p:spPr>
          <a:xfrm>
            <a:off x="4861053" y="5791925"/>
            <a:ext cx="1623060" cy="281305"/>
          </a:xfrm>
          <a:custGeom>
            <a:avLst/>
            <a:gdLst/>
            <a:ahLst/>
            <a:cxnLst/>
            <a:rect l="l" t="t" r="r" b="b"/>
            <a:pathLst>
              <a:path w="1623060" h="281304">
                <a:moveTo>
                  <a:pt x="1576070" y="0"/>
                </a:moveTo>
                <a:lnTo>
                  <a:pt x="46736" y="0"/>
                </a:lnTo>
                <a:lnTo>
                  <a:pt x="28557" y="3680"/>
                </a:lnTo>
                <a:lnTo>
                  <a:pt x="13700" y="13717"/>
                </a:lnTo>
                <a:lnTo>
                  <a:pt x="3677" y="28605"/>
                </a:lnTo>
                <a:lnTo>
                  <a:pt x="0" y="46837"/>
                </a:lnTo>
                <a:lnTo>
                  <a:pt x="0" y="234213"/>
                </a:lnTo>
                <a:lnTo>
                  <a:pt x="3677" y="252452"/>
                </a:lnTo>
                <a:lnTo>
                  <a:pt x="13700" y="267344"/>
                </a:lnTo>
                <a:lnTo>
                  <a:pt x="28557" y="277383"/>
                </a:lnTo>
                <a:lnTo>
                  <a:pt x="46736" y="281063"/>
                </a:lnTo>
                <a:lnTo>
                  <a:pt x="1576070" y="281063"/>
                </a:lnTo>
                <a:lnTo>
                  <a:pt x="1594322" y="277383"/>
                </a:lnTo>
                <a:lnTo>
                  <a:pt x="1609216" y="267344"/>
                </a:lnTo>
                <a:lnTo>
                  <a:pt x="1619253" y="252452"/>
                </a:lnTo>
                <a:lnTo>
                  <a:pt x="1622933" y="234213"/>
                </a:lnTo>
                <a:lnTo>
                  <a:pt x="1622933" y="46837"/>
                </a:lnTo>
                <a:lnTo>
                  <a:pt x="1619253" y="28605"/>
                </a:lnTo>
                <a:lnTo>
                  <a:pt x="1609217" y="13717"/>
                </a:lnTo>
                <a:lnTo>
                  <a:pt x="1594322" y="3680"/>
                </a:lnTo>
                <a:lnTo>
                  <a:pt x="1576070" y="0"/>
                </a:lnTo>
                <a:close/>
              </a:path>
            </a:pathLst>
          </a:custGeom>
          <a:solidFill>
            <a:srgbClr val="92D050"/>
          </a:solidFill>
        </p:spPr>
        <p:txBody>
          <a:bodyPr wrap="square" lIns="0" tIns="0" rIns="0" bIns="0" rtlCol="0"/>
          <a:lstStyle/>
          <a:p>
            <a:endParaRPr/>
          </a:p>
        </p:txBody>
      </p:sp>
      <p:sp>
        <p:nvSpPr>
          <p:cNvPr id="56" name="object 56"/>
          <p:cNvSpPr/>
          <p:nvPr/>
        </p:nvSpPr>
        <p:spPr>
          <a:xfrm>
            <a:off x="4861053" y="5791925"/>
            <a:ext cx="1623060" cy="281305"/>
          </a:xfrm>
          <a:custGeom>
            <a:avLst/>
            <a:gdLst/>
            <a:ahLst/>
            <a:cxnLst/>
            <a:rect l="l" t="t" r="r" b="b"/>
            <a:pathLst>
              <a:path w="1623060" h="281304">
                <a:moveTo>
                  <a:pt x="0" y="46837"/>
                </a:moveTo>
                <a:lnTo>
                  <a:pt x="3677" y="28605"/>
                </a:lnTo>
                <a:lnTo>
                  <a:pt x="13700" y="13717"/>
                </a:lnTo>
                <a:lnTo>
                  <a:pt x="28557" y="3680"/>
                </a:lnTo>
                <a:lnTo>
                  <a:pt x="46736" y="0"/>
                </a:lnTo>
                <a:lnTo>
                  <a:pt x="1576070" y="0"/>
                </a:lnTo>
                <a:lnTo>
                  <a:pt x="1594322" y="3680"/>
                </a:lnTo>
                <a:lnTo>
                  <a:pt x="1609217" y="13717"/>
                </a:lnTo>
                <a:lnTo>
                  <a:pt x="1619253" y="28605"/>
                </a:lnTo>
                <a:lnTo>
                  <a:pt x="1622933" y="46837"/>
                </a:lnTo>
                <a:lnTo>
                  <a:pt x="1622933" y="234213"/>
                </a:lnTo>
                <a:lnTo>
                  <a:pt x="1619253" y="252452"/>
                </a:lnTo>
                <a:lnTo>
                  <a:pt x="1609216" y="267344"/>
                </a:lnTo>
                <a:lnTo>
                  <a:pt x="1594322" y="277383"/>
                </a:lnTo>
                <a:lnTo>
                  <a:pt x="1576070" y="281063"/>
                </a:lnTo>
                <a:lnTo>
                  <a:pt x="46736" y="281063"/>
                </a:lnTo>
                <a:lnTo>
                  <a:pt x="28557" y="277383"/>
                </a:lnTo>
                <a:lnTo>
                  <a:pt x="13700" y="267344"/>
                </a:lnTo>
                <a:lnTo>
                  <a:pt x="3677" y="252452"/>
                </a:lnTo>
                <a:lnTo>
                  <a:pt x="0" y="234213"/>
                </a:lnTo>
                <a:lnTo>
                  <a:pt x="0" y="46837"/>
                </a:lnTo>
                <a:close/>
              </a:path>
            </a:pathLst>
          </a:custGeom>
          <a:ln w="12700">
            <a:solidFill>
              <a:srgbClr val="92D050"/>
            </a:solidFill>
          </a:ln>
        </p:spPr>
        <p:txBody>
          <a:bodyPr wrap="square" lIns="0" tIns="0" rIns="0" bIns="0" rtlCol="0"/>
          <a:lstStyle/>
          <a:p>
            <a:endParaRPr/>
          </a:p>
        </p:txBody>
      </p:sp>
      <p:sp>
        <p:nvSpPr>
          <p:cNvPr id="57" name="object 57"/>
          <p:cNvSpPr txBox="1"/>
          <p:nvPr/>
        </p:nvSpPr>
        <p:spPr>
          <a:xfrm>
            <a:off x="5171059" y="5770016"/>
            <a:ext cx="1002031" cy="323422"/>
          </a:xfrm>
          <a:prstGeom prst="rect">
            <a:avLst/>
          </a:prstGeom>
        </p:spPr>
        <p:txBody>
          <a:bodyPr vert="horz" wrap="square" lIns="0" tIns="0" rIns="0" bIns="0" rtlCol="0">
            <a:spAutoFit/>
          </a:bodyPr>
          <a:lstStyle/>
          <a:p>
            <a:pPr marL="29209" marR="5080" indent="-17145"/>
            <a:r>
              <a:rPr sz="1051" dirty="0">
                <a:solidFill>
                  <a:srgbClr val="152C41"/>
                </a:solidFill>
                <a:latin typeface="Arial"/>
                <a:cs typeface="Arial"/>
              </a:rPr>
              <a:t>Consider</a:t>
            </a:r>
            <a:r>
              <a:rPr sz="1051" spc="-71" dirty="0">
                <a:solidFill>
                  <a:srgbClr val="152C41"/>
                </a:solidFill>
                <a:latin typeface="Arial"/>
                <a:cs typeface="Arial"/>
              </a:rPr>
              <a:t> </a:t>
            </a:r>
            <a:r>
              <a:rPr sz="1051" dirty="0">
                <a:solidFill>
                  <a:srgbClr val="152C41"/>
                </a:solidFill>
                <a:latin typeface="Arial"/>
                <a:cs typeface="Arial"/>
              </a:rPr>
              <a:t>adding  PCSK9</a:t>
            </a:r>
            <a:r>
              <a:rPr sz="1051" spc="-105" dirty="0">
                <a:solidFill>
                  <a:srgbClr val="152C41"/>
                </a:solidFill>
                <a:latin typeface="Arial"/>
                <a:cs typeface="Arial"/>
              </a:rPr>
              <a:t> </a:t>
            </a:r>
            <a:r>
              <a:rPr sz="1051" dirty="0">
                <a:solidFill>
                  <a:srgbClr val="152C41"/>
                </a:solidFill>
                <a:latin typeface="Arial"/>
                <a:cs typeface="Arial"/>
              </a:rPr>
              <a:t>inhibitor</a:t>
            </a:r>
            <a:endParaRPr sz="1051">
              <a:latin typeface="Arial"/>
              <a:cs typeface="Arial"/>
            </a:endParaRPr>
          </a:p>
        </p:txBody>
      </p:sp>
      <p:sp>
        <p:nvSpPr>
          <p:cNvPr id="58" name="object 58"/>
          <p:cNvSpPr/>
          <p:nvPr/>
        </p:nvSpPr>
        <p:spPr>
          <a:xfrm>
            <a:off x="6594348" y="5115052"/>
            <a:ext cx="3270885" cy="487680"/>
          </a:xfrm>
          <a:custGeom>
            <a:avLst/>
            <a:gdLst/>
            <a:ahLst/>
            <a:cxnLst/>
            <a:rect l="l" t="t" r="r" b="b"/>
            <a:pathLst>
              <a:path w="3270884" h="487679">
                <a:moveTo>
                  <a:pt x="3189604" y="0"/>
                </a:moveTo>
                <a:lnTo>
                  <a:pt x="81279" y="0"/>
                </a:lnTo>
                <a:lnTo>
                  <a:pt x="49666" y="6377"/>
                </a:lnTo>
                <a:lnTo>
                  <a:pt x="23828" y="23780"/>
                </a:lnTo>
                <a:lnTo>
                  <a:pt x="6395" y="49613"/>
                </a:lnTo>
                <a:lnTo>
                  <a:pt x="0" y="81280"/>
                </a:lnTo>
                <a:lnTo>
                  <a:pt x="0" y="406400"/>
                </a:lnTo>
                <a:lnTo>
                  <a:pt x="6395" y="438007"/>
                </a:lnTo>
                <a:lnTo>
                  <a:pt x="23828" y="463832"/>
                </a:lnTo>
                <a:lnTo>
                  <a:pt x="49666" y="481252"/>
                </a:lnTo>
                <a:lnTo>
                  <a:pt x="81279" y="487641"/>
                </a:lnTo>
                <a:lnTo>
                  <a:pt x="3189604" y="487641"/>
                </a:lnTo>
                <a:lnTo>
                  <a:pt x="3221218" y="481252"/>
                </a:lnTo>
                <a:lnTo>
                  <a:pt x="3247056" y="463832"/>
                </a:lnTo>
                <a:lnTo>
                  <a:pt x="3264489" y="438007"/>
                </a:lnTo>
                <a:lnTo>
                  <a:pt x="3270884" y="406400"/>
                </a:lnTo>
                <a:lnTo>
                  <a:pt x="3270884" y="81280"/>
                </a:lnTo>
                <a:lnTo>
                  <a:pt x="3264489" y="49613"/>
                </a:lnTo>
                <a:lnTo>
                  <a:pt x="3247056" y="23780"/>
                </a:lnTo>
                <a:lnTo>
                  <a:pt x="3221218" y="6377"/>
                </a:lnTo>
                <a:lnTo>
                  <a:pt x="3189604" y="0"/>
                </a:lnTo>
                <a:close/>
              </a:path>
            </a:pathLst>
          </a:custGeom>
          <a:solidFill>
            <a:srgbClr val="FFFFCC"/>
          </a:solidFill>
        </p:spPr>
        <p:txBody>
          <a:bodyPr wrap="square" lIns="0" tIns="0" rIns="0" bIns="0" rtlCol="0"/>
          <a:lstStyle/>
          <a:p>
            <a:endParaRPr/>
          </a:p>
        </p:txBody>
      </p:sp>
      <p:sp>
        <p:nvSpPr>
          <p:cNvPr id="59" name="object 59"/>
          <p:cNvSpPr/>
          <p:nvPr/>
        </p:nvSpPr>
        <p:spPr>
          <a:xfrm>
            <a:off x="6594348" y="5115052"/>
            <a:ext cx="3270885" cy="487680"/>
          </a:xfrm>
          <a:custGeom>
            <a:avLst/>
            <a:gdLst/>
            <a:ahLst/>
            <a:cxnLst/>
            <a:rect l="l" t="t" r="r" b="b"/>
            <a:pathLst>
              <a:path w="3270884" h="487679">
                <a:moveTo>
                  <a:pt x="0" y="81280"/>
                </a:moveTo>
                <a:lnTo>
                  <a:pt x="6395" y="49613"/>
                </a:lnTo>
                <a:lnTo>
                  <a:pt x="23828" y="23780"/>
                </a:lnTo>
                <a:lnTo>
                  <a:pt x="49666" y="6377"/>
                </a:lnTo>
                <a:lnTo>
                  <a:pt x="81279" y="0"/>
                </a:lnTo>
                <a:lnTo>
                  <a:pt x="3189604" y="0"/>
                </a:lnTo>
                <a:lnTo>
                  <a:pt x="3221218" y="6377"/>
                </a:lnTo>
                <a:lnTo>
                  <a:pt x="3247056" y="23780"/>
                </a:lnTo>
                <a:lnTo>
                  <a:pt x="3264489" y="49613"/>
                </a:lnTo>
                <a:lnTo>
                  <a:pt x="3270884" y="81280"/>
                </a:lnTo>
                <a:lnTo>
                  <a:pt x="3270884" y="406400"/>
                </a:lnTo>
                <a:lnTo>
                  <a:pt x="3264489" y="438007"/>
                </a:lnTo>
                <a:lnTo>
                  <a:pt x="3247056" y="463832"/>
                </a:lnTo>
                <a:lnTo>
                  <a:pt x="3221218" y="481252"/>
                </a:lnTo>
                <a:lnTo>
                  <a:pt x="3189604" y="487641"/>
                </a:lnTo>
                <a:lnTo>
                  <a:pt x="81279" y="487641"/>
                </a:lnTo>
                <a:lnTo>
                  <a:pt x="49666" y="481252"/>
                </a:lnTo>
                <a:lnTo>
                  <a:pt x="23828" y="463832"/>
                </a:lnTo>
                <a:lnTo>
                  <a:pt x="6395" y="438007"/>
                </a:lnTo>
                <a:lnTo>
                  <a:pt x="0" y="406400"/>
                </a:lnTo>
                <a:lnTo>
                  <a:pt x="0" y="81280"/>
                </a:lnTo>
                <a:close/>
              </a:path>
            </a:pathLst>
          </a:custGeom>
          <a:ln w="12699">
            <a:solidFill>
              <a:srgbClr val="FFFFCC"/>
            </a:solidFill>
          </a:ln>
        </p:spPr>
        <p:txBody>
          <a:bodyPr wrap="square" lIns="0" tIns="0" rIns="0" bIns="0" rtlCol="0"/>
          <a:lstStyle/>
          <a:p>
            <a:endParaRPr/>
          </a:p>
        </p:txBody>
      </p:sp>
      <p:sp>
        <p:nvSpPr>
          <p:cNvPr id="60" name="object 60"/>
          <p:cNvSpPr txBox="1"/>
          <p:nvPr/>
        </p:nvSpPr>
        <p:spPr>
          <a:xfrm>
            <a:off x="6697728" y="5128006"/>
            <a:ext cx="2907665" cy="461665"/>
          </a:xfrm>
          <a:prstGeom prst="rect">
            <a:avLst/>
          </a:prstGeom>
        </p:spPr>
        <p:txBody>
          <a:bodyPr vert="horz" wrap="square" lIns="0" tIns="0" rIns="0" bIns="0" rtlCol="0">
            <a:spAutoFit/>
          </a:bodyPr>
          <a:lstStyle/>
          <a:p>
            <a:pPr marL="184781" indent="-172081">
              <a:buChar char="•"/>
              <a:tabLst>
                <a:tab pos="185415" algn="l"/>
              </a:tabLst>
            </a:pPr>
            <a:r>
              <a:rPr sz="1000" spc="-5" dirty="0">
                <a:solidFill>
                  <a:srgbClr val="152C41"/>
                </a:solidFill>
                <a:latin typeface="Arial"/>
                <a:cs typeface="Arial"/>
              </a:rPr>
              <a:t>Secondary prevention</a:t>
            </a:r>
            <a:r>
              <a:rPr sz="1000" spc="-71" dirty="0">
                <a:solidFill>
                  <a:srgbClr val="152C41"/>
                </a:solidFill>
                <a:latin typeface="Arial"/>
                <a:cs typeface="Arial"/>
              </a:rPr>
              <a:t> </a:t>
            </a:r>
            <a:r>
              <a:rPr sz="1000" spc="-5" dirty="0">
                <a:solidFill>
                  <a:srgbClr val="152C41"/>
                </a:solidFill>
                <a:latin typeface="Arial"/>
                <a:cs typeface="Arial"/>
              </a:rPr>
              <a:t>(very-high-risk)</a:t>
            </a:r>
            <a:endParaRPr sz="1000">
              <a:latin typeface="Arial"/>
              <a:cs typeface="Arial"/>
            </a:endParaRPr>
          </a:p>
          <a:p>
            <a:pPr marL="184781" marR="5080" indent="-172081">
              <a:buChar char="•"/>
              <a:tabLst>
                <a:tab pos="185415" algn="l"/>
              </a:tabLst>
            </a:pPr>
            <a:r>
              <a:rPr sz="1000" spc="-5" dirty="0">
                <a:solidFill>
                  <a:srgbClr val="152C41"/>
                </a:solidFill>
                <a:latin typeface="Arial"/>
                <a:cs typeface="Arial"/>
              </a:rPr>
              <a:t>Primary prevention patients </a:t>
            </a:r>
            <a:r>
              <a:rPr sz="1000" spc="-11" dirty="0">
                <a:solidFill>
                  <a:srgbClr val="152C41"/>
                </a:solidFill>
                <a:latin typeface="Arial"/>
                <a:cs typeface="Arial"/>
              </a:rPr>
              <a:t>with </a:t>
            </a:r>
            <a:r>
              <a:rPr sz="1000" spc="-5" dirty="0">
                <a:solidFill>
                  <a:srgbClr val="152C41"/>
                </a:solidFill>
                <a:latin typeface="Arial"/>
                <a:cs typeface="Arial"/>
              </a:rPr>
              <a:t>FH and another  </a:t>
            </a:r>
            <a:r>
              <a:rPr sz="1000" dirty="0">
                <a:solidFill>
                  <a:srgbClr val="152C41"/>
                </a:solidFill>
                <a:latin typeface="Arial"/>
                <a:cs typeface="Arial"/>
              </a:rPr>
              <a:t>major </a:t>
            </a:r>
            <a:r>
              <a:rPr sz="1000" spc="-5" dirty="0">
                <a:solidFill>
                  <a:srgbClr val="152C41"/>
                </a:solidFill>
                <a:latin typeface="Arial"/>
                <a:cs typeface="Arial"/>
              </a:rPr>
              <a:t>risk </a:t>
            </a:r>
            <a:r>
              <a:rPr sz="1000" dirty="0">
                <a:solidFill>
                  <a:srgbClr val="152C41"/>
                </a:solidFill>
                <a:latin typeface="Arial"/>
                <a:cs typeface="Arial"/>
              </a:rPr>
              <a:t>factor</a:t>
            </a:r>
            <a:r>
              <a:rPr sz="1000" spc="-85" dirty="0">
                <a:solidFill>
                  <a:srgbClr val="152C41"/>
                </a:solidFill>
                <a:latin typeface="Arial"/>
                <a:cs typeface="Arial"/>
              </a:rPr>
              <a:t> </a:t>
            </a:r>
            <a:r>
              <a:rPr sz="1000" spc="-5" dirty="0">
                <a:solidFill>
                  <a:srgbClr val="152C41"/>
                </a:solidFill>
                <a:latin typeface="Arial"/>
                <a:cs typeface="Arial"/>
              </a:rPr>
              <a:t>(very-high-risk)</a:t>
            </a:r>
            <a:endParaRPr sz="1000">
              <a:latin typeface="Arial"/>
              <a:cs typeface="Arial"/>
            </a:endParaRPr>
          </a:p>
        </p:txBody>
      </p:sp>
      <p:sp>
        <p:nvSpPr>
          <p:cNvPr id="61" name="object 61"/>
          <p:cNvSpPr/>
          <p:nvPr/>
        </p:nvSpPr>
        <p:spPr>
          <a:xfrm>
            <a:off x="6594348" y="5678895"/>
            <a:ext cx="3270885" cy="487680"/>
          </a:xfrm>
          <a:custGeom>
            <a:avLst/>
            <a:gdLst/>
            <a:ahLst/>
            <a:cxnLst/>
            <a:rect l="l" t="t" r="r" b="b"/>
            <a:pathLst>
              <a:path w="3270884" h="487679">
                <a:moveTo>
                  <a:pt x="3189604" y="0"/>
                </a:moveTo>
                <a:lnTo>
                  <a:pt x="81279" y="0"/>
                </a:lnTo>
                <a:lnTo>
                  <a:pt x="49666" y="6388"/>
                </a:lnTo>
                <a:lnTo>
                  <a:pt x="23828" y="23809"/>
                </a:lnTo>
                <a:lnTo>
                  <a:pt x="6395" y="49645"/>
                </a:lnTo>
                <a:lnTo>
                  <a:pt x="0" y="81280"/>
                </a:lnTo>
                <a:lnTo>
                  <a:pt x="0" y="406400"/>
                </a:lnTo>
                <a:lnTo>
                  <a:pt x="6395" y="438039"/>
                </a:lnTo>
                <a:lnTo>
                  <a:pt x="23828" y="463875"/>
                </a:lnTo>
                <a:lnTo>
                  <a:pt x="49666" y="481293"/>
                </a:lnTo>
                <a:lnTo>
                  <a:pt x="81279" y="487680"/>
                </a:lnTo>
                <a:lnTo>
                  <a:pt x="3189604" y="487680"/>
                </a:lnTo>
                <a:lnTo>
                  <a:pt x="3221218" y="481293"/>
                </a:lnTo>
                <a:lnTo>
                  <a:pt x="3247056" y="463875"/>
                </a:lnTo>
                <a:lnTo>
                  <a:pt x="3264489" y="438039"/>
                </a:lnTo>
                <a:lnTo>
                  <a:pt x="3270884" y="406400"/>
                </a:lnTo>
                <a:lnTo>
                  <a:pt x="3270884" y="81280"/>
                </a:lnTo>
                <a:lnTo>
                  <a:pt x="3264489" y="49645"/>
                </a:lnTo>
                <a:lnTo>
                  <a:pt x="3247056" y="23809"/>
                </a:lnTo>
                <a:lnTo>
                  <a:pt x="3221218" y="6388"/>
                </a:lnTo>
                <a:lnTo>
                  <a:pt x="3189604" y="0"/>
                </a:lnTo>
                <a:close/>
              </a:path>
            </a:pathLst>
          </a:custGeom>
          <a:solidFill>
            <a:srgbClr val="FFFFCC"/>
          </a:solidFill>
        </p:spPr>
        <p:txBody>
          <a:bodyPr wrap="square" lIns="0" tIns="0" rIns="0" bIns="0" rtlCol="0"/>
          <a:lstStyle/>
          <a:p>
            <a:endParaRPr/>
          </a:p>
        </p:txBody>
      </p:sp>
      <p:sp>
        <p:nvSpPr>
          <p:cNvPr id="62" name="object 62"/>
          <p:cNvSpPr/>
          <p:nvPr/>
        </p:nvSpPr>
        <p:spPr>
          <a:xfrm>
            <a:off x="6594348" y="5678895"/>
            <a:ext cx="3270885" cy="487680"/>
          </a:xfrm>
          <a:custGeom>
            <a:avLst/>
            <a:gdLst/>
            <a:ahLst/>
            <a:cxnLst/>
            <a:rect l="l" t="t" r="r" b="b"/>
            <a:pathLst>
              <a:path w="3270884" h="487679">
                <a:moveTo>
                  <a:pt x="0" y="81280"/>
                </a:moveTo>
                <a:lnTo>
                  <a:pt x="6395" y="49645"/>
                </a:lnTo>
                <a:lnTo>
                  <a:pt x="23828" y="23809"/>
                </a:lnTo>
                <a:lnTo>
                  <a:pt x="49666" y="6388"/>
                </a:lnTo>
                <a:lnTo>
                  <a:pt x="81279" y="0"/>
                </a:lnTo>
                <a:lnTo>
                  <a:pt x="3189604" y="0"/>
                </a:lnTo>
                <a:lnTo>
                  <a:pt x="3221218" y="6388"/>
                </a:lnTo>
                <a:lnTo>
                  <a:pt x="3247056" y="23809"/>
                </a:lnTo>
                <a:lnTo>
                  <a:pt x="3264489" y="49645"/>
                </a:lnTo>
                <a:lnTo>
                  <a:pt x="3270884" y="81280"/>
                </a:lnTo>
                <a:lnTo>
                  <a:pt x="3270884" y="406400"/>
                </a:lnTo>
                <a:lnTo>
                  <a:pt x="3264489" y="438039"/>
                </a:lnTo>
                <a:lnTo>
                  <a:pt x="3247056" y="463875"/>
                </a:lnTo>
                <a:lnTo>
                  <a:pt x="3221218" y="481293"/>
                </a:lnTo>
                <a:lnTo>
                  <a:pt x="3189604" y="487680"/>
                </a:lnTo>
                <a:lnTo>
                  <a:pt x="81279" y="487680"/>
                </a:lnTo>
                <a:lnTo>
                  <a:pt x="49666" y="481293"/>
                </a:lnTo>
                <a:lnTo>
                  <a:pt x="23828" y="463875"/>
                </a:lnTo>
                <a:lnTo>
                  <a:pt x="6395" y="438039"/>
                </a:lnTo>
                <a:lnTo>
                  <a:pt x="0" y="406400"/>
                </a:lnTo>
                <a:lnTo>
                  <a:pt x="0" y="81280"/>
                </a:lnTo>
                <a:close/>
              </a:path>
            </a:pathLst>
          </a:custGeom>
          <a:ln w="12700">
            <a:solidFill>
              <a:srgbClr val="FFFFCC"/>
            </a:solidFill>
          </a:ln>
        </p:spPr>
        <p:txBody>
          <a:bodyPr wrap="square" lIns="0" tIns="0" rIns="0" bIns="0" rtlCol="0"/>
          <a:lstStyle/>
          <a:p>
            <a:endParaRPr/>
          </a:p>
        </p:txBody>
      </p:sp>
      <p:sp>
        <p:nvSpPr>
          <p:cNvPr id="63" name="object 63"/>
          <p:cNvSpPr txBox="1"/>
          <p:nvPr/>
        </p:nvSpPr>
        <p:spPr>
          <a:xfrm>
            <a:off x="6697727" y="5768137"/>
            <a:ext cx="2875280" cy="307777"/>
          </a:xfrm>
          <a:prstGeom prst="rect">
            <a:avLst/>
          </a:prstGeom>
        </p:spPr>
        <p:txBody>
          <a:bodyPr vert="horz" wrap="square" lIns="0" tIns="0" rIns="0" bIns="0" rtlCol="0">
            <a:spAutoFit/>
          </a:bodyPr>
          <a:lstStyle/>
          <a:p>
            <a:pPr marL="184781" marR="5080" indent="-172081">
              <a:buChar char="•"/>
              <a:tabLst>
                <a:tab pos="185415" algn="l"/>
              </a:tabLst>
            </a:pPr>
            <a:r>
              <a:rPr sz="1000" spc="-5" dirty="0">
                <a:solidFill>
                  <a:srgbClr val="152C41"/>
                </a:solidFill>
                <a:latin typeface="Arial"/>
                <a:cs typeface="Arial"/>
              </a:rPr>
              <a:t>Primary prevention patients at </a:t>
            </a:r>
            <a:r>
              <a:rPr sz="1000" spc="-11" dirty="0">
                <a:solidFill>
                  <a:srgbClr val="152C41"/>
                </a:solidFill>
                <a:latin typeface="Arial"/>
                <a:cs typeface="Arial"/>
              </a:rPr>
              <a:t>very-high </a:t>
            </a:r>
            <a:r>
              <a:rPr sz="1000" spc="-5" dirty="0">
                <a:solidFill>
                  <a:srgbClr val="152C41"/>
                </a:solidFill>
                <a:latin typeface="Arial"/>
                <a:cs typeface="Arial"/>
              </a:rPr>
              <a:t>risk but  </a:t>
            </a:r>
            <a:r>
              <a:rPr sz="1000" spc="-11" dirty="0">
                <a:solidFill>
                  <a:srgbClr val="152C41"/>
                </a:solidFill>
                <a:latin typeface="Arial"/>
                <a:cs typeface="Arial"/>
              </a:rPr>
              <a:t>without</a:t>
            </a:r>
            <a:r>
              <a:rPr sz="1000" spc="-60" dirty="0">
                <a:solidFill>
                  <a:srgbClr val="152C41"/>
                </a:solidFill>
                <a:latin typeface="Arial"/>
                <a:cs typeface="Arial"/>
              </a:rPr>
              <a:t> </a:t>
            </a:r>
            <a:r>
              <a:rPr sz="1000" spc="-5" dirty="0">
                <a:solidFill>
                  <a:srgbClr val="152C41"/>
                </a:solidFill>
                <a:latin typeface="Arial"/>
                <a:cs typeface="Arial"/>
              </a:rPr>
              <a:t>FH</a:t>
            </a:r>
            <a:endParaRPr sz="1000">
              <a:latin typeface="Arial"/>
              <a:cs typeface="Arial"/>
            </a:endParaRPr>
          </a:p>
        </p:txBody>
      </p:sp>
      <p:sp>
        <p:nvSpPr>
          <p:cNvPr id="64" name="object 64"/>
          <p:cNvSpPr/>
          <p:nvPr/>
        </p:nvSpPr>
        <p:spPr>
          <a:xfrm>
            <a:off x="3493389" y="2575051"/>
            <a:ext cx="955040" cy="0"/>
          </a:xfrm>
          <a:custGeom>
            <a:avLst/>
            <a:gdLst/>
            <a:ahLst/>
            <a:cxnLst/>
            <a:rect l="l" t="t" r="r" b="b"/>
            <a:pathLst>
              <a:path w="955039">
                <a:moveTo>
                  <a:pt x="955039" y="0"/>
                </a:moveTo>
                <a:lnTo>
                  <a:pt x="0" y="0"/>
                </a:lnTo>
              </a:path>
            </a:pathLst>
          </a:custGeom>
          <a:ln w="12700">
            <a:solidFill>
              <a:srgbClr val="152C41"/>
            </a:solidFill>
            <a:prstDash val="dash"/>
          </a:ln>
        </p:spPr>
        <p:txBody>
          <a:bodyPr wrap="square" lIns="0" tIns="0" rIns="0" bIns="0" rtlCol="0"/>
          <a:lstStyle/>
          <a:p>
            <a:endParaRPr/>
          </a:p>
        </p:txBody>
      </p:sp>
      <p:sp>
        <p:nvSpPr>
          <p:cNvPr id="65" name="object 65"/>
          <p:cNvSpPr/>
          <p:nvPr/>
        </p:nvSpPr>
        <p:spPr>
          <a:xfrm>
            <a:off x="5948172" y="2575051"/>
            <a:ext cx="346075" cy="0"/>
          </a:xfrm>
          <a:custGeom>
            <a:avLst/>
            <a:gdLst/>
            <a:ahLst/>
            <a:cxnLst/>
            <a:rect l="l" t="t" r="r" b="b"/>
            <a:pathLst>
              <a:path w="346075">
                <a:moveTo>
                  <a:pt x="345693" y="0"/>
                </a:moveTo>
                <a:lnTo>
                  <a:pt x="0" y="0"/>
                </a:lnTo>
              </a:path>
            </a:pathLst>
          </a:custGeom>
          <a:ln w="12700">
            <a:solidFill>
              <a:srgbClr val="152C41"/>
            </a:solidFill>
            <a:prstDash val="dash"/>
          </a:ln>
        </p:spPr>
        <p:txBody>
          <a:bodyPr wrap="square" lIns="0" tIns="0" rIns="0" bIns="0" rtlCol="0"/>
          <a:lstStyle/>
          <a:p>
            <a:endParaRPr/>
          </a:p>
        </p:txBody>
      </p:sp>
      <p:sp>
        <p:nvSpPr>
          <p:cNvPr id="66" name="object 66"/>
          <p:cNvSpPr/>
          <p:nvPr/>
        </p:nvSpPr>
        <p:spPr>
          <a:xfrm>
            <a:off x="6293865" y="2575051"/>
            <a:ext cx="838200" cy="0"/>
          </a:xfrm>
          <a:custGeom>
            <a:avLst/>
            <a:gdLst/>
            <a:ahLst/>
            <a:cxnLst/>
            <a:rect l="l" t="t" r="r" b="b"/>
            <a:pathLst>
              <a:path w="838200">
                <a:moveTo>
                  <a:pt x="0" y="0"/>
                </a:moveTo>
                <a:lnTo>
                  <a:pt x="837945" y="0"/>
                </a:lnTo>
              </a:path>
            </a:pathLst>
          </a:custGeom>
          <a:ln w="12700">
            <a:solidFill>
              <a:srgbClr val="152C41"/>
            </a:solidFill>
          </a:ln>
        </p:spPr>
        <p:txBody>
          <a:bodyPr wrap="square" lIns="0" tIns="0" rIns="0" bIns="0" rtlCol="0"/>
          <a:lstStyle/>
          <a:p>
            <a:endParaRPr/>
          </a:p>
        </p:txBody>
      </p:sp>
      <p:sp>
        <p:nvSpPr>
          <p:cNvPr id="67" name="object 67"/>
          <p:cNvSpPr/>
          <p:nvPr/>
        </p:nvSpPr>
        <p:spPr>
          <a:xfrm>
            <a:off x="7131811" y="2575051"/>
            <a:ext cx="0" cy="245111"/>
          </a:xfrm>
          <a:custGeom>
            <a:avLst/>
            <a:gdLst/>
            <a:ahLst/>
            <a:cxnLst/>
            <a:rect l="l" t="t" r="r" b="b"/>
            <a:pathLst>
              <a:path h="245110">
                <a:moveTo>
                  <a:pt x="0" y="0"/>
                </a:moveTo>
                <a:lnTo>
                  <a:pt x="0" y="244856"/>
                </a:lnTo>
              </a:path>
            </a:pathLst>
          </a:custGeom>
          <a:ln w="12700">
            <a:solidFill>
              <a:srgbClr val="152C41"/>
            </a:solidFill>
          </a:ln>
        </p:spPr>
        <p:txBody>
          <a:bodyPr wrap="square" lIns="0" tIns="0" rIns="0" bIns="0" rtlCol="0"/>
          <a:lstStyle/>
          <a:p>
            <a:endParaRPr/>
          </a:p>
        </p:txBody>
      </p:sp>
      <p:sp>
        <p:nvSpPr>
          <p:cNvPr id="68" name="object 68"/>
          <p:cNvSpPr/>
          <p:nvPr/>
        </p:nvSpPr>
        <p:spPr>
          <a:xfrm>
            <a:off x="3504057" y="4140327"/>
            <a:ext cx="889000" cy="1271"/>
          </a:xfrm>
          <a:custGeom>
            <a:avLst/>
            <a:gdLst/>
            <a:ahLst/>
            <a:cxnLst/>
            <a:rect l="l" t="t" r="r" b="b"/>
            <a:pathLst>
              <a:path w="889000" h="1270">
                <a:moveTo>
                  <a:pt x="888491" y="1270"/>
                </a:moveTo>
                <a:lnTo>
                  <a:pt x="0" y="0"/>
                </a:lnTo>
              </a:path>
            </a:pathLst>
          </a:custGeom>
          <a:ln w="12700">
            <a:solidFill>
              <a:srgbClr val="152C41"/>
            </a:solidFill>
          </a:ln>
        </p:spPr>
        <p:txBody>
          <a:bodyPr wrap="square" lIns="0" tIns="0" rIns="0" bIns="0" rtlCol="0"/>
          <a:lstStyle/>
          <a:p>
            <a:endParaRPr/>
          </a:p>
        </p:txBody>
      </p:sp>
      <p:sp>
        <p:nvSpPr>
          <p:cNvPr id="69" name="object 69"/>
          <p:cNvSpPr/>
          <p:nvPr/>
        </p:nvSpPr>
        <p:spPr>
          <a:xfrm>
            <a:off x="2997837" y="4140327"/>
            <a:ext cx="511809" cy="1271"/>
          </a:xfrm>
          <a:custGeom>
            <a:avLst/>
            <a:gdLst/>
            <a:ahLst/>
            <a:cxnLst/>
            <a:rect l="l" t="t" r="r" b="b"/>
            <a:pathLst>
              <a:path w="511810" h="1270">
                <a:moveTo>
                  <a:pt x="511682" y="1270"/>
                </a:moveTo>
                <a:lnTo>
                  <a:pt x="0" y="0"/>
                </a:lnTo>
              </a:path>
            </a:pathLst>
          </a:custGeom>
          <a:ln w="12700">
            <a:solidFill>
              <a:srgbClr val="152C41"/>
            </a:solidFill>
            <a:prstDash val="dash"/>
          </a:ln>
        </p:spPr>
        <p:txBody>
          <a:bodyPr wrap="square" lIns="0" tIns="0" rIns="0" bIns="0" rtlCol="0"/>
          <a:lstStyle/>
          <a:p>
            <a:endParaRPr/>
          </a:p>
        </p:txBody>
      </p:sp>
      <p:sp>
        <p:nvSpPr>
          <p:cNvPr id="70" name="object 70"/>
          <p:cNvSpPr/>
          <p:nvPr/>
        </p:nvSpPr>
        <p:spPr>
          <a:xfrm>
            <a:off x="4392548" y="4125977"/>
            <a:ext cx="589280" cy="15875"/>
          </a:xfrm>
          <a:custGeom>
            <a:avLst/>
            <a:gdLst/>
            <a:ahLst/>
            <a:cxnLst/>
            <a:rect l="l" t="t" r="r" b="b"/>
            <a:pathLst>
              <a:path w="589279" h="15875">
                <a:moveTo>
                  <a:pt x="588772" y="0"/>
                </a:moveTo>
                <a:lnTo>
                  <a:pt x="0" y="15621"/>
                </a:lnTo>
              </a:path>
            </a:pathLst>
          </a:custGeom>
          <a:ln w="12700">
            <a:solidFill>
              <a:srgbClr val="152C41"/>
            </a:solidFill>
            <a:prstDash val="dash"/>
          </a:ln>
        </p:spPr>
        <p:txBody>
          <a:bodyPr wrap="square" lIns="0" tIns="0" rIns="0" bIns="0" rtlCol="0"/>
          <a:lstStyle/>
          <a:p>
            <a:endParaRPr/>
          </a:p>
        </p:txBody>
      </p:sp>
      <p:sp>
        <p:nvSpPr>
          <p:cNvPr id="71" name="object 71"/>
          <p:cNvSpPr/>
          <p:nvPr/>
        </p:nvSpPr>
        <p:spPr>
          <a:xfrm>
            <a:off x="2518029" y="3781934"/>
            <a:ext cx="1930400" cy="196215"/>
          </a:xfrm>
          <a:custGeom>
            <a:avLst/>
            <a:gdLst/>
            <a:ahLst/>
            <a:cxnLst/>
            <a:rect l="l" t="t" r="r" b="b"/>
            <a:pathLst>
              <a:path w="1930400" h="196214">
                <a:moveTo>
                  <a:pt x="1897760" y="0"/>
                </a:moveTo>
                <a:lnTo>
                  <a:pt x="32638" y="0"/>
                </a:lnTo>
                <a:lnTo>
                  <a:pt x="19931" y="2563"/>
                </a:lnTo>
                <a:lnTo>
                  <a:pt x="9556" y="9556"/>
                </a:lnTo>
                <a:lnTo>
                  <a:pt x="2563" y="19931"/>
                </a:lnTo>
                <a:lnTo>
                  <a:pt x="0" y="32639"/>
                </a:lnTo>
                <a:lnTo>
                  <a:pt x="0" y="163068"/>
                </a:lnTo>
                <a:lnTo>
                  <a:pt x="2563" y="175775"/>
                </a:lnTo>
                <a:lnTo>
                  <a:pt x="9556" y="186150"/>
                </a:lnTo>
                <a:lnTo>
                  <a:pt x="19931" y="193143"/>
                </a:lnTo>
                <a:lnTo>
                  <a:pt x="32638" y="195707"/>
                </a:lnTo>
                <a:lnTo>
                  <a:pt x="1897760" y="195707"/>
                </a:lnTo>
                <a:lnTo>
                  <a:pt x="1910468" y="193143"/>
                </a:lnTo>
                <a:lnTo>
                  <a:pt x="1920843" y="186150"/>
                </a:lnTo>
                <a:lnTo>
                  <a:pt x="1927836" y="175775"/>
                </a:lnTo>
                <a:lnTo>
                  <a:pt x="1930399" y="163068"/>
                </a:lnTo>
                <a:lnTo>
                  <a:pt x="1930399" y="32639"/>
                </a:lnTo>
                <a:lnTo>
                  <a:pt x="1927836" y="19931"/>
                </a:lnTo>
                <a:lnTo>
                  <a:pt x="1920843" y="9556"/>
                </a:lnTo>
                <a:lnTo>
                  <a:pt x="1910468" y="2563"/>
                </a:lnTo>
                <a:lnTo>
                  <a:pt x="1897760" y="0"/>
                </a:lnTo>
                <a:close/>
              </a:path>
            </a:pathLst>
          </a:custGeom>
          <a:solidFill>
            <a:srgbClr val="5F96CA"/>
          </a:solidFill>
        </p:spPr>
        <p:txBody>
          <a:bodyPr wrap="square" lIns="0" tIns="0" rIns="0" bIns="0" rtlCol="0"/>
          <a:lstStyle/>
          <a:p>
            <a:endParaRPr/>
          </a:p>
        </p:txBody>
      </p:sp>
      <p:sp>
        <p:nvSpPr>
          <p:cNvPr id="72" name="object 72"/>
          <p:cNvSpPr/>
          <p:nvPr/>
        </p:nvSpPr>
        <p:spPr>
          <a:xfrm>
            <a:off x="2518029" y="3781934"/>
            <a:ext cx="1930400" cy="196215"/>
          </a:xfrm>
          <a:custGeom>
            <a:avLst/>
            <a:gdLst/>
            <a:ahLst/>
            <a:cxnLst/>
            <a:rect l="l" t="t" r="r" b="b"/>
            <a:pathLst>
              <a:path w="1930400" h="196214">
                <a:moveTo>
                  <a:pt x="0" y="32639"/>
                </a:moveTo>
                <a:lnTo>
                  <a:pt x="2563" y="19931"/>
                </a:lnTo>
                <a:lnTo>
                  <a:pt x="9556" y="9556"/>
                </a:lnTo>
                <a:lnTo>
                  <a:pt x="19931" y="2563"/>
                </a:lnTo>
                <a:lnTo>
                  <a:pt x="32638" y="0"/>
                </a:lnTo>
                <a:lnTo>
                  <a:pt x="1897760" y="0"/>
                </a:lnTo>
                <a:lnTo>
                  <a:pt x="1910468" y="2563"/>
                </a:lnTo>
                <a:lnTo>
                  <a:pt x="1920843" y="9556"/>
                </a:lnTo>
                <a:lnTo>
                  <a:pt x="1927836" y="19931"/>
                </a:lnTo>
                <a:lnTo>
                  <a:pt x="1930399" y="32639"/>
                </a:lnTo>
                <a:lnTo>
                  <a:pt x="1930399" y="163068"/>
                </a:lnTo>
                <a:lnTo>
                  <a:pt x="1927836" y="175775"/>
                </a:lnTo>
                <a:lnTo>
                  <a:pt x="1920843" y="186150"/>
                </a:lnTo>
                <a:lnTo>
                  <a:pt x="1910468" y="193143"/>
                </a:lnTo>
                <a:lnTo>
                  <a:pt x="1897760" y="195707"/>
                </a:lnTo>
                <a:lnTo>
                  <a:pt x="32638" y="195707"/>
                </a:lnTo>
                <a:lnTo>
                  <a:pt x="19931" y="193143"/>
                </a:lnTo>
                <a:lnTo>
                  <a:pt x="9556" y="186150"/>
                </a:lnTo>
                <a:lnTo>
                  <a:pt x="2563" y="175775"/>
                </a:lnTo>
                <a:lnTo>
                  <a:pt x="0" y="163068"/>
                </a:lnTo>
                <a:lnTo>
                  <a:pt x="0" y="32639"/>
                </a:lnTo>
                <a:close/>
              </a:path>
            </a:pathLst>
          </a:custGeom>
          <a:ln w="12700">
            <a:solidFill>
              <a:srgbClr val="5F96CA"/>
            </a:solidFill>
          </a:ln>
        </p:spPr>
        <p:txBody>
          <a:bodyPr wrap="square" lIns="0" tIns="0" rIns="0" bIns="0" rtlCol="0"/>
          <a:lstStyle/>
          <a:p>
            <a:endParaRPr/>
          </a:p>
        </p:txBody>
      </p:sp>
      <p:sp>
        <p:nvSpPr>
          <p:cNvPr id="73" name="object 73"/>
          <p:cNvSpPr txBox="1"/>
          <p:nvPr/>
        </p:nvSpPr>
        <p:spPr>
          <a:xfrm>
            <a:off x="2832861" y="3797046"/>
            <a:ext cx="1299211" cy="161711"/>
          </a:xfrm>
          <a:prstGeom prst="rect">
            <a:avLst/>
          </a:prstGeom>
        </p:spPr>
        <p:txBody>
          <a:bodyPr vert="horz" wrap="square" lIns="0" tIns="0" rIns="0" bIns="0" rtlCol="0">
            <a:spAutoFit/>
          </a:bodyPr>
          <a:lstStyle/>
          <a:p>
            <a:pPr marL="12700"/>
            <a:r>
              <a:rPr sz="1051" dirty="0">
                <a:solidFill>
                  <a:srgbClr val="FFFFFF"/>
                </a:solidFill>
                <a:latin typeface="Arial"/>
                <a:cs typeface="Arial"/>
              </a:rPr>
              <a:t>LDL-C goal</a:t>
            </a:r>
            <a:r>
              <a:rPr sz="1051" spc="-71" dirty="0">
                <a:solidFill>
                  <a:srgbClr val="FFFFFF"/>
                </a:solidFill>
                <a:latin typeface="Arial"/>
                <a:cs typeface="Arial"/>
              </a:rPr>
              <a:t> </a:t>
            </a:r>
            <a:r>
              <a:rPr sz="1051" dirty="0">
                <a:solidFill>
                  <a:srgbClr val="FFFFFF"/>
                </a:solidFill>
                <a:latin typeface="Arial"/>
                <a:cs typeface="Arial"/>
              </a:rPr>
              <a:t>reached?</a:t>
            </a:r>
            <a:endParaRPr sz="1051">
              <a:latin typeface="Arial"/>
              <a:cs typeface="Arial"/>
            </a:endParaRPr>
          </a:p>
        </p:txBody>
      </p:sp>
      <p:sp>
        <p:nvSpPr>
          <p:cNvPr id="74" name="object 74"/>
          <p:cNvSpPr/>
          <p:nvPr/>
        </p:nvSpPr>
        <p:spPr>
          <a:xfrm>
            <a:off x="4236211" y="2192783"/>
            <a:ext cx="1930400" cy="196215"/>
          </a:xfrm>
          <a:custGeom>
            <a:avLst/>
            <a:gdLst/>
            <a:ahLst/>
            <a:cxnLst/>
            <a:rect l="l" t="t" r="r" b="b"/>
            <a:pathLst>
              <a:path w="1930400" h="196214">
                <a:moveTo>
                  <a:pt x="1897761" y="0"/>
                </a:moveTo>
                <a:lnTo>
                  <a:pt x="32512" y="0"/>
                </a:lnTo>
                <a:lnTo>
                  <a:pt x="19877" y="2563"/>
                </a:lnTo>
                <a:lnTo>
                  <a:pt x="9540" y="9556"/>
                </a:lnTo>
                <a:lnTo>
                  <a:pt x="2561" y="19931"/>
                </a:lnTo>
                <a:lnTo>
                  <a:pt x="0" y="32638"/>
                </a:lnTo>
                <a:lnTo>
                  <a:pt x="0" y="163067"/>
                </a:lnTo>
                <a:lnTo>
                  <a:pt x="2561" y="175775"/>
                </a:lnTo>
                <a:lnTo>
                  <a:pt x="9540" y="186150"/>
                </a:lnTo>
                <a:lnTo>
                  <a:pt x="19877" y="193143"/>
                </a:lnTo>
                <a:lnTo>
                  <a:pt x="32512" y="195706"/>
                </a:lnTo>
                <a:lnTo>
                  <a:pt x="1897761" y="195706"/>
                </a:lnTo>
                <a:lnTo>
                  <a:pt x="1910468" y="193143"/>
                </a:lnTo>
                <a:lnTo>
                  <a:pt x="1920843" y="186150"/>
                </a:lnTo>
                <a:lnTo>
                  <a:pt x="1927836" y="175775"/>
                </a:lnTo>
                <a:lnTo>
                  <a:pt x="1930400" y="163067"/>
                </a:lnTo>
                <a:lnTo>
                  <a:pt x="1930400" y="32638"/>
                </a:lnTo>
                <a:lnTo>
                  <a:pt x="1927836" y="19931"/>
                </a:lnTo>
                <a:lnTo>
                  <a:pt x="1920843" y="9556"/>
                </a:lnTo>
                <a:lnTo>
                  <a:pt x="1910468" y="2563"/>
                </a:lnTo>
                <a:lnTo>
                  <a:pt x="1897761" y="0"/>
                </a:lnTo>
                <a:close/>
              </a:path>
            </a:pathLst>
          </a:custGeom>
          <a:solidFill>
            <a:srgbClr val="5F96CA"/>
          </a:solidFill>
        </p:spPr>
        <p:txBody>
          <a:bodyPr wrap="square" lIns="0" tIns="0" rIns="0" bIns="0" rtlCol="0"/>
          <a:lstStyle/>
          <a:p>
            <a:endParaRPr/>
          </a:p>
        </p:txBody>
      </p:sp>
      <p:sp>
        <p:nvSpPr>
          <p:cNvPr id="75" name="object 75"/>
          <p:cNvSpPr/>
          <p:nvPr/>
        </p:nvSpPr>
        <p:spPr>
          <a:xfrm>
            <a:off x="4236211" y="2192783"/>
            <a:ext cx="1930400" cy="196215"/>
          </a:xfrm>
          <a:custGeom>
            <a:avLst/>
            <a:gdLst/>
            <a:ahLst/>
            <a:cxnLst/>
            <a:rect l="l" t="t" r="r" b="b"/>
            <a:pathLst>
              <a:path w="1930400" h="196214">
                <a:moveTo>
                  <a:pt x="0" y="32638"/>
                </a:moveTo>
                <a:lnTo>
                  <a:pt x="2561" y="19931"/>
                </a:lnTo>
                <a:lnTo>
                  <a:pt x="9540" y="9556"/>
                </a:lnTo>
                <a:lnTo>
                  <a:pt x="19877" y="2563"/>
                </a:lnTo>
                <a:lnTo>
                  <a:pt x="32512" y="0"/>
                </a:lnTo>
                <a:lnTo>
                  <a:pt x="1897761" y="0"/>
                </a:lnTo>
                <a:lnTo>
                  <a:pt x="1910468" y="2563"/>
                </a:lnTo>
                <a:lnTo>
                  <a:pt x="1920843" y="9556"/>
                </a:lnTo>
                <a:lnTo>
                  <a:pt x="1927836" y="19931"/>
                </a:lnTo>
                <a:lnTo>
                  <a:pt x="1930400" y="32638"/>
                </a:lnTo>
                <a:lnTo>
                  <a:pt x="1930400" y="163067"/>
                </a:lnTo>
                <a:lnTo>
                  <a:pt x="1927836" y="175775"/>
                </a:lnTo>
                <a:lnTo>
                  <a:pt x="1920843" y="186150"/>
                </a:lnTo>
                <a:lnTo>
                  <a:pt x="1910468" y="193143"/>
                </a:lnTo>
                <a:lnTo>
                  <a:pt x="1897761" y="195706"/>
                </a:lnTo>
                <a:lnTo>
                  <a:pt x="32512" y="195706"/>
                </a:lnTo>
                <a:lnTo>
                  <a:pt x="19877" y="193143"/>
                </a:lnTo>
                <a:lnTo>
                  <a:pt x="9540" y="186150"/>
                </a:lnTo>
                <a:lnTo>
                  <a:pt x="2561" y="175775"/>
                </a:lnTo>
                <a:lnTo>
                  <a:pt x="0" y="163067"/>
                </a:lnTo>
                <a:lnTo>
                  <a:pt x="0" y="32638"/>
                </a:lnTo>
                <a:close/>
              </a:path>
            </a:pathLst>
          </a:custGeom>
          <a:ln w="12700">
            <a:solidFill>
              <a:srgbClr val="5F96CA"/>
            </a:solidFill>
          </a:ln>
        </p:spPr>
        <p:txBody>
          <a:bodyPr wrap="square" lIns="0" tIns="0" rIns="0" bIns="0" rtlCol="0"/>
          <a:lstStyle/>
          <a:p>
            <a:endParaRPr/>
          </a:p>
        </p:txBody>
      </p:sp>
      <p:sp>
        <p:nvSpPr>
          <p:cNvPr id="76" name="object 76"/>
          <p:cNvSpPr txBox="1"/>
          <p:nvPr/>
        </p:nvSpPr>
        <p:spPr>
          <a:xfrm>
            <a:off x="625855" y="1864868"/>
            <a:ext cx="5401311" cy="507960"/>
          </a:xfrm>
          <a:prstGeom prst="rect">
            <a:avLst/>
          </a:prstGeom>
        </p:spPr>
        <p:txBody>
          <a:bodyPr vert="horz" wrap="square" lIns="0" tIns="0" rIns="0" bIns="0" rtlCol="0">
            <a:spAutoFit/>
          </a:bodyPr>
          <a:lstStyle/>
          <a:p>
            <a:pPr marL="829290" marR="2516442" indent="-817224"/>
            <a:r>
              <a:rPr sz="1000" spc="-5" dirty="0">
                <a:solidFill>
                  <a:srgbClr val="152C41"/>
                </a:solidFill>
                <a:latin typeface="Arial"/>
                <a:cs typeface="Arial"/>
              </a:rPr>
              <a:t>Risk modifiers imaging (subclinical atherosclerosis)  Risk</a:t>
            </a:r>
            <a:r>
              <a:rPr sz="1000" spc="-45" dirty="0">
                <a:solidFill>
                  <a:srgbClr val="152C41"/>
                </a:solidFill>
                <a:latin typeface="Arial"/>
                <a:cs typeface="Arial"/>
              </a:rPr>
              <a:t> </a:t>
            </a:r>
            <a:r>
              <a:rPr sz="1000" spc="-5" dirty="0">
                <a:solidFill>
                  <a:srgbClr val="152C41"/>
                </a:solidFill>
                <a:latin typeface="Arial"/>
                <a:cs typeface="Arial"/>
              </a:rPr>
              <a:t>Reclassification?</a:t>
            </a:r>
            <a:endParaRPr sz="1000">
              <a:latin typeface="Arial"/>
              <a:cs typeface="Arial"/>
            </a:endParaRPr>
          </a:p>
          <a:p>
            <a:pPr marR="5080" algn="r">
              <a:spcBef>
                <a:spcPts val="295"/>
              </a:spcBef>
            </a:pPr>
            <a:r>
              <a:rPr sz="1051" dirty="0">
                <a:solidFill>
                  <a:srgbClr val="FFFFFF"/>
                </a:solidFill>
                <a:latin typeface="Arial"/>
                <a:cs typeface="Arial"/>
              </a:rPr>
              <a:t>Indication for drug</a:t>
            </a:r>
            <a:r>
              <a:rPr sz="1051" spc="-65" dirty="0">
                <a:solidFill>
                  <a:srgbClr val="FFFFFF"/>
                </a:solidFill>
                <a:latin typeface="Arial"/>
                <a:cs typeface="Arial"/>
              </a:rPr>
              <a:t> </a:t>
            </a:r>
            <a:r>
              <a:rPr sz="1051" spc="-5" dirty="0">
                <a:solidFill>
                  <a:srgbClr val="FFFFFF"/>
                </a:solidFill>
                <a:latin typeface="Arial"/>
                <a:cs typeface="Arial"/>
              </a:rPr>
              <a:t>therapy?</a:t>
            </a:r>
            <a:endParaRPr sz="1051">
              <a:latin typeface="Arial"/>
              <a:cs typeface="Arial"/>
            </a:endParaRPr>
          </a:p>
        </p:txBody>
      </p:sp>
      <p:sp>
        <p:nvSpPr>
          <p:cNvPr id="77" name="object 77"/>
          <p:cNvSpPr/>
          <p:nvPr/>
        </p:nvSpPr>
        <p:spPr>
          <a:xfrm>
            <a:off x="4990465" y="4468241"/>
            <a:ext cx="0" cy="200660"/>
          </a:xfrm>
          <a:custGeom>
            <a:avLst/>
            <a:gdLst/>
            <a:ahLst/>
            <a:cxnLst/>
            <a:rect l="l" t="t" r="r" b="b"/>
            <a:pathLst>
              <a:path h="200660">
                <a:moveTo>
                  <a:pt x="0" y="0"/>
                </a:moveTo>
                <a:lnTo>
                  <a:pt x="0" y="200405"/>
                </a:lnTo>
              </a:path>
            </a:pathLst>
          </a:custGeom>
          <a:ln w="12700">
            <a:solidFill>
              <a:srgbClr val="152C41"/>
            </a:solidFill>
            <a:prstDash val="dash"/>
          </a:ln>
        </p:spPr>
        <p:txBody>
          <a:bodyPr wrap="square" lIns="0" tIns="0" rIns="0" bIns="0" rtlCol="0"/>
          <a:lstStyle/>
          <a:p>
            <a:endParaRPr/>
          </a:p>
        </p:txBody>
      </p:sp>
      <p:sp>
        <p:nvSpPr>
          <p:cNvPr id="78" name="object 78"/>
          <p:cNvSpPr/>
          <p:nvPr/>
        </p:nvSpPr>
        <p:spPr>
          <a:xfrm>
            <a:off x="4992115" y="5086478"/>
            <a:ext cx="0" cy="160655"/>
          </a:xfrm>
          <a:custGeom>
            <a:avLst/>
            <a:gdLst/>
            <a:ahLst/>
            <a:cxnLst/>
            <a:rect l="l" t="t" r="r" b="b"/>
            <a:pathLst>
              <a:path h="160654">
                <a:moveTo>
                  <a:pt x="0" y="0"/>
                </a:moveTo>
                <a:lnTo>
                  <a:pt x="0" y="160655"/>
                </a:lnTo>
              </a:path>
            </a:pathLst>
          </a:custGeom>
          <a:ln w="12700">
            <a:solidFill>
              <a:srgbClr val="152C41"/>
            </a:solidFill>
          </a:ln>
        </p:spPr>
        <p:txBody>
          <a:bodyPr wrap="square" lIns="0" tIns="0" rIns="0" bIns="0" rtlCol="0"/>
          <a:lstStyle/>
          <a:p>
            <a:endParaRPr/>
          </a:p>
        </p:txBody>
      </p:sp>
      <p:sp>
        <p:nvSpPr>
          <p:cNvPr id="79" name="object 79"/>
          <p:cNvSpPr/>
          <p:nvPr/>
        </p:nvSpPr>
        <p:spPr>
          <a:xfrm>
            <a:off x="4990465" y="4894961"/>
            <a:ext cx="0" cy="200660"/>
          </a:xfrm>
          <a:custGeom>
            <a:avLst/>
            <a:gdLst/>
            <a:ahLst/>
            <a:cxnLst/>
            <a:rect l="l" t="t" r="r" b="b"/>
            <a:pathLst>
              <a:path h="200660">
                <a:moveTo>
                  <a:pt x="0" y="0"/>
                </a:moveTo>
                <a:lnTo>
                  <a:pt x="0" y="200406"/>
                </a:lnTo>
              </a:path>
            </a:pathLst>
          </a:custGeom>
          <a:ln w="12700">
            <a:solidFill>
              <a:srgbClr val="152C41"/>
            </a:solidFill>
            <a:prstDash val="dash"/>
          </a:ln>
        </p:spPr>
        <p:txBody>
          <a:bodyPr wrap="square" lIns="0" tIns="0" rIns="0" bIns="0" rtlCol="0"/>
          <a:lstStyle/>
          <a:p>
            <a:endParaRPr/>
          </a:p>
        </p:txBody>
      </p:sp>
      <p:sp>
        <p:nvSpPr>
          <p:cNvPr id="80" name="object 80"/>
          <p:cNvSpPr/>
          <p:nvPr/>
        </p:nvSpPr>
        <p:spPr>
          <a:xfrm>
            <a:off x="5008117" y="5230241"/>
            <a:ext cx="193675" cy="5715"/>
          </a:xfrm>
          <a:custGeom>
            <a:avLst/>
            <a:gdLst/>
            <a:ahLst/>
            <a:cxnLst/>
            <a:rect l="l" t="t" r="r" b="b"/>
            <a:pathLst>
              <a:path w="193675" h="5714">
                <a:moveTo>
                  <a:pt x="193294" y="0"/>
                </a:moveTo>
                <a:lnTo>
                  <a:pt x="0" y="5714"/>
                </a:lnTo>
              </a:path>
            </a:pathLst>
          </a:custGeom>
          <a:ln w="12700">
            <a:solidFill>
              <a:srgbClr val="152C41"/>
            </a:solidFill>
            <a:prstDash val="dash"/>
          </a:ln>
        </p:spPr>
        <p:txBody>
          <a:bodyPr wrap="square" lIns="0" tIns="0" rIns="0" bIns="0" rtlCol="0"/>
          <a:lstStyle/>
          <a:p>
            <a:endParaRPr/>
          </a:p>
        </p:txBody>
      </p:sp>
      <p:sp>
        <p:nvSpPr>
          <p:cNvPr id="81" name="object 81"/>
          <p:cNvSpPr/>
          <p:nvPr/>
        </p:nvSpPr>
        <p:spPr>
          <a:xfrm>
            <a:off x="5201411" y="5230241"/>
            <a:ext cx="497840" cy="5715"/>
          </a:xfrm>
          <a:custGeom>
            <a:avLst/>
            <a:gdLst/>
            <a:ahLst/>
            <a:cxnLst/>
            <a:rect l="l" t="t" r="r" b="b"/>
            <a:pathLst>
              <a:path w="497839" h="5714">
                <a:moveTo>
                  <a:pt x="0" y="0"/>
                </a:moveTo>
                <a:lnTo>
                  <a:pt x="497332" y="5714"/>
                </a:lnTo>
              </a:path>
            </a:pathLst>
          </a:custGeom>
          <a:ln w="12700">
            <a:solidFill>
              <a:srgbClr val="152C41"/>
            </a:solidFill>
          </a:ln>
        </p:spPr>
        <p:txBody>
          <a:bodyPr wrap="square" lIns="0" tIns="0" rIns="0" bIns="0" rtlCol="0"/>
          <a:lstStyle/>
          <a:p>
            <a:endParaRPr/>
          </a:p>
        </p:txBody>
      </p:sp>
      <p:sp>
        <p:nvSpPr>
          <p:cNvPr id="82" name="object 82"/>
          <p:cNvSpPr/>
          <p:nvPr/>
        </p:nvSpPr>
        <p:spPr>
          <a:xfrm>
            <a:off x="4617466" y="5247132"/>
            <a:ext cx="370205" cy="0"/>
          </a:xfrm>
          <a:custGeom>
            <a:avLst/>
            <a:gdLst/>
            <a:ahLst/>
            <a:cxnLst/>
            <a:rect l="l" t="t" r="r" b="b"/>
            <a:pathLst>
              <a:path w="370204">
                <a:moveTo>
                  <a:pt x="0" y="0"/>
                </a:moveTo>
                <a:lnTo>
                  <a:pt x="370078" y="0"/>
                </a:lnTo>
              </a:path>
            </a:pathLst>
          </a:custGeom>
          <a:ln w="12700">
            <a:solidFill>
              <a:srgbClr val="152C41"/>
            </a:solidFill>
          </a:ln>
        </p:spPr>
        <p:txBody>
          <a:bodyPr wrap="square" lIns="0" tIns="0" rIns="0" bIns="0" rtlCol="0"/>
          <a:lstStyle/>
          <a:p>
            <a:endParaRPr/>
          </a:p>
        </p:txBody>
      </p:sp>
      <p:sp>
        <p:nvSpPr>
          <p:cNvPr id="83" name="object 83"/>
          <p:cNvSpPr/>
          <p:nvPr/>
        </p:nvSpPr>
        <p:spPr>
          <a:xfrm>
            <a:off x="3645790" y="5247132"/>
            <a:ext cx="976631" cy="0"/>
          </a:xfrm>
          <a:custGeom>
            <a:avLst/>
            <a:gdLst/>
            <a:ahLst/>
            <a:cxnLst/>
            <a:rect l="l" t="t" r="r" b="b"/>
            <a:pathLst>
              <a:path w="976629">
                <a:moveTo>
                  <a:pt x="976630" y="0"/>
                </a:moveTo>
                <a:lnTo>
                  <a:pt x="0" y="0"/>
                </a:lnTo>
              </a:path>
            </a:pathLst>
          </a:custGeom>
          <a:ln w="12700">
            <a:solidFill>
              <a:srgbClr val="152C41"/>
            </a:solidFill>
            <a:prstDash val="dash"/>
          </a:ln>
        </p:spPr>
        <p:txBody>
          <a:bodyPr wrap="square" lIns="0" tIns="0" rIns="0" bIns="0" rtlCol="0"/>
          <a:lstStyle/>
          <a:p>
            <a:endParaRPr/>
          </a:p>
        </p:txBody>
      </p:sp>
      <p:sp>
        <p:nvSpPr>
          <p:cNvPr id="84" name="object 84"/>
          <p:cNvSpPr/>
          <p:nvPr/>
        </p:nvSpPr>
        <p:spPr>
          <a:xfrm>
            <a:off x="4017771" y="4354069"/>
            <a:ext cx="1930400" cy="196215"/>
          </a:xfrm>
          <a:custGeom>
            <a:avLst/>
            <a:gdLst/>
            <a:ahLst/>
            <a:cxnLst/>
            <a:rect l="l" t="t" r="r" b="b"/>
            <a:pathLst>
              <a:path w="1930400" h="196214">
                <a:moveTo>
                  <a:pt x="1897761" y="0"/>
                </a:moveTo>
                <a:lnTo>
                  <a:pt x="32512" y="0"/>
                </a:lnTo>
                <a:lnTo>
                  <a:pt x="19877" y="2561"/>
                </a:lnTo>
                <a:lnTo>
                  <a:pt x="9540" y="9540"/>
                </a:lnTo>
                <a:lnTo>
                  <a:pt x="2561" y="19877"/>
                </a:lnTo>
                <a:lnTo>
                  <a:pt x="0" y="32511"/>
                </a:lnTo>
                <a:lnTo>
                  <a:pt x="0" y="163067"/>
                </a:lnTo>
                <a:lnTo>
                  <a:pt x="2561" y="175775"/>
                </a:lnTo>
                <a:lnTo>
                  <a:pt x="9540" y="186150"/>
                </a:lnTo>
                <a:lnTo>
                  <a:pt x="19877" y="193143"/>
                </a:lnTo>
                <a:lnTo>
                  <a:pt x="32512" y="195706"/>
                </a:lnTo>
                <a:lnTo>
                  <a:pt x="1897761" y="195706"/>
                </a:lnTo>
                <a:lnTo>
                  <a:pt x="1910468" y="193143"/>
                </a:lnTo>
                <a:lnTo>
                  <a:pt x="1920843" y="186150"/>
                </a:lnTo>
                <a:lnTo>
                  <a:pt x="1927836" y="175775"/>
                </a:lnTo>
                <a:lnTo>
                  <a:pt x="1930400" y="163067"/>
                </a:lnTo>
                <a:lnTo>
                  <a:pt x="1930400" y="32511"/>
                </a:lnTo>
                <a:lnTo>
                  <a:pt x="1927836" y="19877"/>
                </a:lnTo>
                <a:lnTo>
                  <a:pt x="1920843" y="9540"/>
                </a:lnTo>
                <a:lnTo>
                  <a:pt x="1910468" y="2561"/>
                </a:lnTo>
                <a:lnTo>
                  <a:pt x="1897761" y="0"/>
                </a:lnTo>
                <a:close/>
              </a:path>
            </a:pathLst>
          </a:custGeom>
          <a:solidFill>
            <a:srgbClr val="92D050"/>
          </a:solidFill>
        </p:spPr>
        <p:txBody>
          <a:bodyPr wrap="square" lIns="0" tIns="0" rIns="0" bIns="0" rtlCol="0"/>
          <a:lstStyle/>
          <a:p>
            <a:endParaRPr/>
          </a:p>
        </p:txBody>
      </p:sp>
      <p:sp>
        <p:nvSpPr>
          <p:cNvPr id="85" name="object 85"/>
          <p:cNvSpPr/>
          <p:nvPr/>
        </p:nvSpPr>
        <p:spPr>
          <a:xfrm>
            <a:off x="4017771" y="4354069"/>
            <a:ext cx="1930400" cy="196215"/>
          </a:xfrm>
          <a:custGeom>
            <a:avLst/>
            <a:gdLst/>
            <a:ahLst/>
            <a:cxnLst/>
            <a:rect l="l" t="t" r="r" b="b"/>
            <a:pathLst>
              <a:path w="1930400" h="196214">
                <a:moveTo>
                  <a:pt x="0" y="32511"/>
                </a:moveTo>
                <a:lnTo>
                  <a:pt x="2561" y="19877"/>
                </a:lnTo>
                <a:lnTo>
                  <a:pt x="9540" y="9540"/>
                </a:lnTo>
                <a:lnTo>
                  <a:pt x="19877" y="2561"/>
                </a:lnTo>
                <a:lnTo>
                  <a:pt x="32512" y="0"/>
                </a:lnTo>
                <a:lnTo>
                  <a:pt x="1897761" y="0"/>
                </a:lnTo>
                <a:lnTo>
                  <a:pt x="1910468" y="2561"/>
                </a:lnTo>
                <a:lnTo>
                  <a:pt x="1920843" y="9540"/>
                </a:lnTo>
                <a:lnTo>
                  <a:pt x="1927836" y="19877"/>
                </a:lnTo>
                <a:lnTo>
                  <a:pt x="1930400" y="32511"/>
                </a:lnTo>
                <a:lnTo>
                  <a:pt x="1930400" y="163067"/>
                </a:lnTo>
                <a:lnTo>
                  <a:pt x="1927836" y="175775"/>
                </a:lnTo>
                <a:lnTo>
                  <a:pt x="1920843" y="186150"/>
                </a:lnTo>
                <a:lnTo>
                  <a:pt x="1910468" y="193143"/>
                </a:lnTo>
                <a:lnTo>
                  <a:pt x="1897761" y="195706"/>
                </a:lnTo>
                <a:lnTo>
                  <a:pt x="32512" y="195706"/>
                </a:lnTo>
                <a:lnTo>
                  <a:pt x="19877" y="193143"/>
                </a:lnTo>
                <a:lnTo>
                  <a:pt x="9540" y="186150"/>
                </a:lnTo>
                <a:lnTo>
                  <a:pt x="2561" y="175775"/>
                </a:lnTo>
                <a:lnTo>
                  <a:pt x="0" y="163067"/>
                </a:lnTo>
                <a:lnTo>
                  <a:pt x="0" y="32511"/>
                </a:lnTo>
                <a:close/>
              </a:path>
            </a:pathLst>
          </a:custGeom>
          <a:ln w="12700">
            <a:solidFill>
              <a:srgbClr val="92D050"/>
            </a:solidFill>
          </a:ln>
        </p:spPr>
        <p:txBody>
          <a:bodyPr wrap="square" lIns="0" tIns="0" rIns="0" bIns="0" rtlCol="0"/>
          <a:lstStyle/>
          <a:p>
            <a:endParaRPr/>
          </a:p>
        </p:txBody>
      </p:sp>
      <p:sp>
        <p:nvSpPr>
          <p:cNvPr id="86" name="object 86"/>
          <p:cNvSpPr txBox="1"/>
          <p:nvPr/>
        </p:nvSpPr>
        <p:spPr>
          <a:xfrm>
            <a:off x="4546219" y="4369180"/>
            <a:ext cx="873760" cy="161711"/>
          </a:xfrm>
          <a:prstGeom prst="rect">
            <a:avLst/>
          </a:prstGeom>
        </p:spPr>
        <p:txBody>
          <a:bodyPr vert="horz" wrap="square" lIns="0" tIns="0" rIns="0" bIns="0" rtlCol="0">
            <a:spAutoFit/>
          </a:bodyPr>
          <a:lstStyle/>
          <a:p>
            <a:pPr marL="12700"/>
            <a:r>
              <a:rPr sz="1051" dirty="0">
                <a:solidFill>
                  <a:srgbClr val="152C41"/>
                </a:solidFill>
                <a:latin typeface="Arial"/>
                <a:cs typeface="Arial"/>
              </a:rPr>
              <a:t>Add</a:t>
            </a:r>
            <a:r>
              <a:rPr sz="1051" spc="-95" dirty="0">
                <a:solidFill>
                  <a:srgbClr val="152C41"/>
                </a:solidFill>
                <a:latin typeface="Arial"/>
                <a:cs typeface="Arial"/>
              </a:rPr>
              <a:t> </a:t>
            </a:r>
            <a:r>
              <a:rPr sz="1051" dirty="0">
                <a:solidFill>
                  <a:srgbClr val="152C41"/>
                </a:solidFill>
                <a:latin typeface="Arial"/>
                <a:cs typeface="Arial"/>
              </a:rPr>
              <a:t>ezetimibe</a:t>
            </a:r>
            <a:endParaRPr sz="1051">
              <a:latin typeface="Arial"/>
              <a:cs typeface="Arial"/>
            </a:endParaRPr>
          </a:p>
        </p:txBody>
      </p:sp>
      <p:sp>
        <p:nvSpPr>
          <p:cNvPr id="87" name="object 87"/>
          <p:cNvSpPr/>
          <p:nvPr/>
        </p:nvSpPr>
        <p:spPr>
          <a:xfrm>
            <a:off x="4228847" y="2460220"/>
            <a:ext cx="181927" cy="264185"/>
          </a:xfrm>
          <a:prstGeom prst="rect">
            <a:avLst/>
          </a:prstGeom>
          <a:blipFill>
            <a:blip r:embed="rId2" cstate="print"/>
            <a:stretch>
              <a:fillRect/>
            </a:stretch>
          </a:blipFill>
        </p:spPr>
        <p:txBody>
          <a:bodyPr wrap="square" lIns="0" tIns="0" rIns="0" bIns="0" rtlCol="0"/>
          <a:lstStyle/>
          <a:p>
            <a:endParaRPr/>
          </a:p>
        </p:txBody>
      </p:sp>
      <p:sp>
        <p:nvSpPr>
          <p:cNvPr id="88" name="object 88"/>
          <p:cNvSpPr/>
          <p:nvPr/>
        </p:nvSpPr>
        <p:spPr>
          <a:xfrm>
            <a:off x="2148334" y="4048101"/>
            <a:ext cx="181927" cy="264185"/>
          </a:xfrm>
          <a:prstGeom prst="rect">
            <a:avLst/>
          </a:prstGeom>
          <a:blipFill>
            <a:blip r:embed="rId2" cstate="print"/>
            <a:stretch>
              <a:fillRect/>
            </a:stretch>
          </a:blipFill>
        </p:spPr>
        <p:txBody>
          <a:bodyPr wrap="square" lIns="0" tIns="0" rIns="0" bIns="0" rtlCol="0"/>
          <a:lstStyle/>
          <a:p>
            <a:endParaRPr/>
          </a:p>
        </p:txBody>
      </p:sp>
      <p:sp>
        <p:nvSpPr>
          <p:cNvPr id="89" name="object 89"/>
          <p:cNvSpPr/>
          <p:nvPr/>
        </p:nvSpPr>
        <p:spPr>
          <a:xfrm>
            <a:off x="3913380" y="5132527"/>
            <a:ext cx="191465" cy="222300"/>
          </a:xfrm>
          <a:prstGeom prst="rect">
            <a:avLst/>
          </a:prstGeom>
          <a:blipFill>
            <a:blip r:embed="rId3" cstate="print"/>
            <a:stretch>
              <a:fillRect/>
            </a:stretch>
          </a:blipFill>
        </p:spPr>
        <p:txBody>
          <a:bodyPr wrap="square" lIns="0" tIns="0" rIns="0" bIns="0" rtlCol="0"/>
          <a:lstStyle/>
          <a:p>
            <a:endParaRPr/>
          </a:p>
        </p:txBody>
      </p:sp>
      <p:sp>
        <p:nvSpPr>
          <p:cNvPr id="90" name="object 90"/>
          <p:cNvSpPr/>
          <p:nvPr/>
        </p:nvSpPr>
        <p:spPr>
          <a:xfrm>
            <a:off x="6224141" y="2465972"/>
            <a:ext cx="187579" cy="186677"/>
          </a:xfrm>
          <a:prstGeom prst="rect">
            <a:avLst/>
          </a:prstGeom>
          <a:blipFill>
            <a:blip r:embed="rId4" cstate="print"/>
            <a:stretch>
              <a:fillRect/>
            </a:stretch>
          </a:blipFill>
        </p:spPr>
        <p:txBody>
          <a:bodyPr wrap="square" lIns="0" tIns="0" rIns="0" bIns="0" rtlCol="0"/>
          <a:lstStyle/>
          <a:p>
            <a:endParaRPr/>
          </a:p>
        </p:txBody>
      </p:sp>
      <p:sp>
        <p:nvSpPr>
          <p:cNvPr id="91" name="object 91"/>
          <p:cNvSpPr/>
          <p:nvPr/>
        </p:nvSpPr>
        <p:spPr>
          <a:xfrm>
            <a:off x="4345813" y="4032516"/>
            <a:ext cx="187579" cy="186677"/>
          </a:xfrm>
          <a:prstGeom prst="rect">
            <a:avLst/>
          </a:prstGeom>
          <a:blipFill>
            <a:blip r:embed="rId4" cstate="print"/>
            <a:stretch>
              <a:fillRect/>
            </a:stretch>
          </a:blipFill>
        </p:spPr>
        <p:txBody>
          <a:bodyPr wrap="square" lIns="0" tIns="0" rIns="0" bIns="0" rtlCol="0"/>
          <a:lstStyle/>
          <a:p>
            <a:endParaRPr/>
          </a:p>
        </p:txBody>
      </p:sp>
      <p:sp>
        <p:nvSpPr>
          <p:cNvPr id="92" name="object 92"/>
          <p:cNvSpPr/>
          <p:nvPr/>
        </p:nvSpPr>
        <p:spPr>
          <a:xfrm>
            <a:off x="5345176" y="5127764"/>
            <a:ext cx="187579" cy="186677"/>
          </a:xfrm>
          <a:prstGeom prst="rect">
            <a:avLst/>
          </a:prstGeom>
          <a:blipFill>
            <a:blip r:embed="rId4" cstate="print"/>
            <a:stretch>
              <a:fillRect/>
            </a:stretch>
          </a:blipFill>
        </p:spPr>
        <p:txBody>
          <a:bodyPr wrap="square" lIns="0" tIns="0" rIns="0" bIns="0" rtlCol="0"/>
          <a:lstStyle/>
          <a:p>
            <a:endParaRPr/>
          </a:p>
        </p:txBody>
      </p:sp>
      <p:sp>
        <p:nvSpPr>
          <p:cNvPr id="96" name="object 96"/>
          <p:cNvSpPr/>
          <p:nvPr/>
        </p:nvSpPr>
        <p:spPr>
          <a:xfrm>
            <a:off x="6746747" y="3896956"/>
            <a:ext cx="4390391" cy="1016000"/>
          </a:xfrm>
          <a:custGeom>
            <a:avLst/>
            <a:gdLst/>
            <a:ahLst/>
            <a:cxnLst/>
            <a:rect l="l" t="t" r="r" b="b"/>
            <a:pathLst>
              <a:path w="4390390" h="1016000">
                <a:moveTo>
                  <a:pt x="0" y="1015657"/>
                </a:moveTo>
                <a:lnTo>
                  <a:pt x="4389882" y="1015657"/>
                </a:lnTo>
                <a:lnTo>
                  <a:pt x="4389882" y="0"/>
                </a:lnTo>
                <a:lnTo>
                  <a:pt x="0" y="0"/>
                </a:lnTo>
                <a:lnTo>
                  <a:pt x="0" y="1015657"/>
                </a:lnTo>
                <a:close/>
              </a:path>
            </a:pathLst>
          </a:custGeom>
          <a:ln w="9525">
            <a:solidFill>
              <a:srgbClr val="FFFFFF"/>
            </a:solidFill>
          </a:ln>
        </p:spPr>
        <p:txBody>
          <a:bodyPr wrap="square" lIns="0" tIns="0" rIns="0" bIns="0" rtlCol="0"/>
          <a:lstStyle/>
          <a:p>
            <a:endParaRPr/>
          </a:p>
        </p:txBody>
      </p:sp>
      <p:sp>
        <p:nvSpPr>
          <p:cNvPr id="97" name="object 97"/>
          <p:cNvSpPr txBox="1"/>
          <p:nvPr/>
        </p:nvSpPr>
        <p:spPr>
          <a:xfrm>
            <a:off x="7549387" y="3699948"/>
            <a:ext cx="4390391" cy="963085"/>
          </a:xfrm>
          <a:prstGeom prst="rect">
            <a:avLst/>
          </a:prstGeom>
          <a:solidFill>
            <a:srgbClr val="2E6191"/>
          </a:solidFill>
        </p:spPr>
        <p:txBody>
          <a:bodyPr vert="horz" wrap="square" lIns="0" tIns="39371" rIns="0" bIns="0" rtlCol="0">
            <a:spAutoFit/>
          </a:bodyPr>
          <a:lstStyle/>
          <a:p>
            <a:pPr marL="184781" marR="178430" algn="ctr">
              <a:spcBef>
                <a:spcPts val="311"/>
              </a:spcBef>
            </a:pPr>
            <a:r>
              <a:rPr sz="2000" b="1" dirty="0">
                <a:solidFill>
                  <a:srgbClr val="FFFFFF"/>
                </a:solidFill>
                <a:latin typeface="Arial"/>
                <a:cs typeface="Arial"/>
              </a:rPr>
              <a:t>New </a:t>
            </a:r>
            <a:r>
              <a:rPr sz="2000" b="1" spc="-5" dirty="0">
                <a:solidFill>
                  <a:srgbClr val="FFFFFF"/>
                </a:solidFill>
                <a:latin typeface="Arial"/>
                <a:cs typeface="Arial"/>
              </a:rPr>
              <a:t>ESC/EAS </a:t>
            </a:r>
            <a:r>
              <a:rPr sz="2000" b="1" dirty="0">
                <a:solidFill>
                  <a:srgbClr val="FFFFFF"/>
                </a:solidFill>
                <a:latin typeface="Arial"/>
                <a:cs typeface="Arial"/>
              </a:rPr>
              <a:t>2019 Guidelines  Acknowledge </a:t>
            </a:r>
            <a:r>
              <a:rPr sz="2000" b="1" spc="-5" dirty="0">
                <a:solidFill>
                  <a:srgbClr val="FFFFFF"/>
                </a:solidFill>
                <a:latin typeface="Arial"/>
                <a:cs typeface="Arial"/>
              </a:rPr>
              <a:t>Statin/Ezetimibe</a:t>
            </a:r>
            <a:r>
              <a:rPr sz="2000" b="1" spc="-85" dirty="0">
                <a:solidFill>
                  <a:srgbClr val="FFFFFF"/>
                </a:solidFill>
                <a:latin typeface="Arial"/>
                <a:cs typeface="Arial"/>
              </a:rPr>
              <a:t> </a:t>
            </a:r>
            <a:r>
              <a:rPr sz="2000" b="1" dirty="0">
                <a:solidFill>
                  <a:srgbClr val="FFFFFF"/>
                </a:solidFill>
                <a:latin typeface="Arial"/>
                <a:cs typeface="Arial"/>
              </a:rPr>
              <a:t>as  Step #</a:t>
            </a:r>
            <a:r>
              <a:rPr lang="nl-BE" sz="2000" b="1" dirty="0">
                <a:solidFill>
                  <a:srgbClr val="FFFFFF"/>
                </a:solidFill>
                <a:latin typeface="Arial"/>
                <a:cs typeface="Arial"/>
              </a:rPr>
              <a:t>2</a:t>
            </a:r>
            <a:r>
              <a:rPr sz="2000" b="1" dirty="0">
                <a:solidFill>
                  <a:srgbClr val="FFFFFF"/>
                </a:solidFill>
                <a:latin typeface="Arial"/>
                <a:cs typeface="Arial"/>
              </a:rPr>
              <a:t> Combination</a:t>
            </a:r>
            <a:r>
              <a:rPr sz="2000" b="1" spc="-111" dirty="0">
                <a:solidFill>
                  <a:srgbClr val="FFFFFF"/>
                </a:solidFill>
                <a:latin typeface="Arial"/>
                <a:cs typeface="Arial"/>
              </a:rPr>
              <a:t> </a:t>
            </a:r>
            <a:r>
              <a:rPr sz="2000" b="1" dirty="0">
                <a:solidFill>
                  <a:srgbClr val="FFFFFF"/>
                </a:solidFill>
                <a:latin typeface="Arial"/>
                <a:cs typeface="Arial"/>
              </a:rPr>
              <a:t>Therapy</a:t>
            </a:r>
            <a:endParaRPr sz="2000" dirty="0">
              <a:latin typeface="Arial"/>
              <a:cs typeface="Arial"/>
            </a:endParaRPr>
          </a:p>
        </p:txBody>
      </p:sp>
      <p:sp>
        <p:nvSpPr>
          <p:cNvPr id="93" name="Title 1"/>
          <p:cNvSpPr>
            <a:spLocks noGrp="1"/>
          </p:cNvSpPr>
          <p:nvPr>
            <p:ph type="title"/>
          </p:nvPr>
        </p:nvSpPr>
        <p:spPr>
          <a:xfrm>
            <a:off x="162179" y="267309"/>
            <a:ext cx="10515600" cy="1325563"/>
          </a:xfrm>
        </p:spPr>
        <p:txBody>
          <a:bodyPr>
            <a:normAutofit fontScale="90000"/>
          </a:bodyPr>
          <a:lstStyle/>
          <a:p>
            <a:r>
              <a:rPr lang="nl-BE" sz="2700" dirty="0">
                <a:latin typeface="+mn-lt"/>
              </a:rPr>
              <a:t>TREATMENT ALGORITHM FOR PHARMACOLOGICAL LDL-C LOWERING</a:t>
            </a:r>
            <a:br>
              <a:rPr lang="en-US" dirty="0"/>
            </a:br>
            <a:endParaRPr lang="en-US" dirty="0"/>
          </a:p>
        </p:txBody>
      </p:sp>
      <p:sp>
        <p:nvSpPr>
          <p:cNvPr id="95" name="TextBox 94"/>
          <p:cNvSpPr txBox="1"/>
          <p:nvPr/>
        </p:nvSpPr>
        <p:spPr>
          <a:xfrm>
            <a:off x="9849969" y="6248400"/>
            <a:ext cx="22098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3444329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66427" y="412956"/>
            <a:ext cx="10767044" cy="6233652"/>
            <a:chOff x="856614" y="1337465"/>
            <a:chExt cx="8014717" cy="4910045"/>
          </a:xfrm>
        </p:grpSpPr>
        <p:sp>
          <p:nvSpPr>
            <p:cNvPr id="5" name="object 4"/>
            <p:cNvSpPr/>
            <p:nvPr/>
          </p:nvSpPr>
          <p:spPr>
            <a:xfrm>
              <a:off x="856614" y="1337465"/>
              <a:ext cx="5930265" cy="2183130"/>
            </a:xfrm>
            <a:custGeom>
              <a:avLst/>
              <a:gdLst/>
              <a:ahLst/>
              <a:cxnLst/>
              <a:rect l="l" t="t" r="r" b="b"/>
              <a:pathLst>
                <a:path w="5930265" h="2183129">
                  <a:moveTo>
                    <a:pt x="0" y="363854"/>
                  </a:moveTo>
                  <a:lnTo>
                    <a:pt x="3321" y="314489"/>
                  </a:lnTo>
                  <a:lnTo>
                    <a:pt x="12997" y="267140"/>
                  </a:lnTo>
                  <a:lnTo>
                    <a:pt x="28593" y="222242"/>
                  </a:lnTo>
                  <a:lnTo>
                    <a:pt x="49676" y="180227"/>
                  </a:lnTo>
                  <a:lnTo>
                    <a:pt x="75813" y="141530"/>
                  </a:lnTo>
                  <a:lnTo>
                    <a:pt x="106570" y="106584"/>
                  </a:lnTo>
                  <a:lnTo>
                    <a:pt x="141513" y="75825"/>
                  </a:lnTo>
                  <a:lnTo>
                    <a:pt x="180210" y="49685"/>
                  </a:lnTo>
                  <a:lnTo>
                    <a:pt x="222225" y="28598"/>
                  </a:lnTo>
                  <a:lnTo>
                    <a:pt x="267127" y="12999"/>
                  </a:lnTo>
                  <a:lnTo>
                    <a:pt x="314481" y="3322"/>
                  </a:lnTo>
                  <a:lnTo>
                    <a:pt x="363855" y="0"/>
                  </a:lnTo>
                  <a:lnTo>
                    <a:pt x="5566397" y="0"/>
                  </a:lnTo>
                  <a:lnTo>
                    <a:pt x="5615762" y="3322"/>
                  </a:lnTo>
                  <a:lnTo>
                    <a:pt x="5663111" y="12999"/>
                  </a:lnTo>
                  <a:lnTo>
                    <a:pt x="5708010" y="28598"/>
                  </a:lnTo>
                  <a:lnTo>
                    <a:pt x="5750025" y="49685"/>
                  </a:lnTo>
                  <a:lnTo>
                    <a:pt x="5788722" y="75825"/>
                  </a:lnTo>
                  <a:lnTo>
                    <a:pt x="5823667" y="106584"/>
                  </a:lnTo>
                  <a:lnTo>
                    <a:pt x="5854427" y="141530"/>
                  </a:lnTo>
                  <a:lnTo>
                    <a:pt x="5880567" y="180227"/>
                  </a:lnTo>
                  <a:lnTo>
                    <a:pt x="5901653" y="222242"/>
                  </a:lnTo>
                  <a:lnTo>
                    <a:pt x="5917252" y="267140"/>
                  </a:lnTo>
                  <a:lnTo>
                    <a:pt x="5926930" y="314489"/>
                  </a:lnTo>
                  <a:lnTo>
                    <a:pt x="5930252" y="363854"/>
                  </a:lnTo>
                  <a:lnTo>
                    <a:pt x="5930252" y="1819148"/>
                  </a:lnTo>
                  <a:lnTo>
                    <a:pt x="5926930" y="1868539"/>
                  </a:lnTo>
                  <a:lnTo>
                    <a:pt x="5917252" y="1915906"/>
                  </a:lnTo>
                  <a:lnTo>
                    <a:pt x="5901653" y="1960814"/>
                  </a:lnTo>
                  <a:lnTo>
                    <a:pt x="5880567" y="2002832"/>
                  </a:lnTo>
                  <a:lnTo>
                    <a:pt x="5854427" y="2041526"/>
                  </a:lnTo>
                  <a:lnTo>
                    <a:pt x="5823667" y="2076465"/>
                  </a:lnTo>
                  <a:lnTo>
                    <a:pt x="5788722" y="2107216"/>
                  </a:lnTo>
                  <a:lnTo>
                    <a:pt x="5750025" y="2133345"/>
                  </a:lnTo>
                  <a:lnTo>
                    <a:pt x="5708010" y="2154422"/>
                  </a:lnTo>
                  <a:lnTo>
                    <a:pt x="5663111" y="2170011"/>
                  </a:lnTo>
                  <a:lnTo>
                    <a:pt x="5615762" y="2179683"/>
                  </a:lnTo>
                  <a:lnTo>
                    <a:pt x="5566397" y="2183003"/>
                  </a:lnTo>
                  <a:lnTo>
                    <a:pt x="363855" y="2183003"/>
                  </a:lnTo>
                  <a:lnTo>
                    <a:pt x="314481" y="2179683"/>
                  </a:lnTo>
                  <a:lnTo>
                    <a:pt x="267127" y="2170011"/>
                  </a:lnTo>
                  <a:lnTo>
                    <a:pt x="222225" y="2154422"/>
                  </a:lnTo>
                  <a:lnTo>
                    <a:pt x="180210" y="2133346"/>
                  </a:lnTo>
                  <a:lnTo>
                    <a:pt x="141513" y="2107216"/>
                  </a:lnTo>
                  <a:lnTo>
                    <a:pt x="106570" y="2076465"/>
                  </a:lnTo>
                  <a:lnTo>
                    <a:pt x="75813" y="2041526"/>
                  </a:lnTo>
                  <a:lnTo>
                    <a:pt x="49676" y="2002832"/>
                  </a:lnTo>
                  <a:lnTo>
                    <a:pt x="28593" y="1960814"/>
                  </a:lnTo>
                  <a:lnTo>
                    <a:pt x="12997" y="1915906"/>
                  </a:lnTo>
                  <a:lnTo>
                    <a:pt x="3321" y="1868539"/>
                  </a:lnTo>
                  <a:lnTo>
                    <a:pt x="0" y="1819148"/>
                  </a:lnTo>
                  <a:lnTo>
                    <a:pt x="0" y="363854"/>
                  </a:lnTo>
                  <a:close/>
                </a:path>
              </a:pathLst>
            </a:custGeom>
            <a:ln w="12700">
              <a:solidFill>
                <a:srgbClr val="6FAC46"/>
              </a:solidFill>
            </a:ln>
          </p:spPr>
          <p:txBody>
            <a:bodyPr wrap="square" lIns="0" tIns="0" rIns="0" bIns="0" rtlCol="0"/>
            <a:lstStyle/>
            <a:p>
              <a:endParaRPr sz="2400"/>
            </a:p>
          </p:txBody>
        </p:sp>
        <p:sp>
          <p:nvSpPr>
            <p:cNvPr id="6" name="object 5"/>
            <p:cNvSpPr txBox="1"/>
            <p:nvPr/>
          </p:nvSpPr>
          <p:spPr>
            <a:xfrm>
              <a:off x="2507742" y="1529715"/>
              <a:ext cx="2388870" cy="177829"/>
            </a:xfrm>
            <a:prstGeom prst="rect">
              <a:avLst/>
            </a:prstGeom>
          </p:spPr>
          <p:txBody>
            <a:bodyPr vert="horz" wrap="square" lIns="0" tIns="0" rIns="0" bIns="0" rtlCol="0">
              <a:spAutoFit/>
            </a:bodyPr>
            <a:lstStyle/>
            <a:p>
              <a:pPr marL="16933"/>
              <a:r>
                <a:rPr sz="1467" b="1" dirty="0">
                  <a:solidFill>
                    <a:schemeClr val="bg1"/>
                  </a:solidFill>
                  <a:latin typeface="Arial"/>
                  <a:cs typeface="Arial"/>
                </a:rPr>
                <a:t>Intensity of </a:t>
              </a:r>
              <a:r>
                <a:rPr sz="1467" b="1" spc="-7" dirty="0">
                  <a:solidFill>
                    <a:schemeClr val="bg1"/>
                  </a:solidFill>
                  <a:latin typeface="Arial"/>
                  <a:cs typeface="Arial"/>
                </a:rPr>
                <a:t>lipid-lowering</a:t>
              </a:r>
              <a:r>
                <a:rPr sz="1467" b="1" spc="-167" dirty="0">
                  <a:solidFill>
                    <a:schemeClr val="bg1"/>
                  </a:solidFill>
                  <a:latin typeface="Arial"/>
                  <a:cs typeface="Arial"/>
                </a:rPr>
                <a:t> </a:t>
              </a:r>
              <a:r>
                <a:rPr sz="1467" b="1" dirty="0">
                  <a:solidFill>
                    <a:schemeClr val="bg1"/>
                  </a:solidFill>
                  <a:latin typeface="Arial"/>
                  <a:cs typeface="Arial"/>
                </a:rPr>
                <a:t>treatment</a:t>
              </a:r>
              <a:endParaRPr sz="1467" dirty="0">
                <a:solidFill>
                  <a:schemeClr val="bg1"/>
                </a:solidFill>
                <a:latin typeface="Arial"/>
                <a:cs typeface="Arial"/>
              </a:endParaRPr>
            </a:p>
          </p:txBody>
        </p:sp>
        <p:sp>
          <p:nvSpPr>
            <p:cNvPr id="7" name="object 6"/>
            <p:cNvSpPr txBox="1"/>
            <p:nvPr/>
          </p:nvSpPr>
          <p:spPr>
            <a:xfrm>
              <a:off x="4380927" y="1929347"/>
              <a:ext cx="1714500" cy="177829"/>
            </a:xfrm>
            <a:prstGeom prst="rect">
              <a:avLst/>
            </a:prstGeom>
          </p:spPr>
          <p:txBody>
            <a:bodyPr vert="horz" wrap="square" lIns="0" tIns="0" rIns="0" bIns="0" rtlCol="0">
              <a:spAutoFit/>
            </a:bodyPr>
            <a:lstStyle/>
            <a:p>
              <a:pPr marL="16933"/>
              <a:r>
                <a:rPr sz="1467" b="1" spc="-13" dirty="0">
                  <a:latin typeface="Arial"/>
                  <a:cs typeface="Arial"/>
                </a:rPr>
                <a:t>Average </a:t>
              </a:r>
              <a:r>
                <a:rPr sz="1467" b="1" spc="-7" dirty="0">
                  <a:latin typeface="Arial"/>
                  <a:cs typeface="Arial"/>
                </a:rPr>
                <a:t>LDL-C</a:t>
              </a:r>
              <a:r>
                <a:rPr sz="1467" b="1" spc="20" dirty="0">
                  <a:latin typeface="Arial"/>
                  <a:cs typeface="Arial"/>
                </a:rPr>
                <a:t> </a:t>
              </a:r>
              <a:r>
                <a:rPr sz="1467" b="1" dirty="0">
                  <a:latin typeface="Arial"/>
                  <a:cs typeface="Arial"/>
                </a:rPr>
                <a:t>reduction</a:t>
              </a:r>
              <a:endParaRPr sz="1467" dirty="0">
                <a:latin typeface="Arial"/>
                <a:cs typeface="Arial"/>
              </a:endParaRPr>
            </a:p>
          </p:txBody>
        </p:sp>
        <p:sp>
          <p:nvSpPr>
            <p:cNvPr id="8" name="object 7"/>
            <p:cNvSpPr txBox="1"/>
            <p:nvPr/>
          </p:nvSpPr>
          <p:spPr>
            <a:xfrm>
              <a:off x="1319592" y="1937356"/>
              <a:ext cx="1546860" cy="533488"/>
            </a:xfrm>
            <a:prstGeom prst="rect">
              <a:avLst/>
            </a:prstGeom>
          </p:spPr>
          <p:txBody>
            <a:bodyPr vert="horz" wrap="square" lIns="0" tIns="0" rIns="0" bIns="0" rtlCol="0">
              <a:spAutoFit/>
            </a:bodyPr>
            <a:lstStyle/>
            <a:p>
              <a:pPr marL="16933"/>
              <a:r>
                <a:rPr sz="1467" b="1" spc="-7" dirty="0">
                  <a:latin typeface="Arial"/>
                  <a:cs typeface="Arial"/>
                </a:rPr>
                <a:t>Treatment</a:t>
              </a:r>
              <a:br>
                <a:rPr lang="nl-BE" sz="1467" b="1" spc="-7" dirty="0">
                  <a:latin typeface="Arial"/>
                  <a:cs typeface="Arial"/>
                </a:rPr>
              </a:br>
              <a:r>
                <a:rPr sz="1467" spc="-7" dirty="0">
                  <a:latin typeface="Arial"/>
                  <a:cs typeface="Arial"/>
                </a:rPr>
                <a:t>Moderate-intensity</a:t>
              </a:r>
              <a:r>
                <a:rPr sz="1467" spc="-60" dirty="0">
                  <a:latin typeface="Arial"/>
                  <a:cs typeface="Arial"/>
                </a:rPr>
                <a:t> </a:t>
              </a:r>
              <a:r>
                <a:rPr sz="1467" dirty="0">
                  <a:latin typeface="Arial"/>
                  <a:cs typeface="Arial"/>
                </a:rPr>
                <a:t>statin  </a:t>
              </a:r>
              <a:r>
                <a:rPr sz="1467" spc="-7" dirty="0">
                  <a:latin typeface="Arial"/>
                  <a:cs typeface="Arial"/>
                </a:rPr>
                <a:t>High-intensity</a:t>
              </a:r>
              <a:r>
                <a:rPr sz="1467" spc="-73" dirty="0">
                  <a:latin typeface="Arial"/>
                  <a:cs typeface="Arial"/>
                </a:rPr>
                <a:t> </a:t>
              </a:r>
              <a:r>
                <a:rPr sz="1467" dirty="0">
                  <a:latin typeface="Arial"/>
                  <a:cs typeface="Arial"/>
                </a:rPr>
                <a:t>statin</a:t>
              </a:r>
            </a:p>
          </p:txBody>
        </p:sp>
        <p:sp>
          <p:nvSpPr>
            <p:cNvPr id="9" name="object 8"/>
            <p:cNvSpPr txBox="1"/>
            <p:nvPr/>
          </p:nvSpPr>
          <p:spPr>
            <a:xfrm>
              <a:off x="4984241" y="2163698"/>
              <a:ext cx="419734" cy="355659"/>
            </a:xfrm>
            <a:prstGeom prst="rect">
              <a:avLst/>
            </a:prstGeom>
          </p:spPr>
          <p:txBody>
            <a:bodyPr vert="horz" wrap="square" lIns="0" tIns="0" rIns="0" bIns="0" rtlCol="0">
              <a:spAutoFit/>
            </a:bodyPr>
            <a:lstStyle/>
            <a:p>
              <a:pPr marL="16933"/>
              <a:r>
                <a:rPr sz="1467" dirty="0">
                  <a:latin typeface="Arial"/>
                  <a:cs typeface="Arial"/>
                </a:rPr>
                <a:t>≈</a:t>
              </a:r>
              <a:r>
                <a:rPr sz="1467" spc="-152" dirty="0">
                  <a:latin typeface="Arial"/>
                  <a:cs typeface="Arial"/>
                </a:rPr>
                <a:t> </a:t>
              </a:r>
              <a:r>
                <a:rPr sz="1467" dirty="0">
                  <a:latin typeface="Arial"/>
                  <a:cs typeface="Arial"/>
                </a:rPr>
                <a:t>30%</a:t>
              </a:r>
              <a:endParaRPr sz="1467">
                <a:latin typeface="Arial"/>
                <a:cs typeface="Arial"/>
              </a:endParaRPr>
            </a:p>
            <a:p>
              <a:pPr marL="16933"/>
              <a:r>
                <a:rPr sz="1467" dirty="0">
                  <a:latin typeface="Arial"/>
                  <a:cs typeface="Arial"/>
                </a:rPr>
                <a:t>≈</a:t>
              </a:r>
              <a:r>
                <a:rPr sz="1467" spc="-140" dirty="0">
                  <a:latin typeface="Arial"/>
                  <a:cs typeface="Arial"/>
                </a:rPr>
                <a:t> </a:t>
              </a:r>
              <a:r>
                <a:rPr sz="1467" spc="-7" dirty="0">
                  <a:latin typeface="Arial"/>
                  <a:cs typeface="Arial"/>
                </a:rPr>
                <a:t>50%</a:t>
              </a:r>
              <a:endParaRPr sz="1467">
                <a:latin typeface="Arial"/>
                <a:cs typeface="Arial"/>
              </a:endParaRPr>
            </a:p>
          </p:txBody>
        </p:sp>
        <p:sp>
          <p:nvSpPr>
            <p:cNvPr id="10" name="object 9"/>
            <p:cNvSpPr txBox="1"/>
            <p:nvPr/>
          </p:nvSpPr>
          <p:spPr>
            <a:xfrm>
              <a:off x="1326007" y="2499233"/>
              <a:ext cx="2176145" cy="177829"/>
            </a:xfrm>
            <a:prstGeom prst="rect">
              <a:avLst/>
            </a:prstGeom>
          </p:spPr>
          <p:txBody>
            <a:bodyPr vert="horz" wrap="square" lIns="0" tIns="0" rIns="0" bIns="0" rtlCol="0">
              <a:spAutoFit/>
            </a:bodyPr>
            <a:lstStyle/>
            <a:p>
              <a:pPr marL="16933"/>
              <a:r>
                <a:rPr sz="1467" spc="-7" dirty="0">
                  <a:latin typeface="Arial"/>
                  <a:cs typeface="Arial"/>
                </a:rPr>
                <a:t>High-intensity </a:t>
              </a:r>
              <a:r>
                <a:rPr sz="1467" dirty="0">
                  <a:latin typeface="Arial"/>
                  <a:cs typeface="Arial"/>
                </a:rPr>
                <a:t>statin </a:t>
              </a:r>
              <a:r>
                <a:rPr sz="1467" spc="-7" dirty="0">
                  <a:latin typeface="Arial"/>
                  <a:cs typeface="Arial"/>
                </a:rPr>
                <a:t>plus</a:t>
              </a:r>
              <a:r>
                <a:rPr sz="1467" spc="-20" dirty="0">
                  <a:latin typeface="Arial"/>
                  <a:cs typeface="Arial"/>
                </a:rPr>
                <a:t> </a:t>
              </a:r>
              <a:r>
                <a:rPr sz="1467" spc="-7" dirty="0">
                  <a:latin typeface="Arial"/>
                  <a:cs typeface="Arial"/>
                </a:rPr>
                <a:t>ezetimibe</a:t>
              </a:r>
              <a:endParaRPr sz="1467" dirty="0">
                <a:latin typeface="Arial"/>
                <a:cs typeface="Arial"/>
              </a:endParaRPr>
            </a:p>
          </p:txBody>
        </p:sp>
        <p:sp>
          <p:nvSpPr>
            <p:cNvPr id="11" name="object 10"/>
            <p:cNvSpPr txBox="1"/>
            <p:nvPr/>
          </p:nvSpPr>
          <p:spPr>
            <a:xfrm>
              <a:off x="4984241" y="2499233"/>
              <a:ext cx="419734" cy="177829"/>
            </a:xfrm>
            <a:prstGeom prst="rect">
              <a:avLst/>
            </a:prstGeom>
          </p:spPr>
          <p:txBody>
            <a:bodyPr vert="horz" wrap="square" lIns="0" tIns="0" rIns="0" bIns="0" rtlCol="0">
              <a:spAutoFit/>
            </a:bodyPr>
            <a:lstStyle/>
            <a:p>
              <a:pPr marL="16933"/>
              <a:r>
                <a:rPr sz="1467" dirty="0">
                  <a:latin typeface="Arial"/>
                  <a:cs typeface="Arial"/>
                </a:rPr>
                <a:t>≈</a:t>
              </a:r>
              <a:r>
                <a:rPr sz="1467" spc="-140" dirty="0">
                  <a:latin typeface="Arial"/>
                  <a:cs typeface="Arial"/>
                </a:rPr>
                <a:t> </a:t>
              </a:r>
              <a:r>
                <a:rPr sz="1467" spc="-7" dirty="0">
                  <a:latin typeface="Arial"/>
                  <a:cs typeface="Arial"/>
                </a:rPr>
                <a:t>65%</a:t>
              </a:r>
              <a:endParaRPr sz="1467">
                <a:latin typeface="Arial"/>
                <a:cs typeface="Arial"/>
              </a:endParaRPr>
            </a:p>
          </p:txBody>
        </p:sp>
        <p:sp>
          <p:nvSpPr>
            <p:cNvPr id="12" name="object 11"/>
            <p:cNvSpPr txBox="1"/>
            <p:nvPr/>
          </p:nvSpPr>
          <p:spPr>
            <a:xfrm>
              <a:off x="1326007" y="2666872"/>
              <a:ext cx="1012825" cy="177829"/>
            </a:xfrm>
            <a:prstGeom prst="rect">
              <a:avLst/>
            </a:prstGeom>
          </p:spPr>
          <p:txBody>
            <a:bodyPr vert="horz" wrap="square" lIns="0" tIns="0" rIns="0" bIns="0" rtlCol="0">
              <a:spAutoFit/>
            </a:bodyPr>
            <a:lstStyle/>
            <a:p>
              <a:pPr marL="16933"/>
              <a:r>
                <a:rPr sz="1467" spc="-7" dirty="0">
                  <a:latin typeface="Arial"/>
                  <a:cs typeface="Arial"/>
                </a:rPr>
                <a:t>PCSK9</a:t>
              </a:r>
              <a:r>
                <a:rPr sz="1467" spc="-67" dirty="0">
                  <a:latin typeface="Arial"/>
                  <a:cs typeface="Arial"/>
                </a:rPr>
                <a:t> </a:t>
              </a:r>
              <a:r>
                <a:rPr sz="1467" spc="-7" dirty="0">
                  <a:latin typeface="Arial"/>
                  <a:cs typeface="Arial"/>
                </a:rPr>
                <a:t>inhibitor</a:t>
              </a:r>
              <a:endParaRPr sz="1467">
                <a:latin typeface="Arial"/>
                <a:cs typeface="Arial"/>
              </a:endParaRPr>
            </a:p>
          </p:txBody>
        </p:sp>
        <p:sp>
          <p:nvSpPr>
            <p:cNvPr id="13" name="object 12"/>
            <p:cNvSpPr txBox="1"/>
            <p:nvPr/>
          </p:nvSpPr>
          <p:spPr>
            <a:xfrm>
              <a:off x="4984241" y="2666872"/>
              <a:ext cx="419734" cy="177829"/>
            </a:xfrm>
            <a:prstGeom prst="rect">
              <a:avLst/>
            </a:prstGeom>
          </p:spPr>
          <p:txBody>
            <a:bodyPr vert="horz" wrap="square" lIns="0" tIns="0" rIns="0" bIns="0" rtlCol="0">
              <a:spAutoFit/>
            </a:bodyPr>
            <a:lstStyle/>
            <a:p>
              <a:pPr marL="16933"/>
              <a:r>
                <a:rPr sz="1467" dirty="0">
                  <a:latin typeface="Arial"/>
                  <a:cs typeface="Arial"/>
                </a:rPr>
                <a:t>≈</a:t>
              </a:r>
              <a:r>
                <a:rPr sz="1467" spc="-140" dirty="0">
                  <a:latin typeface="Arial"/>
                  <a:cs typeface="Arial"/>
                </a:rPr>
                <a:t> </a:t>
              </a:r>
              <a:r>
                <a:rPr sz="1467" spc="-7" dirty="0">
                  <a:latin typeface="Arial"/>
                  <a:cs typeface="Arial"/>
                </a:rPr>
                <a:t>60%</a:t>
              </a:r>
              <a:endParaRPr sz="1467">
                <a:latin typeface="Arial"/>
                <a:cs typeface="Arial"/>
              </a:endParaRPr>
            </a:p>
          </p:txBody>
        </p:sp>
        <p:sp>
          <p:nvSpPr>
            <p:cNvPr id="14" name="object 13"/>
            <p:cNvSpPr txBox="1"/>
            <p:nvPr/>
          </p:nvSpPr>
          <p:spPr>
            <a:xfrm>
              <a:off x="1326007" y="2834513"/>
              <a:ext cx="3474720" cy="355659"/>
            </a:xfrm>
            <a:prstGeom prst="rect">
              <a:avLst/>
            </a:prstGeom>
          </p:spPr>
          <p:txBody>
            <a:bodyPr vert="horz" wrap="square" lIns="0" tIns="0" rIns="0" bIns="0" rtlCol="0">
              <a:spAutoFit/>
            </a:bodyPr>
            <a:lstStyle/>
            <a:p>
              <a:pPr marL="16933"/>
              <a:r>
                <a:rPr sz="1467" spc="-7" dirty="0">
                  <a:latin typeface="Arial"/>
                  <a:cs typeface="Arial"/>
                </a:rPr>
                <a:t>PCSK9 inhibitor plus </a:t>
              </a:r>
              <a:r>
                <a:rPr sz="1467" dirty="0">
                  <a:latin typeface="Arial"/>
                  <a:cs typeface="Arial"/>
                </a:rPr>
                <a:t>high-intensity</a:t>
              </a:r>
              <a:r>
                <a:rPr sz="1467" spc="-47" dirty="0">
                  <a:latin typeface="Arial"/>
                  <a:cs typeface="Arial"/>
                </a:rPr>
                <a:t> </a:t>
              </a:r>
              <a:r>
                <a:rPr sz="1467" dirty="0">
                  <a:latin typeface="Arial"/>
                  <a:cs typeface="Arial"/>
                </a:rPr>
                <a:t>statin</a:t>
              </a:r>
            </a:p>
            <a:p>
              <a:pPr marL="16933"/>
              <a:r>
                <a:rPr sz="1467" spc="-7" dirty="0">
                  <a:latin typeface="Arial"/>
                  <a:cs typeface="Arial"/>
                </a:rPr>
                <a:t>PCSK9 inhibitor plus </a:t>
              </a:r>
              <a:r>
                <a:rPr sz="1467" dirty="0">
                  <a:latin typeface="Arial"/>
                  <a:cs typeface="Arial"/>
                </a:rPr>
                <a:t>high-intensity statin </a:t>
              </a:r>
              <a:r>
                <a:rPr sz="1467" spc="-7" dirty="0">
                  <a:latin typeface="Arial"/>
                  <a:cs typeface="Arial"/>
                </a:rPr>
                <a:t>plus</a:t>
              </a:r>
              <a:r>
                <a:rPr sz="1467" dirty="0">
                  <a:latin typeface="Arial"/>
                  <a:cs typeface="Arial"/>
                </a:rPr>
                <a:t> </a:t>
              </a:r>
              <a:r>
                <a:rPr sz="1467" spc="-7" dirty="0">
                  <a:latin typeface="Arial"/>
                  <a:cs typeface="Arial"/>
                </a:rPr>
                <a:t>ezetimibe</a:t>
              </a:r>
              <a:endParaRPr sz="1467" dirty="0">
                <a:latin typeface="Arial"/>
                <a:cs typeface="Arial"/>
              </a:endParaRPr>
            </a:p>
          </p:txBody>
        </p:sp>
        <p:sp>
          <p:nvSpPr>
            <p:cNvPr id="15" name="object 14"/>
            <p:cNvSpPr txBox="1"/>
            <p:nvPr/>
          </p:nvSpPr>
          <p:spPr>
            <a:xfrm>
              <a:off x="4984241" y="2834513"/>
              <a:ext cx="419734" cy="355659"/>
            </a:xfrm>
            <a:prstGeom prst="rect">
              <a:avLst/>
            </a:prstGeom>
          </p:spPr>
          <p:txBody>
            <a:bodyPr vert="horz" wrap="square" lIns="0" tIns="0" rIns="0" bIns="0" rtlCol="0">
              <a:spAutoFit/>
            </a:bodyPr>
            <a:lstStyle/>
            <a:p>
              <a:pPr marL="16933"/>
              <a:r>
                <a:rPr sz="1467" dirty="0">
                  <a:latin typeface="Arial"/>
                  <a:cs typeface="Arial"/>
                </a:rPr>
                <a:t>≈</a:t>
              </a:r>
              <a:r>
                <a:rPr sz="1467" spc="-140" dirty="0">
                  <a:latin typeface="Arial"/>
                  <a:cs typeface="Arial"/>
                </a:rPr>
                <a:t> </a:t>
              </a:r>
              <a:r>
                <a:rPr sz="1467" spc="-7" dirty="0">
                  <a:latin typeface="Arial"/>
                  <a:cs typeface="Arial"/>
                </a:rPr>
                <a:t>75%</a:t>
              </a:r>
              <a:endParaRPr sz="1467">
                <a:latin typeface="Arial"/>
                <a:cs typeface="Arial"/>
              </a:endParaRPr>
            </a:p>
            <a:p>
              <a:pPr marL="16933"/>
              <a:r>
                <a:rPr sz="1467" dirty="0">
                  <a:latin typeface="Arial"/>
                  <a:cs typeface="Arial"/>
                </a:rPr>
                <a:t>≈</a:t>
              </a:r>
              <a:r>
                <a:rPr sz="1467" spc="-140" dirty="0">
                  <a:latin typeface="Arial"/>
                  <a:cs typeface="Arial"/>
                </a:rPr>
                <a:t> </a:t>
              </a:r>
              <a:r>
                <a:rPr sz="1467" spc="-7" dirty="0">
                  <a:latin typeface="Arial"/>
                  <a:cs typeface="Arial"/>
                </a:rPr>
                <a:t>85%</a:t>
              </a:r>
              <a:endParaRPr sz="1467">
                <a:latin typeface="Arial"/>
                <a:cs typeface="Arial"/>
              </a:endParaRPr>
            </a:p>
          </p:txBody>
        </p:sp>
        <p:sp>
          <p:nvSpPr>
            <p:cNvPr id="16" name="object 15"/>
            <p:cNvSpPr/>
            <p:nvPr/>
          </p:nvSpPr>
          <p:spPr>
            <a:xfrm>
              <a:off x="3243579" y="3564128"/>
              <a:ext cx="76200" cy="285750"/>
            </a:xfrm>
            <a:custGeom>
              <a:avLst/>
              <a:gdLst/>
              <a:ahLst/>
              <a:cxnLst/>
              <a:rect l="l" t="t" r="r" b="b"/>
              <a:pathLst>
                <a:path w="76200" h="285750">
                  <a:moveTo>
                    <a:pt x="0" y="208534"/>
                  </a:moveTo>
                  <a:lnTo>
                    <a:pt x="37210" y="285242"/>
                  </a:lnTo>
                  <a:lnTo>
                    <a:pt x="69919" y="221742"/>
                  </a:lnTo>
                  <a:lnTo>
                    <a:pt x="41147" y="221742"/>
                  </a:lnTo>
                  <a:lnTo>
                    <a:pt x="34797" y="221615"/>
                  </a:lnTo>
                  <a:lnTo>
                    <a:pt x="34964" y="209000"/>
                  </a:lnTo>
                  <a:lnTo>
                    <a:pt x="0" y="208534"/>
                  </a:lnTo>
                  <a:close/>
                </a:path>
                <a:path w="76200" h="285750">
                  <a:moveTo>
                    <a:pt x="34964" y="209000"/>
                  </a:moveTo>
                  <a:lnTo>
                    <a:pt x="34797" y="221615"/>
                  </a:lnTo>
                  <a:lnTo>
                    <a:pt x="41147" y="221742"/>
                  </a:lnTo>
                  <a:lnTo>
                    <a:pt x="41314" y="209084"/>
                  </a:lnTo>
                  <a:lnTo>
                    <a:pt x="34964" y="209000"/>
                  </a:lnTo>
                  <a:close/>
                </a:path>
                <a:path w="76200" h="285750">
                  <a:moveTo>
                    <a:pt x="41314" y="209084"/>
                  </a:moveTo>
                  <a:lnTo>
                    <a:pt x="41147" y="221742"/>
                  </a:lnTo>
                  <a:lnTo>
                    <a:pt x="69919" y="221742"/>
                  </a:lnTo>
                  <a:lnTo>
                    <a:pt x="76199" y="209550"/>
                  </a:lnTo>
                  <a:lnTo>
                    <a:pt x="41314" y="209084"/>
                  </a:lnTo>
                  <a:close/>
                </a:path>
                <a:path w="76200" h="285750">
                  <a:moveTo>
                    <a:pt x="44068" y="0"/>
                  </a:moveTo>
                  <a:lnTo>
                    <a:pt x="37718" y="0"/>
                  </a:lnTo>
                  <a:lnTo>
                    <a:pt x="34964" y="209000"/>
                  </a:lnTo>
                  <a:lnTo>
                    <a:pt x="41314" y="209084"/>
                  </a:lnTo>
                  <a:lnTo>
                    <a:pt x="44068" y="0"/>
                  </a:lnTo>
                  <a:close/>
                </a:path>
              </a:pathLst>
            </a:custGeom>
            <a:solidFill>
              <a:srgbClr val="000000"/>
            </a:solidFill>
          </p:spPr>
          <p:txBody>
            <a:bodyPr wrap="square" lIns="0" tIns="0" rIns="0" bIns="0" rtlCol="0"/>
            <a:lstStyle/>
            <a:p>
              <a:endParaRPr sz="2400"/>
            </a:p>
          </p:txBody>
        </p:sp>
        <p:sp>
          <p:nvSpPr>
            <p:cNvPr id="17" name="object 16"/>
            <p:cNvSpPr/>
            <p:nvPr/>
          </p:nvSpPr>
          <p:spPr>
            <a:xfrm>
              <a:off x="2154554" y="3846829"/>
              <a:ext cx="2259965" cy="321310"/>
            </a:xfrm>
            <a:custGeom>
              <a:avLst/>
              <a:gdLst/>
              <a:ahLst/>
              <a:cxnLst/>
              <a:rect l="l" t="t" r="r" b="b"/>
              <a:pathLst>
                <a:path w="2259965" h="321310">
                  <a:moveTo>
                    <a:pt x="2206244" y="0"/>
                  </a:moveTo>
                  <a:lnTo>
                    <a:pt x="53593" y="0"/>
                  </a:lnTo>
                  <a:lnTo>
                    <a:pt x="32736" y="4192"/>
                  </a:lnTo>
                  <a:lnTo>
                    <a:pt x="15700" y="15636"/>
                  </a:lnTo>
                  <a:lnTo>
                    <a:pt x="4212" y="32629"/>
                  </a:lnTo>
                  <a:lnTo>
                    <a:pt x="0" y="53467"/>
                  </a:lnTo>
                  <a:lnTo>
                    <a:pt x="0" y="267335"/>
                  </a:lnTo>
                  <a:lnTo>
                    <a:pt x="4212" y="288192"/>
                  </a:lnTo>
                  <a:lnTo>
                    <a:pt x="15700" y="305228"/>
                  </a:lnTo>
                  <a:lnTo>
                    <a:pt x="32736" y="316716"/>
                  </a:lnTo>
                  <a:lnTo>
                    <a:pt x="53593" y="320929"/>
                  </a:lnTo>
                  <a:lnTo>
                    <a:pt x="2206244" y="320929"/>
                  </a:lnTo>
                  <a:lnTo>
                    <a:pt x="2227101" y="316716"/>
                  </a:lnTo>
                  <a:lnTo>
                    <a:pt x="2244137" y="305228"/>
                  </a:lnTo>
                  <a:lnTo>
                    <a:pt x="2255625" y="288192"/>
                  </a:lnTo>
                  <a:lnTo>
                    <a:pt x="2259837" y="267335"/>
                  </a:lnTo>
                  <a:lnTo>
                    <a:pt x="2259837" y="53467"/>
                  </a:lnTo>
                  <a:lnTo>
                    <a:pt x="2255625" y="32629"/>
                  </a:lnTo>
                  <a:lnTo>
                    <a:pt x="2244137" y="15636"/>
                  </a:lnTo>
                  <a:lnTo>
                    <a:pt x="2227101" y="4192"/>
                  </a:lnTo>
                  <a:lnTo>
                    <a:pt x="2206244" y="0"/>
                  </a:lnTo>
                  <a:close/>
                </a:path>
              </a:pathLst>
            </a:custGeom>
            <a:solidFill>
              <a:srgbClr val="FFFFFF"/>
            </a:solidFill>
          </p:spPr>
          <p:txBody>
            <a:bodyPr wrap="square" lIns="0" tIns="0" rIns="0" bIns="0" rtlCol="0"/>
            <a:lstStyle/>
            <a:p>
              <a:endParaRPr sz="2400"/>
            </a:p>
          </p:txBody>
        </p:sp>
        <p:sp>
          <p:nvSpPr>
            <p:cNvPr id="18" name="object 17"/>
            <p:cNvSpPr/>
            <p:nvPr/>
          </p:nvSpPr>
          <p:spPr>
            <a:xfrm>
              <a:off x="2154554" y="3846829"/>
              <a:ext cx="2259965" cy="321310"/>
            </a:xfrm>
            <a:custGeom>
              <a:avLst/>
              <a:gdLst/>
              <a:ahLst/>
              <a:cxnLst/>
              <a:rect l="l" t="t" r="r" b="b"/>
              <a:pathLst>
                <a:path w="2259965" h="321310">
                  <a:moveTo>
                    <a:pt x="0" y="53467"/>
                  </a:moveTo>
                  <a:lnTo>
                    <a:pt x="4212" y="32629"/>
                  </a:lnTo>
                  <a:lnTo>
                    <a:pt x="15700" y="15636"/>
                  </a:lnTo>
                  <a:lnTo>
                    <a:pt x="32736" y="4192"/>
                  </a:lnTo>
                  <a:lnTo>
                    <a:pt x="53593" y="0"/>
                  </a:lnTo>
                  <a:lnTo>
                    <a:pt x="2206244" y="0"/>
                  </a:lnTo>
                  <a:lnTo>
                    <a:pt x="2227101" y="4192"/>
                  </a:lnTo>
                  <a:lnTo>
                    <a:pt x="2244137" y="15636"/>
                  </a:lnTo>
                  <a:lnTo>
                    <a:pt x="2255625" y="32629"/>
                  </a:lnTo>
                  <a:lnTo>
                    <a:pt x="2259837" y="53467"/>
                  </a:lnTo>
                  <a:lnTo>
                    <a:pt x="2259837" y="267335"/>
                  </a:lnTo>
                  <a:lnTo>
                    <a:pt x="2255625" y="288192"/>
                  </a:lnTo>
                  <a:lnTo>
                    <a:pt x="2244137" y="305228"/>
                  </a:lnTo>
                  <a:lnTo>
                    <a:pt x="2227101" y="316716"/>
                  </a:lnTo>
                  <a:lnTo>
                    <a:pt x="2206244" y="320929"/>
                  </a:lnTo>
                  <a:lnTo>
                    <a:pt x="53593" y="320929"/>
                  </a:lnTo>
                  <a:lnTo>
                    <a:pt x="32736" y="316716"/>
                  </a:lnTo>
                  <a:lnTo>
                    <a:pt x="15700" y="305228"/>
                  </a:lnTo>
                  <a:lnTo>
                    <a:pt x="4212" y="288192"/>
                  </a:lnTo>
                  <a:lnTo>
                    <a:pt x="0" y="267335"/>
                  </a:lnTo>
                  <a:lnTo>
                    <a:pt x="0" y="53467"/>
                  </a:lnTo>
                  <a:close/>
                </a:path>
              </a:pathLst>
            </a:custGeom>
            <a:ln w="19050">
              <a:solidFill>
                <a:srgbClr val="6FAC46"/>
              </a:solidFill>
            </a:ln>
          </p:spPr>
          <p:txBody>
            <a:bodyPr wrap="square" lIns="0" tIns="0" rIns="0" bIns="0" rtlCol="0"/>
            <a:lstStyle/>
            <a:p>
              <a:endParaRPr sz="2400"/>
            </a:p>
          </p:txBody>
        </p:sp>
        <p:sp>
          <p:nvSpPr>
            <p:cNvPr id="19" name="object 18"/>
            <p:cNvSpPr txBox="1"/>
            <p:nvPr/>
          </p:nvSpPr>
          <p:spPr>
            <a:xfrm>
              <a:off x="2644520" y="3920235"/>
              <a:ext cx="1282065" cy="177829"/>
            </a:xfrm>
            <a:prstGeom prst="rect">
              <a:avLst/>
            </a:prstGeom>
          </p:spPr>
          <p:txBody>
            <a:bodyPr vert="horz" wrap="square" lIns="0" tIns="0" rIns="0" bIns="0" rtlCol="0">
              <a:spAutoFit/>
            </a:bodyPr>
            <a:lstStyle/>
            <a:p>
              <a:pPr marL="16933"/>
              <a:r>
                <a:rPr sz="1467" b="1" dirty="0">
                  <a:latin typeface="Arial"/>
                  <a:cs typeface="Arial"/>
                </a:rPr>
                <a:t>% reduction</a:t>
              </a:r>
              <a:r>
                <a:rPr sz="1467" b="1" spc="-140" dirty="0">
                  <a:latin typeface="Arial"/>
                  <a:cs typeface="Arial"/>
                </a:rPr>
                <a:t> </a:t>
              </a:r>
              <a:r>
                <a:rPr sz="1467" b="1" spc="-7" dirty="0">
                  <a:latin typeface="Arial"/>
                  <a:cs typeface="Arial"/>
                </a:rPr>
                <a:t>LDL-C</a:t>
              </a:r>
              <a:endParaRPr sz="1467">
                <a:latin typeface="Arial"/>
                <a:cs typeface="Arial"/>
              </a:endParaRPr>
            </a:p>
          </p:txBody>
        </p:sp>
        <p:sp>
          <p:nvSpPr>
            <p:cNvPr id="20" name="object 19"/>
            <p:cNvSpPr/>
            <p:nvPr/>
          </p:nvSpPr>
          <p:spPr>
            <a:xfrm>
              <a:off x="5050154" y="3846829"/>
              <a:ext cx="2259965" cy="321310"/>
            </a:xfrm>
            <a:custGeom>
              <a:avLst/>
              <a:gdLst/>
              <a:ahLst/>
              <a:cxnLst/>
              <a:rect l="l" t="t" r="r" b="b"/>
              <a:pathLst>
                <a:path w="2259965" h="321310">
                  <a:moveTo>
                    <a:pt x="2206244" y="0"/>
                  </a:moveTo>
                  <a:lnTo>
                    <a:pt x="53594" y="0"/>
                  </a:lnTo>
                  <a:lnTo>
                    <a:pt x="32736" y="4192"/>
                  </a:lnTo>
                  <a:lnTo>
                    <a:pt x="15700" y="15636"/>
                  </a:lnTo>
                  <a:lnTo>
                    <a:pt x="4212" y="32629"/>
                  </a:lnTo>
                  <a:lnTo>
                    <a:pt x="0" y="53467"/>
                  </a:lnTo>
                  <a:lnTo>
                    <a:pt x="0" y="267335"/>
                  </a:lnTo>
                  <a:lnTo>
                    <a:pt x="4212" y="288192"/>
                  </a:lnTo>
                  <a:lnTo>
                    <a:pt x="15700" y="305228"/>
                  </a:lnTo>
                  <a:lnTo>
                    <a:pt x="32736" y="316716"/>
                  </a:lnTo>
                  <a:lnTo>
                    <a:pt x="53594" y="320929"/>
                  </a:lnTo>
                  <a:lnTo>
                    <a:pt x="2206244" y="320929"/>
                  </a:lnTo>
                  <a:lnTo>
                    <a:pt x="2227101" y="316716"/>
                  </a:lnTo>
                  <a:lnTo>
                    <a:pt x="2244137" y="305228"/>
                  </a:lnTo>
                  <a:lnTo>
                    <a:pt x="2255625" y="288192"/>
                  </a:lnTo>
                  <a:lnTo>
                    <a:pt x="2259838" y="267335"/>
                  </a:lnTo>
                  <a:lnTo>
                    <a:pt x="2259838" y="53467"/>
                  </a:lnTo>
                  <a:lnTo>
                    <a:pt x="2255625" y="32629"/>
                  </a:lnTo>
                  <a:lnTo>
                    <a:pt x="2244137" y="15636"/>
                  </a:lnTo>
                  <a:lnTo>
                    <a:pt x="2227101" y="4192"/>
                  </a:lnTo>
                  <a:lnTo>
                    <a:pt x="2206244" y="0"/>
                  </a:lnTo>
                  <a:close/>
                </a:path>
              </a:pathLst>
            </a:custGeom>
            <a:solidFill>
              <a:srgbClr val="C00000"/>
            </a:solidFill>
          </p:spPr>
          <p:txBody>
            <a:bodyPr wrap="square" lIns="0" tIns="0" rIns="0" bIns="0" rtlCol="0"/>
            <a:lstStyle/>
            <a:p>
              <a:endParaRPr sz="2400"/>
            </a:p>
          </p:txBody>
        </p:sp>
        <p:sp>
          <p:nvSpPr>
            <p:cNvPr id="21" name="object 20"/>
            <p:cNvSpPr/>
            <p:nvPr/>
          </p:nvSpPr>
          <p:spPr>
            <a:xfrm>
              <a:off x="5050154" y="3846829"/>
              <a:ext cx="2259965" cy="321310"/>
            </a:xfrm>
            <a:custGeom>
              <a:avLst/>
              <a:gdLst/>
              <a:ahLst/>
              <a:cxnLst/>
              <a:rect l="l" t="t" r="r" b="b"/>
              <a:pathLst>
                <a:path w="2259965" h="321310">
                  <a:moveTo>
                    <a:pt x="0" y="53467"/>
                  </a:moveTo>
                  <a:lnTo>
                    <a:pt x="4212" y="32629"/>
                  </a:lnTo>
                  <a:lnTo>
                    <a:pt x="15700" y="15636"/>
                  </a:lnTo>
                  <a:lnTo>
                    <a:pt x="32736" y="4192"/>
                  </a:lnTo>
                  <a:lnTo>
                    <a:pt x="53594" y="0"/>
                  </a:lnTo>
                  <a:lnTo>
                    <a:pt x="2206244" y="0"/>
                  </a:lnTo>
                  <a:lnTo>
                    <a:pt x="2227101" y="4192"/>
                  </a:lnTo>
                  <a:lnTo>
                    <a:pt x="2244137" y="15636"/>
                  </a:lnTo>
                  <a:lnTo>
                    <a:pt x="2255625" y="32629"/>
                  </a:lnTo>
                  <a:lnTo>
                    <a:pt x="2259838" y="53467"/>
                  </a:lnTo>
                  <a:lnTo>
                    <a:pt x="2259838" y="267335"/>
                  </a:lnTo>
                  <a:lnTo>
                    <a:pt x="2255625" y="288192"/>
                  </a:lnTo>
                  <a:lnTo>
                    <a:pt x="2244137" y="305228"/>
                  </a:lnTo>
                  <a:lnTo>
                    <a:pt x="2227101" y="316716"/>
                  </a:lnTo>
                  <a:lnTo>
                    <a:pt x="2206244" y="320929"/>
                  </a:lnTo>
                  <a:lnTo>
                    <a:pt x="53594" y="320929"/>
                  </a:lnTo>
                  <a:lnTo>
                    <a:pt x="32736" y="316716"/>
                  </a:lnTo>
                  <a:lnTo>
                    <a:pt x="15700" y="305228"/>
                  </a:lnTo>
                  <a:lnTo>
                    <a:pt x="4212" y="288192"/>
                  </a:lnTo>
                  <a:lnTo>
                    <a:pt x="0" y="267335"/>
                  </a:lnTo>
                  <a:lnTo>
                    <a:pt x="0" y="53467"/>
                  </a:lnTo>
                  <a:close/>
                </a:path>
              </a:pathLst>
            </a:custGeom>
            <a:ln w="12700">
              <a:solidFill>
                <a:srgbClr val="AD5A20"/>
              </a:solidFill>
            </a:ln>
          </p:spPr>
          <p:txBody>
            <a:bodyPr wrap="square" lIns="0" tIns="0" rIns="0" bIns="0" rtlCol="0"/>
            <a:lstStyle/>
            <a:p>
              <a:endParaRPr sz="2400"/>
            </a:p>
          </p:txBody>
        </p:sp>
        <p:sp>
          <p:nvSpPr>
            <p:cNvPr id="22" name="object 21"/>
            <p:cNvSpPr txBox="1"/>
            <p:nvPr/>
          </p:nvSpPr>
          <p:spPr>
            <a:xfrm>
              <a:off x="5651753" y="3920235"/>
              <a:ext cx="1057910" cy="177829"/>
            </a:xfrm>
            <a:prstGeom prst="rect">
              <a:avLst/>
            </a:prstGeom>
          </p:spPr>
          <p:txBody>
            <a:bodyPr vert="horz" wrap="square" lIns="0" tIns="0" rIns="0" bIns="0" rtlCol="0">
              <a:spAutoFit/>
            </a:bodyPr>
            <a:lstStyle/>
            <a:p>
              <a:pPr marL="16933"/>
              <a:r>
                <a:rPr sz="1467" b="1" dirty="0">
                  <a:solidFill>
                    <a:srgbClr val="FFFFFF"/>
                  </a:solidFill>
                  <a:latin typeface="Arial"/>
                  <a:cs typeface="Arial"/>
                </a:rPr>
                <a:t>Baseline</a:t>
              </a:r>
              <a:r>
                <a:rPr sz="1467" b="1" spc="-133" dirty="0">
                  <a:solidFill>
                    <a:srgbClr val="FFFFFF"/>
                  </a:solidFill>
                  <a:latin typeface="Arial"/>
                  <a:cs typeface="Arial"/>
                </a:rPr>
                <a:t> </a:t>
              </a:r>
              <a:r>
                <a:rPr sz="1467" b="1" spc="-7" dirty="0">
                  <a:solidFill>
                    <a:srgbClr val="FFFFFF"/>
                  </a:solidFill>
                  <a:latin typeface="Arial"/>
                  <a:cs typeface="Arial"/>
                </a:rPr>
                <a:t>LDL-C</a:t>
              </a:r>
              <a:endParaRPr sz="1467">
                <a:latin typeface="Arial"/>
                <a:cs typeface="Arial"/>
              </a:endParaRPr>
            </a:p>
          </p:txBody>
        </p:sp>
        <p:sp>
          <p:nvSpPr>
            <p:cNvPr id="23" name="object 22"/>
            <p:cNvSpPr/>
            <p:nvPr/>
          </p:nvSpPr>
          <p:spPr>
            <a:xfrm>
              <a:off x="3286759" y="4378197"/>
              <a:ext cx="2983865" cy="0"/>
            </a:xfrm>
            <a:custGeom>
              <a:avLst/>
              <a:gdLst/>
              <a:ahLst/>
              <a:cxnLst/>
              <a:rect l="l" t="t" r="r" b="b"/>
              <a:pathLst>
                <a:path w="2983865">
                  <a:moveTo>
                    <a:pt x="0" y="0"/>
                  </a:moveTo>
                  <a:lnTo>
                    <a:pt x="2983484" y="0"/>
                  </a:lnTo>
                </a:path>
              </a:pathLst>
            </a:custGeom>
            <a:ln w="6350">
              <a:solidFill>
                <a:srgbClr val="000000"/>
              </a:solidFill>
            </a:ln>
          </p:spPr>
          <p:txBody>
            <a:bodyPr wrap="square" lIns="0" tIns="0" rIns="0" bIns="0" rtlCol="0"/>
            <a:lstStyle/>
            <a:p>
              <a:endParaRPr sz="2400"/>
            </a:p>
          </p:txBody>
        </p:sp>
        <p:sp>
          <p:nvSpPr>
            <p:cNvPr id="24" name="object 23"/>
            <p:cNvSpPr/>
            <p:nvPr/>
          </p:nvSpPr>
          <p:spPr>
            <a:xfrm>
              <a:off x="4721986" y="4383278"/>
              <a:ext cx="76200" cy="251460"/>
            </a:xfrm>
            <a:custGeom>
              <a:avLst/>
              <a:gdLst/>
              <a:ahLst/>
              <a:cxnLst/>
              <a:rect l="l" t="t" r="r" b="b"/>
              <a:pathLst>
                <a:path w="76200" h="251460">
                  <a:moveTo>
                    <a:pt x="34925" y="175260"/>
                  </a:moveTo>
                  <a:lnTo>
                    <a:pt x="0" y="175260"/>
                  </a:lnTo>
                  <a:lnTo>
                    <a:pt x="38100" y="251460"/>
                  </a:lnTo>
                  <a:lnTo>
                    <a:pt x="69850" y="187960"/>
                  </a:lnTo>
                  <a:lnTo>
                    <a:pt x="34925" y="187960"/>
                  </a:lnTo>
                  <a:lnTo>
                    <a:pt x="34925" y="175260"/>
                  </a:lnTo>
                  <a:close/>
                </a:path>
                <a:path w="76200" h="251460">
                  <a:moveTo>
                    <a:pt x="41275" y="0"/>
                  </a:moveTo>
                  <a:lnTo>
                    <a:pt x="34925" y="0"/>
                  </a:lnTo>
                  <a:lnTo>
                    <a:pt x="34925" y="187960"/>
                  </a:lnTo>
                  <a:lnTo>
                    <a:pt x="41275" y="187960"/>
                  </a:lnTo>
                  <a:lnTo>
                    <a:pt x="41275" y="0"/>
                  </a:lnTo>
                  <a:close/>
                </a:path>
                <a:path w="76200" h="251460">
                  <a:moveTo>
                    <a:pt x="76200" y="175260"/>
                  </a:moveTo>
                  <a:lnTo>
                    <a:pt x="41275" y="175260"/>
                  </a:lnTo>
                  <a:lnTo>
                    <a:pt x="41275" y="187960"/>
                  </a:lnTo>
                  <a:lnTo>
                    <a:pt x="69850" y="187960"/>
                  </a:lnTo>
                  <a:lnTo>
                    <a:pt x="76200" y="175260"/>
                  </a:lnTo>
                  <a:close/>
                </a:path>
              </a:pathLst>
            </a:custGeom>
            <a:solidFill>
              <a:srgbClr val="000000"/>
            </a:solidFill>
          </p:spPr>
          <p:txBody>
            <a:bodyPr wrap="square" lIns="0" tIns="0" rIns="0" bIns="0" rtlCol="0"/>
            <a:lstStyle/>
            <a:p>
              <a:endParaRPr sz="2400"/>
            </a:p>
          </p:txBody>
        </p:sp>
        <p:sp>
          <p:nvSpPr>
            <p:cNvPr id="25" name="object 24"/>
            <p:cNvSpPr/>
            <p:nvPr/>
          </p:nvSpPr>
          <p:spPr>
            <a:xfrm>
              <a:off x="3517519" y="4644771"/>
              <a:ext cx="2506345" cy="356235"/>
            </a:xfrm>
            <a:custGeom>
              <a:avLst/>
              <a:gdLst/>
              <a:ahLst/>
              <a:cxnLst/>
              <a:rect l="l" t="t" r="r" b="b"/>
              <a:pathLst>
                <a:path w="2506345" h="356235">
                  <a:moveTo>
                    <a:pt x="2446781" y="0"/>
                  </a:moveTo>
                  <a:lnTo>
                    <a:pt x="59308" y="0"/>
                  </a:lnTo>
                  <a:lnTo>
                    <a:pt x="36218" y="4679"/>
                  </a:lnTo>
                  <a:lnTo>
                    <a:pt x="17367" y="17430"/>
                  </a:lnTo>
                  <a:lnTo>
                    <a:pt x="4659" y="36325"/>
                  </a:lnTo>
                  <a:lnTo>
                    <a:pt x="0" y="59435"/>
                  </a:lnTo>
                  <a:lnTo>
                    <a:pt x="0" y="296671"/>
                  </a:lnTo>
                  <a:lnTo>
                    <a:pt x="4659" y="319762"/>
                  </a:lnTo>
                  <a:lnTo>
                    <a:pt x="17367" y="338613"/>
                  </a:lnTo>
                  <a:lnTo>
                    <a:pt x="36218" y="351321"/>
                  </a:lnTo>
                  <a:lnTo>
                    <a:pt x="59308" y="355980"/>
                  </a:lnTo>
                  <a:lnTo>
                    <a:pt x="2446781" y="355980"/>
                  </a:lnTo>
                  <a:lnTo>
                    <a:pt x="2469892" y="351321"/>
                  </a:lnTo>
                  <a:lnTo>
                    <a:pt x="2488787" y="338613"/>
                  </a:lnTo>
                  <a:lnTo>
                    <a:pt x="2501538" y="319762"/>
                  </a:lnTo>
                  <a:lnTo>
                    <a:pt x="2506217" y="296671"/>
                  </a:lnTo>
                  <a:lnTo>
                    <a:pt x="2506217" y="59435"/>
                  </a:lnTo>
                  <a:lnTo>
                    <a:pt x="2501538" y="36325"/>
                  </a:lnTo>
                  <a:lnTo>
                    <a:pt x="2488787" y="17430"/>
                  </a:lnTo>
                  <a:lnTo>
                    <a:pt x="2469892" y="4679"/>
                  </a:lnTo>
                  <a:lnTo>
                    <a:pt x="2446781" y="0"/>
                  </a:lnTo>
                  <a:close/>
                </a:path>
              </a:pathLst>
            </a:custGeom>
            <a:solidFill>
              <a:srgbClr val="FFFFFF"/>
            </a:solidFill>
          </p:spPr>
          <p:txBody>
            <a:bodyPr wrap="square" lIns="0" tIns="0" rIns="0" bIns="0" rtlCol="0"/>
            <a:lstStyle/>
            <a:p>
              <a:endParaRPr sz="2400"/>
            </a:p>
          </p:txBody>
        </p:sp>
        <p:sp>
          <p:nvSpPr>
            <p:cNvPr id="26" name="object 25"/>
            <p:cNvSpPr/>
            <p:nvPr/>
          </p:nvSpPr>
          <p:spPr>
            <a:xfrm>
              <a:off x="3517519" y="4644771"/>
              <a:ext cx="2506345" cy="356235"/>
            </a:xfrm>
            <a:custGeom>
              <a:avLst/>
              <a:gdLst/>
              <a:ahLst/>
              <a:cxnLst/>
              <a:rect l="l" t="t" r="r" b="b"/>
              <a:pathLst>
                <a:path w="2506345" h="356235">
                  <a:moveTo>
                    <a:pt x="0" y="59435"/>
                  </a:moveTo>
                  <a:lnTo>
                    <a:pt x="4659" y="36325"/>
                  </a:lnTo>
                  <a:lnTo>
                    <a:pt x="17367" y="17430"/>
                  </a:lnTo>
                  <a:lnTo>
                    <a:pt x="36218" y="4679"/>
                  </a:lnTo>
                  <a:lnTo>
                    <a:pt x="59308" y="0"/>
                  </a:lnTo>
                  <a:lnTo>
                    <a:pt x="2446781" y="0"/>
                  </a:lnTo>
                  <a:lnTo>
                    <a:pt x="2469892" y="4679"/>
                  </a:lnTo>
                  <a:lnTo>
                    <a:pt x="2488787" y="17430"/>
                  </a:lnTo>
                  <a:lnTo>
                    <a:pt x="2501538" y="36325"/>
                  </a:lnTo>
                  <a:lnTo>
                    <a:pt x="2506217" y="59435"/>
                  </a:lnTo>
                  <a:lnTo>
                    <a:pt x="2506217" y="296671"/>
                  </a:lnTo>
                  <a:lnTo>
                    <a:pt x="2501538" y="319762"/>
                  </a:lnTo>
                  <a:lnTo>
                    <a:pt x="2488787" y="338613"/>
                  </a:lnTo>
                  <a:lnTo>
                    <a:pt x="2469892" y="351321"/>
                  </a:lnTo>
                  <a:lnTo>
                    <a:pt x="2446781" y="355980"/>
                  </a:lnTo>
                  <a:lnTo>
                    <a:pt x="59308" y="355980"/>
                  </a:lnTo>
                  <a:lnTo>
                    <a:pt x="36218" y="351321"/>
                  </a:lnTo>
                  <a:lnTo>
                    <a:pt x="17367" y="338613"/>
                  </a:lnTo>
                  <a:lnTo>
                    <a:pt x="4659" y="319762"/>
                  </a:lnTo>
                  <a:lnTo>
                    <a:pt x="0" y="296671"/>
                  </a:lnTo>
                  <a:lnTo>
                    <a:pt x="0" y="59435"/>
                  </a:lnTo>
                  <a:close/>
                </a:path>
              </a:pathLst>
            </a:custGeom>
            <a:ln w="19050">
              <a:solidFill>
                <a:srgbClr val="C00000"/>
              </a:solidFill>
            </a:ln>
          </p:spPr>
          <p:txBody>
            <a:bodyPr wrap="square" lIns="0" tIns="0" rIns="0" bIns="0" rtlCol="0"/>
            <a:lstStyle/>
            <a:p>
              <a:endParaRPr sz="2400"/>
            </a:p>
          </p:txBody>
        </p:sp>
        <p:sp>
          <p:nvSpPr>
            <p:cNvPr id="27" name="object 26"/>
            <p:cNvSpPr txBox="1"/>
            <p:nvPr/>
          </p:nvSpPr>
          <p:spPr>
            <a:xfrm>
              <a:off x="3893311" y="4736210"/>
              <a:ext cx="1756410" cy="177829"/>
            </a:xfrm>
            <a:prstGeom prst="rect">
              <a:avLst/>
            </a:prstGeom>
          </p:spPr>
          <p:txBody>
            <a:bodyPr vert="horz" wrap="square" lIns="0" tIns="0" rIns="0" bIns="0" rtlCol="0">
              <a:spAutoFit/>
            </a:bodyPr>
            <a:lstStyle/>
            <a:p>
              <a:pPr marL="16933"/>
              <a:r>
                <a:rPr sz="1467" b="1" spc="-7" dirty="0">
                  <a:solidFill>
                    <a:srgbClr val="C00000"/>
                  </a:solidFill>
                  <a:latin typeface="Arial"/>
                  <a:cs typeface="Arial"/>
                </a:rPr>
                <a:t>Absolute </a:t>
              </a:r>
              <a:r>
                <a:rPr sz="1467" b="1" dirty="0">
                  <a:solidFill>
                    <a:srgbClr val="C00000"/>
                  </a:solidFill>
                  <a:latin typeface="Arial"/>
                  <a:cs typeface="Arial"/>
                </a:rPr>
                <a:t>reduction</a:t>
              </a:r>
              <a:r>
                <a:rPr sz="1467" b="1" spc="-107" dirty="0">
                  <a:solidFill>
                    <a:srgbClr val="C00000"/>
                  </a:solidFill>
                  <a:latin typeface="Arial"/>
                  <a:cs typeface="Arial"/>
                </a:rPr>
                <a:t> </a:t>
              </a:r>
              <a:r>
                <a:rPr sz="1467" b="1" dirty="0">
                  <a:solidFill>
                    <a:srgbClr val="C00000"/>
                  </a:solidFill>
                  <a:latin typeface="Arial"/>
                  <a:cs typeface="Arial"/>
                </a:rPr>
                <a:t>LDL-C</a:t>
              </a:r>
              <a:endParaRPr sz="1467">
                <a:latin typeface="Arial"/>
                <a:cs typeface="Arial"/>
              </a:endParaRPr>
            </a:p>
          </p:txBody>
        </p:sp>
        <p:sp>
          <p:nvSpPr>
            <p:cNvPr id="28" name="object 27"/>
            <p:cNvSpPr/>
            <p:nvPr/>
          </p:nvSpPr>
          <p:spPr>
            <a:xfrm>
              <a:off x="4721986" y="5001386"/>
              <a:ext cx="76200" cy="252095"/>
            </a:xfrm>
            <a:custGeom>
              <a:avLst/>
              <a:gdLst/>
              <a:ahLst/>
              <a:cxnLst/>
              <a:rect l="l" t="t" r="r" b="b"/>
              <a:pathLst>
                <a:path w="76200" h="252095">
                  <a:moveTo>
                    <a:pt x="34925" y="175387"/>
                  </a:moveTo>
                  <a:lnTo>
                    <a:pt x="0" y="175387"/>
                  </a:lnTo>
                  <a:lnTo>
                    <a:pt x="38100" y="251587"/>
                  </a:lnTo>
                  <a:lnTo>
                    <a:pt x="69850" y="188087"/>
                  </a:lnTo>
                  <a:lnTo>
                    <a:pt x="34925" y="188087"/>
                  </a:lnTo>
                  <a:lnTo>
                    <a:pt x="34925" y="175387"/>
                  </a:lnTo>
                  <a:close/>
                </a:path>
                <a:path w="76200" h="252095">
                  <a:moveTo>
                    <a:pt x="41275" y="0"/>
                  </a:moveTo>
                  <a:lnTo>
                    <a:pt x="34925" y="0"/>
                  </a:lnTo>
                  <a:lnTo>
                    <a:pt x="34925" y="188087"/>
                  </a:lnTo>
                  <a:lnTo>
                    <a:pt x="41275" y="188087"/>
                  </a:lnTo>
                  <a:lnTo>
                    <a:pt x="41275" y="0"/>
                  </a:lnTo>
                  <a:close/>
                </a:path>
                <a:path w="76200" h="252095">
                  <a:moveTo>
                    <a:pt x="76200" y="175387"/>
                  </a:moveTo>
                  <a:lnTo>
                    <a:pt x="41275" y="175387"/>
                  </a:lnTo>
                  <a:lnTo>
                    <a:pt x="41275" y="188087"/>
                  </a:lnTo>
                  <a:lnTo>
                    <a:pt x="69850" y="188087"/>
                  </a:lnTo>
                  <a:lnTo>
                    <a:pt x="76200" y="175387"/>
                  </a:lnTo>
                  <a:close/>
                </a:path>
              </a:pathLst>
            </a:custGeom>
            <a:solidFill>
              <a:srgbClr val="000000"/>
            </a:solidFill>
          </p:spPr>
          <p:txBody>
            <a:bodyPr wrap="square" lIns="0" tIns="0" rIns="0" bIns="0" rtlCol="0"/>
            <a:lstStyle/>
            <a:p>
              <a:endParaRPr sz="2400"/>
            </a:p>
          </p:txBody>
        </p:sp>
        <p:sp>
          <p:nvSpPr>
            <p:cNvPr id="29" name="object 28"/>
            <p:cNvSpPr/>
            <p:nvPr/>
          </p:nvSpPr>
          <p:spPr>
            <a:xfrm>
              <a:off x="3674364" y="5261864"/>
              <a:ext cx="2259965" cy="327025"/>
            </a:xfrm>
            <a:custGeom>
              <a:avLst/>
              <a:gdLst/>
              <a:ahLst/>
              <a:cxnLst/>
              <a:rect l="l" t="t" r="r" b="b"/>
              <a:pathLst>
                <a:path w="2259965" h="327025">
                  <a:moveTo>
                    <a:pt x="2205355" y="0"/>
                  </a:moveTo>
                  <a:lnTo>
                    <a:pt x="54483" y="0"/>
                  </a:lnTo>
                  <a:lnTo>
                    <a:pt x="33272" y="4280"/>
                  </a:lnTo>
                  <a:lnTo>
                    <a:pt x="15954" y="15954"/>
                  </a:lnTo>
                  <a:lnTo>
                    <a:pt x="4280" y="33272"/>
                  </a:lnTo>
                  <a:lnTo>
                    <a:pt x="0" y="54483"/>
                  </a:lnTo>
                  <a:lnTo>
                    <a:pt x="0" y="272288"/>
                  </a:lnTo>
                  <a:lnTo>
                    <a:pt x="4280" y="293431"/>
                  </a:lnTo>
                  <a:lnTo>
                    <a:pt x="15954" y="310724"/>
                  </a:lnTo>
                  <a:lnTo>
                    <a:pt x="33272" y="322397"/>
                  </a:lnTo>
                  <a:lnTo>
                    <a:pt x="54483" y="326682"/>
                  </a:lnTo>
                  <a:lnTo>
                    <a:pt x="2205355" y="326682"/>
                  </a:lnTo>
                  <a:lnTo>
                    <a:pt x="2226546" y="322397"/>
                  </a:lnTo>
                  <a:lnTo>
                    <a:pt x="2243820" y="310724"/>
                  </a:lnTo>
                  <a:lnTo>
                    <a:pt x="2255450" y="293431"/>
                  </a:lnTo>
                  <a:lnTo>
                    <a:pt x="2259711" y="272288"/>
                  </a:lnTo>
                  <a:lnTo>
                    <a:pt x="2259711" y="54483"/>
                  </a:lnTo>
                  <a:lnTo>
                    <a:pt x="2255450" y="33272"/>
                  </a:lnTo>
                  <a:lnTo>
                    <a:pt x="2243820" y="15954"/>
                  </a:lnTo>
                  <a:lnTo>
                    <a:pt x="2226546" y="4280"/>
                  </a:lnTo>
                  <a:lnTo>
                    <a:pt x="2205355" y="0"/>
                  </a:lnTo>
                  <a:close/>
                </a:path>
              </a:pathLst>
            </a:custGeom>
            <a:solidFill>
              <a:srgbClr val="FFFFFF"/>
            </a:solidFill>
          </p:spPr>
          <p:txBody>
            <a:bodyPr wrap="square" lIns="0" tIns="0" rIns="0" bIns="0" rtlCol="0"/>
            <a:lstStyle/>
            <a:p>
              <a:endParaRPr sz="2400"/>
            </a:p>
          </p:txBody>
        </p:sp>
        <p:sp>
          <p:nvSpPr>
            <p:cNvPr id="30" name="object 29"/>
            <p:cNvSpPr/>
            <p:nvPr/>
          </p:nvSpPr>
          <p:spPr>
            <a:xfrm>
              <a:off x="3674364" y="5261864"/>
              <a:ext cx="2259965" cy="327025"/>
            </a:xfrm>
            <a:custGeom>
              <a:avLst/>
              <a:gdLst/>
              <a:ahLst/>
              <a:cxnLst/>
              <a:rect l="l" t="t" r="r" b="b"/>
              <a:pathLst>
                <a:path w="2259965" h="327025">
                  <a:moveTo>
                    <a:pt x="0" y="54483"/>
                  </a:moveTo>
                  <a:lnTo>
                    <a:pt x="4280" y="33272"/>
                  </a:lnTo>
                  <a:lnTo>
                    <a:pt x="15954" y="15954"/>
                  </a:lnTo>
                  <a:lnTo>
                    <a:pt x="33272" y="4280"/>
                  </a:lnTo>
                  <a:lnTo>
                    <a:pt x="54483" y="0"/>
                  </a:lnTo>
                  <a:lnTo>
                    <a:pt x="2205355" y="0"/>
                  </a:lnTo>
                  <a:lnTo>
                    <a:pt x="2226546" y="4280"/>
                  </a:lnTo>
                  <a:lnTo>
                    <a:pt x="2243820" y="15954"/>
                  </a:lnTo>
                  <a:lnTo>
                    <a:pt x="2255450" y="33272"/>
                  </a:lnTo>
                  <a:lnTo>
                    <a:pt x="2259711" y="54483"/>
                  </a:lnTo>
                  <a:lnTo>
                    <a:pt x="2259711" y="272288"/>
                  </a:lnTo>
                  <a:lnTo>
                    <a:pt x="2255450" y="293431"/>
                  </a:lnTo>
                  <a:lnTo>
                    <a:pt x="2243820" y="310724"/>
                  </a:lnTo>
                  <a:lnTo>
                    <a:pt x="2226546" y="322397"/>
                  </a:lnTo>
                  <a:lnTo>
                    <a:pt x="2205355" y="326682"/>
                  </a:lnTo>
                  <a:lnTo>
                    <a:pt x="54483" y="326682"/>
                  </a:lnTo>
                  <a:lnTo>
                    <a:pt x="33272" y="322397"/>
                  </a:lnTo>
                  <a:lnTo>
                    <a:pt x="15954" y="310724"/>
                  </a:lnTo>
                  <a:lnTo>
                    <a:pt x="4280" y="293431"/>
                  </a:lnTo>
                  <a:lnTo>
                    <a:pt x="0" y="272288"/>
                  </a:lnTo>
                  <a:lnTo>
                    <a:pt x="0" y="54483"/>
                  </a:lnTo>
                  <a:close/>
                </a:path>
              </a:pathLst>
            </a:custGeom>
            <a:ln w="19049">
              <a:solidFill>
                <a:srgbClr val="6FAC46"/>
              </a:solidFill>
            </a:ln>
          </p:spPr>
          <p:txBody>
            <a:bodyPr wrap="square" lIns="0" tIns="0" rIns="0" bIns="0" rtlCol="0"/>
            <a:lstStyle/>
            <a:p>
              <a:endParaRPr sz="2400"/>
            </a:p>
          </p:txBody>
        </p:sp>
        <p:sp>
          <p:nvSpPr>
            <p:cNvPr id="31" name="object 30"/>
            <p:cNvSpPr txBox="1"/>
            <p:nvPr/>
          </p:nvSpPr>
          <p:spPr>
            <a:xfrm>
              <a:off x="4042409" y="5338826"/>
              <a:ext cx="1524000" cy="177829"/>
            </a:xfrm>
            <a:prstGeom prst="rect">
              <a:avLst/>
            </a:prstGeom>
          </p:spPr>
          <p:txBody>
            <a:bodyPr vert="horz" wrap="square" lIns="0" tIns="0" rIns="0" bIns="0" rtlCol="0">
              <a:spAutoFit/>
            </a:bodyPr>
            <a:lstStyle/>
            <a:p>
              <a:pPr marL="16933"/>
              <a:r>
                <a:rPr sz="1467" b="1" spc="-7" dirty="0">
                  <a:latin typeface="Arial"/>
                  <a:cs typeface="Arial"/>
                </a:rPr>
                <a:t>Relative </a:t>
              </a:r>
              <a:r>
                <a:rPr sz="1467" b="1" dirty="0">
                  <a:latin typeface="Arial"/>
                  <a:cs typeface="Arial"/>
                </a:rPr>
                <a:t>risk</a:t>
              </a:r>
              <a:r>
                <a:rPr sz="1467" b="1" spc="-113" dirty="0">
                  <a:latin typeface="Arial"/>
                  <a:cs typeface="Arial"/>
                </a:rPr>
                <a:t> </a:t>
              </a:r>
              <a:r>
                <a:rPr sz="1467" b="1" dirty="0">
                  <a:latin typeface="Arial"/>
                  <a:cs typeface="Arial"/>
                </a:rPr>
                <a:t>reduction</a:t>
              </a:r>
              <a:endParaRPr sz="1467">
                <a:latin typeface="Arial"/>
                <a:cs typeface="Arial"/>
              </a:endParaRPr>
            </a:p>
          </p:txBody>
        </p:sp>
        <p:sp>
          <p:nvSpPr>
            <p:cNvPr id="32" name="object 31"/>
            <p:cNvSpPr/>
            <p:nvPr/>
          </p:nvSpPr>
          <p:spPr>
            <a:xfrm>
              <a:off x="6611366" y="5260975"/>
              <a:ext cx="2259965" cy="328930"/>
            </a:xfrm>
            <a:custGeom>
              <a:avLst/>
              <a:gdLst/>
              <a:ahLst/>
              <a:cxnLst/>
              <a:rect l="l" t="t" r="r" b="b"/>
              <a:pathLst>
                <a:path w="2259965" h="328929">
                  <a:moveTo>
                    <a:pt x="2204974" y="0"/>
                  </a:moveTo>
                  <a:lnTo>
                    <a:pt x="54609" y="0"/>
                  </a:lnTo>
                  <a:lnTo>
                    <a:pt x="33325" y="4302"/>
                  </a:lnTo>
                  <a:lnTo>
                    <a:pt x="15970" y="16033"/>
                  </a:lnTo>
                  <a:lnTo>
                    <a:pt x="4282" y="33432"/>
                  </a:lnTo>
                  <a:lnTo>
                    <a:pt x="0" y="54737"/>
                  </a:lnTo>
                  <a:lnTo>
                    <a:pt x="0" y="273684"/>
                  </a:lnTo>
                  <a:lnTo>
                    <a:pt x="4282" y="294993"/>
                  </a:lnTo>
                  <a:lnTo>
                    <a:pt x="15970" y="312400"/>
                  </a:lnTo>
                  <a:lnTo>
                    <a:pt x="33325" y="324141"/>
                  </a:lnTo>
                  <a:lnTo>
                    <a:pt x="54609" y="328447"/>
                  </a:lnTo>
                  <a:lnTo>
                    <a:pt x="2204974" y="328447"/>
                  </a:lnTo>
                  <a:lnTo>
                    <a:pt x="2226278" y="324141"/>
                  </a:lnTo>
                  <a:lnTo>
                    <a:pt x="2243677" y="312400"/>
                  </a:lnTo>
                  <a:lnTo>
                    <a:pt x="2255408" y="294993"/>
                  </a:lnTo>
                  <a:lnTo>
                    <a:pt x="2259710" y="273684"/>
                  </a:lnTo>
                  <a:lnTo>
                    <a:pt x="2259710" y="54737"/>
                  </a:lnTo>
                  <a:lnTo>
                    <a:pt x="2255408" y="33432"/>
                  </a:lnTo>
                  <a:lnTo>
                    <a:pt x="2243677" y="16033"/>
                  </a:lnTo>
                  <a:lnTo>
                    <a:pt x="2226278" y="4302"/>
                  </a:lnTo>
                  <a:lnTo>
                    <a:pt x="2204974" y="0"/>
                  </a:lnTo>
                  <a:close/>
                </a:path>
              </a:pathLst>
            </a:custGeom>
            <a:solidFill>
              <a:srgbClr val="C00000"/>
            </a:solidFill>
          </p:spPr>
          <p:txBody>
            <a:bodyPr wrap="square" lIns="0" tIns="0" rIns="0" bIns="0" rtlCol="0"/>
            <a:lstStyle/>
            <a:p>
              <a:endParaRPr sz="2400"/>
            </a:p>
          </p:txBody>
        </p:sp>
        <p:sp>
          <p:nvSpPr>
            <p:cNvPr id="33" name="object 32"/>
            <p:cNvSpPr/>
            <p:nvPr/>
          </p:nvSpPr>
          <p:spPr>
            <a:xfrm>
              <a:off x="6611366" y="5260975"/>
              <a:ext cx="2259965" cy="328930"/>
            </a:xfrm>
            <a:custGeom>
              <a:avLst/>
              <a:gdLst/>
              <a:ahLst/>
              <a:cxnLst/>
              <a:rect l="l" t="t" r="r" b="b"/>
              <a:pathLst>
                <a:path w="2259965" h="328929">
                  <a:moveTo>
                    <a:pt x="0" y="54737"/>
                  </a:moveTo>
                  <a:lnTo>
                    <a:pt x="4282" y="33432"/>
                  </a:lnTo>
                  <a:lnTo>
                    <a:pt x="15970" y="16033"/>
                  </a:lnTo>
                  <a:lnTo>
                    <a:pt x="33325" y="4302"/>
                  </a:lnTo>
                  <a:lnTo>
                    <a:pt x="54609" y="0"/>
                  </a:lnTo>
                  <a:lnTo>
                    <a:pt x="2204974" y="0"/>
                  </a:lnTo>
                  <a:lnTo>
                    <a:pt x="2226278" y="4302"/>
                  </a:lnTo>
                  <a:lnTo>
                    <a:pt x="2243677" y="16033"/>
                  </a:lnTo>
                  <a:lnTo>
                    <a:pt x="2255408" y="33432"/>
                  </a:lnTo>
                  <a:lnTo>
                    <a:pt x="2259710" y="54737"/>
                  </a:lnTo>
                  <a:lnTo>
                    <a:pt x="2259710" y="273684"/>
                  </a:lnTo>
                  <a:lnTo>
                    <a:pt x="2255408" y="294993"/>
                  </a:lnTo>
                  <a:lnTo>
                    <a:pt x="2243677" y="312400"/>
                  </a:lnTo>
                  <a:lnTo>
                    <a:pt x="2226278" y="324141"/>
                  </a:lnTo>
                  <a:lnTo>
                    <a:pt x="2204974" y="328447"/>
                  </a:lnTo>
                  <a:lnTo>
                    <a:pt x="54609" y="328447"/>
                  </a:lnTo>
                  <a:lnTo>
                    <a:pt x="33325" y="324141"/>
                  </a:lnTo>
                  <a:lnTo>
                    <a:pt x="15970" y="312400"/>
                  </a:lnTo>
                  <a:lnTo>
                    <a:pt x="4282" y="294993"/>
                  </a:lnTo>
                  <a:lnTo>
                    <a:pt x="0" y="273684"/>
                  </a:lnTo>
                  <a:lnTo>
                    <a:pt x="0" y="54737"/>
                  </a:lnTo>
                  <a:close/>
                </a:path>
              </a:pathLst>
            </a:custGeom>
            <a:ln w="12700">
              <a:solidFill>
                <a:srgbClr val="AD5A20"/>
              </a:solidFill>
            </a:ln>
          </p:spPr>
          <p:txBody>
            <a:bodyPr wrap="square" lIns="0" tIns="0" rIns="0" bIns="0" rtlCol="0"/>
            <a:lstStyle/>
            <a:p>
              <a:endParaRPr sz="2400"/>
            </a:p>
          </p:txBody>
        </p:sp>
        <p:sp>
          <p:nvSpPr>
            <p:cNvPr id="34" name="object 33"/>
            <p:cNvSpPr txBox="1"/>
            <p:nvPr/>
          </p:nvSpPr>
          <p:spPr>
            <a:xfrm>
              <a:off x="7298181" y="5338826"/>
              <a:ext cx="888365" cy="177829"/>
            </a:xfrm>
            <a:prstGeom prst="rect">
              <a:avLst/>
            </a:prstGeom>
          </p:spPr>
          <p:txBody>
            <a:bodyPr vert="horz" wrap="square" lIns="0" tIns="0" rIns="0" bIns="0" rtlCol="0">
              <a:spAutoFit/>
            </a:bodyPr>
            <a:lstStyle/>
            <a:p>
              <a:pPr marL="16933"/>
              <a:r>
                <a:rPr sz="1467" b="1" dirty="0">
                  <a:solidFill>
                    <a:srgbClr val="FFFFFF"/>
                  </a:solidFill>
                  <a:latin typeface="Arial"/>
                  <a:cs typeface="Arial"/>
                </a:rPr>
                <a:t>Baseline</a:t>
              </a:r>
              <a:r>
                <a:rPr sz="1467" b="1" spc="-147" dirty="0">
                  <a:solidFill>
                    <a:srgbClr val="FFFFFF"/>
                  </a:solidFill>
                  <a:latin typeface="Arial"/>
                  <a:cs typeface="Arial"/>
                </a:rPr>
                <a:t> </a:t>
              </a:r>
              <a:r>
                <a:rPr sz="1467" b="1" dirty="0">
                  <a:solidFill>
                    <a:srgbClr val="FFFFFF"/>
                  </a:solidFill>
                  <a:latin typeface="Arial"/>
                  <a:cs typeface="Arial"/>
                </a:rPr>
                <a:t>risk</a:t>
              </a:r>
              <a:endParaRPr sz="1467">
                <a:latin typeface="Arial"/>
                <a:cs typeface="Arial"/>
              </a:endParaRPr>
            </a:p>
          </p:txBody>
        </p:sp>
        <p:sp>
          <p:nvSpPr>
            <p:cNvPr id="35" name="object 34"/>
            <p:cNvSpPr/>
            <p:nvPr/>
          </p:nvSpPr>
          <p:spPr>
            <a:xfrm>
              <a:off x="4760086" y="5788494"/>
              <a:ext cx="2983865" cy="0"/>
            </a:xfrm>
            <a:custGeom>
              <a:avLst/>
              <a:gdLst/>
              <a:ahLst/>
              <a:cxnLst/>
              <a:rect l="l" t="t" r="r" b="b"/>
              <a:pathLst>
                <a:path w="2983865">
                  <a:moveTo>
                    <a:pt x="0" y="0"/>
                  </a:moveTo>
                  <a:lnTo>
                    <a:pt x="2983357" y="0"/>
                  </a:lnTo>
                </a:path>
              </a:pathLst>
            </a:custGeom>
            <a:ln w="6350">
              <a:solidFill>
                <a:srgbClr val="000000"/>
              </a:solidFill>
            </a:ln>
          </p:spPr>
          <p:txBody>
            <a:bodyPr wrap="square" lIns="0" tIns="0" rIns="0" bIns="0" rtlCol="0"/>
            <a:lstStyle/>
            <a:p>
              <a:endParaRPr sz="2400"/>
            </a:p>
          </p:txBody>
        </p:sp>
        <p:sp>
          <p:nvSpPr>
            <p:cNvPr id="36" name="object 35"/>
            <p:cNvSpPr/>
            <p:nvPr/>
          </p:nvSpPr>
          <p:spPr>
            <a:xfrm>
              <a:off x="6294120" y="5792533"/>
              <a:ext cx="76200" cy="189230"/>
            </a:xfrm>
            <a:custGeom>
              <a:avLst/>
              <a:gdLst/>
              <a:ahLst/>
              <a:cxnLst/>
              <a:rect l="l" t="t" r="r" b="b"/>
              <a:pathLst>
                <a:path w="76200" h="189229">
                  <a:moveTo>
                    <a:pt x="34925" y="112775"/>
                  </a:moveTo>
                  <a:lnTo>
                    <a:pt x="0" y="112775"/>
                  </a:lnTo>
                  <a:lnTo>
                    <a:pt x="38100" y="188975"/>
                  </a:lnTo>
                  <a:lnTo>
                    <a:pt x="69850" y="125475"/>
                  </a:lnTo>
                  <a:lnTo>
                    <a:pt x="34925" y="125475"/>
                  </a:lnTo>
                  <a:lnTo>
                    <a:pt x="34925" y="112775"/>
                  </a:lnTo>
                  <a:close/>
                </a:path>
                <a:path w="76200" h="189229">
                  <a:moveTo>
                    <a:pt x="41275" y="0"/>
                  </a:moveTo>
                  <a:lnTo>
                    <a:pt x="34925" y="0"/>
                  </a:lnTo>
                  <a:lnTo>
                    <a:pt x="34925" y="125475"/>
                  </a:lnTo>
                  <a:lnTo>
                    <a:pt x="41275" y="125475"/>
                  </a:lnTo>
                  <a:lnTo>
                    <a:pt x="41275" y="0"/>
                  </a:lnTo>
                  <a:close/>
                </a:path>
                <a:path w="76200" h="189229">
                  <a:moveTo>
                    <a:pt x="76200" y="112775"/>
                  </a:moveTo>
                  <a:lnTo>
                    <a:pt x="41275" y="112775"/>
                  </a:lnTo>
                  <a:lnTo>
                    <a:pt x="41275" y="125475"/>
                  </a:lnTo>
                  <a:lnTo>
                    <a:pt x="69850" y="125475"/>
                  </a:lnTo>
                  <a:lnTo>
                    <a:pt x="76200" y="112775"/>
                  </a:lnTo>
                  <a:close/>
                </a:path>
              </a:pathLst>
            </a:custGeom>
            <a:solidFill>
              <a:srgbClr val="000000"/>
            </a:solidFill>
          </p:spPr>
          <p:txBody>
            <a:bodyPr wrap="square" lIns="0" tIns="0" rIns="0" bIns="0" rtlCol="0"/>
            <a:lstStyle/>
            <a:p>
              <a:endParaRPr sz="2400"/>
            </a:p>
          </p:txBody>
        </p:sp>
        <p:sp>
          <p:nvSpPr>
            <p:cNvPr id="37" name="object 36"/>
            <p:cNvSpPr/>
            <p:nvPr/>
          </p:nvSpPr>
          <p:spPr>
            <a:xfrm>
              <a:off x="5220970" y="6006210"/>
              <a:ext cx="2259965" cy="241300"/>
            </a:xfrm>
            <a:custGeom>
              <a:avLst/>
              <a:gdLst/>
              <a:ahLst/>
              <a:cxnLst/>
              <a:rect l="l" t="t" r="r" b="b"/>
              <a:pathLst>
                <a:path w="2259965" h="241300">
                  <a:moveTo>
                    <a:pt x="2219579" y="0"/>
                  </a:moveTo>
                  <a:lnTo>
                    <a:pt x="40258" y="0"/>
                  </a:lnTo>
                  <a:lnTo>
                    <a:pt x="24592" y="3156"/>
                  </a:lnTo>
                  <a:lnTo>
                    <a:pt x="11795" y="11766"/>
                  </a:lnTo>
                  <a:lnTo>
                    <a:pt x="3165" y="24538"/>
                  </a:lnTo>
                  <a:lnTo>
                    <a:pt x="0" y="40182"/>
                  </a:lnTo>
                  <a:lnTo>
                    <a:pt x="0" y="200913"/>
                  </a:lnTo>
                  <a:lnTo>
                    <a:pt x="3165" y="216558"/>
                  </a:lnTo>
                  <a:lnTo>
                    <a:pt x="11795" y="229330"/>
                  </a:lnTo>
                  <a:lnTo>
                    <a:pt x="24592" y="237940"/>
                  </a:lnTo>
                  <a:lnTo>
                    <a:pt x="40258" y="241096"/>
                  </a:lnTo>
                  <a:lnTo>
                    <a:pt x="2219579" y="241096"/>
                  </a:lnTo>
                  <a:lnTo>
                    <a:pt x="2235225" y="237940"/>
                  </a:lnTo>
                  <a:lnTo>
                    <a:pt x="2247979" y="229330"/>
                  </a:lnTo>
                  <a:lnTo>
                    <a:pt x="2256565" y="216558"/>
                  </a:lnTo>
                  <a:lnTo>
                    <a:pt x="2259710" y="200913"/>
                  </a:lnTo>
                  <a:lnTo>
                    <a:pt x="2259710" y="40182"/>
                  </a:lnTo>
                  <a:lnTo>
                    <a:pt x="2256565" y="24538"/>
                  </a:lnTo>
                  <a:lnTo>
                    <a:pt x="2247979" y="11766"/>
                  </a:lnTo>
                  <a:lnTo>
                    <a:pt x="2235225" y="3156"/>
                  </a:lnTo>
                  <a:lnTo>
                    <a:pt x="2219579" y="0"/>
                  </a:lnTo>
                  <a:close/>
                </a:path>
              </a:pathLst>
            </a:custGeom>
            <a:solidFill>
              <a:srgbClr val="FFFFFF"/>
            </a:solidFill>
          </p:spPr>
          <p:txBody>
            <a:bodyPr wrap="square" lIns="0" tIns="0" rIns="0" bIns="0" rtlCol="0"/>
            <a:lstStyle/>
            <a:p>
              <a:endParaRPr sz="2400"/>
            </a:p>
          </p:txBody>
        </p:sp>
        <p:sp>
          <p:nvSpPr>
            <p:cNvPr id="38" name="object 37"/>
            <p:cNvSpPr/>
            <p:nvPr/>
          </p:nvSpPr>
          <p:spPr>
            <a:xfrm>
              <a:off x="5220970" y="6006210"/>
              <a:ext cx="2259965" cy="241300"/>
            </a:xfrm>
            <a:custGeom>
              <a:avLst/>
              <a:gdLst/>
              <a:ahLst/>
              <a:cxnLst/>
              <a:rect l="l" t="t" r="r" b="b"/>
              <a:pathLst>
                <a:path w="2259965" h="241300">
                  <a:moveTo>
                    <a:pt x="0" y="40182"/>
                  </a:moveTo>
                  <a:lnTo>
                    <a:pt x="3165" y="24538"/>
                  </a:lnTo>
                  <a:lnTo>
                    <a:pt x="11795" y="11766"/>
                  </a:lnTo>
                  <a:lnTo>
                    <a:pt x="24592" y="3156"/>
                  </a:lnTo>
                  <a:lnTo>
                    <a:pt x="40258" y="0"/>
                  </a:lnTo>
                  <a:lnTo>
                    <a:pt x="2219579" y="0"/>
                  </a:lnTo>
                  <a:lnTo>
                    <a:pt x="2235225" y="3156"/>
                  </a:lnTo>
                  <a:lnTo>
                    <a:pt x="2247979" y="11766"/>
                  </a:lnTo>
                  <a:lnTo>
                    <a:pt x="2256565" y="24538"/>
                  </a:lnTo>
                  <a:lnTo>
                    <a:pt x="2259710" y="40182"/>
                  </a:lnTo>
                  <a:lnTo>
                    <a:pt x="2259710" y="200913"/>
                  </a:lnTo>
                  <a:lnTo>
                    <a:pt x="2256565" y="216558"/>
                  </a:lnTo>
                  <a:lnTo>
                    <a:pt x="2247979" y="229330"/>
                  </a:lnTo>
                  <a:lnTo>
                    <a:pt x="2235225" y="237940"/>
                  </a:lnTo>
                  <a:lnTo>
                    <a:pt x="2219579" y="241096"/>
                  </a:lnTo>
                  <a:lnTo>
                    <a:pt x="40258" y="241096"/>
                  </a:lnTo>
                  <a:lnTo>
                    <a:pt x="24592" y="237940"/>
                  </a:lnTo>
                  <a:lnTo>
                    <a:pt x="11795" y="229330"/>
                  </a:lnTo>
                  <a:lnTo>
                    <a:pt x="3165" y="216558"/>
                  </a:lnTo>
                  <a:lnTo>
                    <a:pt x="0" y="200913"/>
                  </a:lnTo>
                  <a:lnTo>
                    <a:pt x="0" y="40182"/>
                  </a:lnTo>
                  <a:close/>
                </a:path>
              </a:pathLst>
            </a:custGeom>
            <a:ln w="19050">
              <a:solidFill>
                <a:srgbClr val="6FAC46"/>
              </a:solidFill>
            </a:ln>
          </p:spPr>
          <p:txBody>
            <a:bodyPr wrap="square" lIns="0" tIns="0" rIns="0" bIns="0" rtlCol="0"/>
            <a:lstStyle/>
            <a:p>
              <a:endParaRPr sz="2400"/>
            </a:p>
          </p:txBody>
        </p:sp>
        <p:sp>
          <p:nvSpPr>
            <p:cNvPr id="39" name="object 38"/>
            <p:cNvSpPr txBox="1"/>
            <p:nvPr/>
          </p:nvSpPr>
          <p:spPr>
            <a:xfrm>
              <a:off x="5557773" y="6040424"/>
              <a:ext cx="1586230" cy="177829"/>
            </a:xfrm>
            <a:prstGeom prst="rect">
              <a:avLst/>
            </a:prstGeom>
          </p:spPr>
          <p:txBody>
            <a:bodyPr vert="horz" wrap="square" lIns="0" tIns="0" rIns="0" bIns="0" rtlCol="0">
              <a:spAutoFit/>
            </a:bodyPr>
            <a:lstStyle/>
            <a:p>
              <a:pPr marL="16933"/>
              <a:r>
                <a:rPr sz="1467" b="1" spc="-7" dirty="0">
                  <a:latin typeface="Arial"/>
                  <a:cs typeface="Arial"/>
                </a:rPr>
                <a:t>Absolute </a:t>
              </a:r>
              <a:r>
                <a:rPr sz="1467" b="1" dirty="0">
                  <a:latin typeface="Arial"/>
                  <a:cs typeface="Arial"/>
                </a:rPr>
                <a:t>risk</a:t>
              </a:r>
              <a:r>
                <a:rPr sz="1467" b="1" spc="-93" dirty="0">
                  <a:latin typeface="Arial"/>
                  <a:cs typeface="Arial"/>
                </a:rPr>
                <a:t> </a:t>
              </a:r>
              <a:r>
                <a:rPr sz="1467" b="1" dirty="0">
                  <a:latin typeface="Arial"/>
                  <a:cs typeface="Arial"/>
                </a:rPr>
                <a:t>reduction</a:t>
              </a:r>
              <a:endParaRPr sz="1467">
                <a:latin typeface="Arial"/>
                <a:cs typeface="Arial"/>
              </a:endParaRPr>
            </a:p>
          </p:txBody>
        </p:sp>
        <p:sp>
          <p:nvSpPr>
            <p:cNvPr id="40" name="object 39"/>
            <p:cNvSpPr/>
            <p:nvPr/>
          </p:nvSpPr>
          <p:spPr>
            <a:xfrm>
              <a:off x="3282696" y="4167759"/>
              <a:ext cx="0" cy="215265"/>
            </a:xfrm>
            <a:custGeom>
              <a:avLst/>
              <a:gdLst/>
              <a:ahLst/>
              <a:cxnLst/>
              <a:rect l="l" t="t" r="r" b="b"/>
              <a:pathLst>
                <a:path h="215264">
                  <a:moveTo>
                    <a:pt x="0" y="0"/>
                  </a:moveTo>
                  <a:lnTo>
                    <a:pt x="0" y="215011"/>
                  </a:lnTo>
                </a:path>
              </a:pathLst>
            </a:custGeom>
            <a:ln w="6350">
              <a:solidFill>
                <a:srgbClr val="000000"/>
              </a:solidFill>
            </a:ln>
          </p:spPr>
          <p:txBody>
            <a:bodyPr wrap="square" lIns="0" tIns="0" rIns="0" bIns="0" rtlCol="0"/>
            <a:lstStyle/>
            <a:p>
              <a:endParaRPr sz="2400"/>
            </a:p>
          </p:txBody>
        </p:sp>
        <p:sp>
          <p:nvSpPr>
            <p:cNvPr id="41" name="object 40"/>
            <p:cNvSpPr/>
            <p:nvPr/>
          </p:nvSpPr>
          <p:spPr>
            <a:xfrm>
              <a:off x="6268084" y="4172458"/>
              <a:ext cx="0" cy="215265"/>
            </a:xfrm>
            <a:custGeom>
              <a:avLst/>
              <a:gdLst/>
              <a:ahLst/>
              <a:cxnLst/>
              <a:rect l="l" t="t" r="r" b="b"/>
              <a:pathLst>
                <a:path h="215264">
                  <a:moveTo>
                    <a:pt x="0" y="0"/>
                  </a:moveTo>
                  <a:lnTo>
                    <a:pt x="0" y="215138"/>
                  </a:lnTo>
                </a:path>
              </a:pathLst>
            </a:custGeom>
            <a:ln w="6350">
              <a:solidFill>
                <a:srgbClr val="000000"/>
              </a:solidFill>
            </a:ln>
          </p:spPr>
          <p:txBody>
            <a:bodyPr wrap="square" lIns="0" tIns="0" rIns="0" bIns="0" rtlCol="0"/>
            <a:lstStyle/>
            <a:p>
              <a:endParaRPr sz="2400"/>
            </a:p>
          </p:txBody>
        </p:sp>
      </p:grpSp>
      <p:sp>
        <p:nvSpPr>
          <p:cNvPr id="43" name="Title 1"/>
          <p:cNvSpPr>
            <a:spLocks noGrp="1"/>
          </p:cNvSpPr>
          <p:nvPr>
            <p:ph type="title"/>
          </p:nvPr>
        </p:nvSpPr>
        <p:spPr>
          <a:xfrm>
            <a:off x="8478609" y="1610427"/>
            <a:ext cx="4575916" cy="1325563"/>
          </a:xfrm>
        </p:spPr>
        <p:txBody>
          <a:bodyPr>
            <a:normAutofit/>
          </a:bodyPr>
          <a:lstStyle/>
          <a:p>
            <a:r>
              <a:rPr lang="nl-BE" sz="2000" b="1" dirty="0">
                <a:solidFill>
                  <a:schemeClr val="accent1">
                    <a:lumMod val="75000"/>
                  </a:schemeClr>
                </a:solidFill>
                <a:latin typeface="+mn-lt"/>
              </a:rPr>
              <a:t>Expected clinical benefit of </a:t>
            </a:r>
            <a:br>
              <a:rPr lang="nl-BE" sz="2000" b="1" dirty="0">
                <a:solidFill>
                  <a:schemeClr val="accent1">
                    <a:lumMod val="75000"/>
                  </a:schemeClr>
                </a:solidFill>
                <a:latin typeface="+mn-lt"/>
              </a:rPr>
            </a:br>
            <a:r>
              <a:rPr lang="nl-BE" sz="2000" b="1" dirty="0">
                <a:solidFill>
                  <a:schemeClr val="accent1">
                    <a:lumMod val="75000"/>
                  </a:schemeClr>
                </a:solidFill>
                <a:latin typeface="+mn-lt"/>
              </a:rPr>
              <a:t>LDL -C lowering therapies</a:t>
            </a:r>
            <a:endParaRPr lang="en-US" sz="2000" b="1" dirty="0">
              <a:solidFill>
                <a:schemeClr val="accent1">
                  <a:lumMod val="75000"/>
                </a:schemeClr>
              </a:solidFill>
              <a:latin typeface="+mn-lt"/>
            </a:endParaRPr>
          </a:p>
        </p:txBody>
      </p:sp>
      <p:sp>
        <p:nvSpPr>
          <p:cNvPr id="44" name="TextBox 43"/>
          <p:cNvSpPr txBox="1"/>
          <p:nvPr/>
        </p:nvSpPr>
        <p:spPr>
          <a:xfrm>
            <a:off x="166427" y="6417677"/>
            <a:ext cx="3574680" cy="420756"/>
          </a:xfrm>
          <a:prstGeom prst="rect">
            <a:avLst/>
          </a:prstGeom>
          <a:noFill/>
        </p:spPr>
        <p:txBody>
          <a:bodyPr wrap="square" rtlCol="0">
            <a:spAutoFit/>
          </a:bodyPr>
          <a:lstStyle/>
          <a:p>
            <a:r>
              <a:rPr lang="nl-BE" sz="1067" dirty="0">
                <a:solidFill>
                  <a:schemeClr val="bg1"/>
                </a:solidFill>
              </a:rPr>
              <a:t>LDL-C = low density lipoprotein cholesterol</a:t>
            </a:r>
            <a:br>
              <a:rPr lang="nl-BE" sz="1067" dirty="0">
                <a:solidFill>
                  <a:schemeClr val="bg1"/>
                </a:solidFill>
              </a:rPr>
            </a:br>
            <a:r>
              <a:rPr lang="nl-BE" sz="1067" dirty="0">
                <a:solidFill>
                  <a:schemeClr val="bg1"/>
                </a:solidFill>
              </a:rPr>
              <a:t>PCSK9 = proprotein convertase subtilisin/kexin type 9</a:t>
            </a:r>
            <a:endParaRPr lang="en-US" sz="1067" dirty="0">
              <a:solidFill>
                <a:schemeClr val="bg1"/>
              </a:solidFill>
            </a:endParaRPr>
          </a:p>
        </p:txBody>
      </p:sp>
      <p:cxnSp>
        <p:nvCxnSpPr>
          <p:cNvPr id="46" name="Straight Connector 45"/>
          <p:cNvCxnSpPr/>
          <p:nvPr/>
        </p:nvCxnSpPr>
        <p:spPr>
          <a:xfrm>
            <a:off x="5424634" y="5810440"/>
            <a:ext cx="10748" cy="2534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9415441" y="5908149"/>
            <a:ext cx="0" cy="155704"/>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9849969" y="6248400"/>
            <a:ext cx="22098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26319985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1673351" y="1201676"/>
            <a:ext cx="8129271" cy="276225"/>
          </a:xfrm>
          <a:custGeom>
            <a:avLst/>
            <a:gdLst/>
            <a:ahLst/>
            <a:cxnLst/>
            <a:rect l="l" t="t" r="r" b="b"/>
            <a:pathLst>
              <a:path w="8129270" h="276225">
                <a:moveTo>
                  <a:pt x="8082915" y="0"/>
                </a:moveTo>
                <a:lnTo>
                  <a:pt x="46100" y="0"/>
                </a:lnTo>
                <a:lnTo>
                  <a:pt x="28128" y="3611"/>
                </a:lnTo>
                <a:lnTo>
                  <a:pt x="13477" y="13462"/>
                </a:lnTo>
                <a:lnTo>
                  <a:pt x="3613" y="28074"/>
                </a:lnTo>
                <a:lnTo>
                  <a:pt x="0" y="45974"/>
                </a:lnTo>
                <a:lnTo>
                  <a:pt x="0" y="230124"/>
                </a:lnTo>
                <a:lnTo>
                  <a:pt x="3613" y="248023"/>
                </a:lnTo>
                <a:lnTo>
                  <a:pt x="13477" y="262636"/>
                </a:lnTo>
                <a:lnTo>
                  <a:pt x="28128" y="272486"/>
                </a:lnTo>
                <a:lnTo>
                  <a:pt x="46100" y="276098"/>
                </a:lnTo>
                <a:lnTo>
                  <a:pt x="8082915" y="276098"/>
                </a:lnTo>
                <a:lnTo>
                  <a:pt x="8100887" y="272486"/>
                </a:lnTo>
                <a:lnTo>
                  <a:pt x="8115538" y="262636"/>
                </a:lnTo>
                <a:lnTo>
                  <a:pt x="8125402" y="248023"/>
                </a:lnTo>
                <a:lnTo>
                  <a:pt x="8129016" y="230124"/>
                </a:lnTo>
                <a:lnTo>
                  <a:pt x="8129016" y="45974"/>
                </a:lnTo>
                <a:lnTo>
                  <a:pt x="8125402" y="28074"/>
                </a:lnTo>
                <a:lnTo>
                  <a:pt x="8115538" y="13462"/>
                </a:lnTo>
                <a:lnTo>
                  <a:pt x="8100887" y="3611"/>
                </a:lnTo>
                <a:lnTo>
                  <a:pt x="8082915" y="0"/>
                </a:lnTo>
                <a:close/>
              </a:path>
            </a:pathLst>
          </a:custGeom>
          <a:solidFill>
            <a:srgbClr val="FFFFCC"/>
          </a:solidFill>
        </p:spPr>
        <p:txBody>
          <a:bodyPr wrap="square" lIns="0" tIns="0" rIns="0" bIns="0" rtlCol="0"/>
          <a:lstStyle/>
          <a:p>
            <a:endParaRPr/>
          </a:p>
        </p:txBody>
      </p:sp>
      <p:sp>
        <p:nvSpPr>
          <p:cNvPr id="6" name="object 6"/>
          <p:cNvSpPr/>
          <p:nvPr/>
        </p:nvSpPr>
        <p:spPr>
          <a:xfrm>
            <a:off x="1673351" y="1201676"/>
            <a:ext cx="8129271" cy="276225"/>
          </a:xfrm>
          <a:custGeom>
            <a:avLst/>
            <a:gdLst/>
            <a:ahLst/>
            <a:cxnLst/>
            <a:rect l="l" t="t" r="r" b="b"/>
            <a:pathLst>
              <a:path w="8129270" h="276225">
                <a:moveTo>
                  <a:pt x="0" y="45974"/>
                </a:moveTo>
                <a:lnTo>
                  <a:pt x="3613" y="28074"/>
                </a:lnTo>
                <a:lnTo>
                  <a:pt x="13477" y="13462"/>
                </a:lnTo>
                <a:lnTo>
                  <a:pt x="28128" y="3611"/>
                </a:lnTo>
                <a:lnTo>
                  <a:pt x="46100" y="0"/>
                </a:lnTo>
                <a:lnTo>
                  <a:pt x="8082915" y="0"/>
                </a:lnTo>
                <a:lnTo>
                  <a:pt x="8100887" y="3611"/>
                </a:lnTo>
                <a:lnTo>
                  <a:pt x="8115538" y="13462"/>
                </a:lnTo>
                <a:lnTo>
                  <a:pt x="8125402" y="28074"/>
                </a:lnTo>
                <a:lnTo>
                  <a:pt x="8129016" y="45974"/>
                </a:lnTo>
                <a:lnTo>
                  <a:pt x="8129016" y="230124"/>
                </a:lnTo>
                <a:lnTo>
                  <a:pt x="8125402" y="248023"/>
                </a:lnTo>
                <a:lnTo>
                  <a:pt x="8115538" y="262636"/>
                </a:lnTo>
                <a:lnTo>
                  <a:pt x="8100887" y="272486"/>
                </a:lnTo>
                <a:lnTo>
                  <a:pt x="8082915" y="276098"/>
                </a:lnTo>
                <a:lnTo>
                  <a:pt x="46100" y="276098"/>
                </a:lnTo>
                <a:lnTo>
                  <a:pt x="28128" y="272486"/>
                </a:lnTo>
                <a:lnTo>
                  <a:pt x="13477" y="262636"/>
                </a:lnTo>
                <a:lnTo>
                  <a:pt x="3613" y="248023"/>
                </a:lnTo>
                <a:lnTo>
                  <a:pt x="0" y="230124"/>
                </a:lnTo>
                <a:lnTo>
                  <a:pt x="0" y="45974"/>
                </a:lnTo>
                <a:close/>
              </a:path>
            </a:pathLst>
          </a:custGeom>
          <a:ln w="12700">
            <a:solidFill>
              <a:srgbClr val="FF0000"/>
            </a:solidFill>
          </a:ln>
        </p:spPr>
        <p:txBody>
          <a:bodyPr wrap="square" lIns="0" tIns="0" rIns="0" bIns="0" rtlCol="0"/>
          <a:lstStyle/>
          <a:p>
            <a:endParaRPr/>
          </a:p>
        </p:txBody>
      </p:sp>
      <p:sp>
        <p:nvSpPr>
          <p:cNvPr id="7" name="object 7"/>
          <p:cNvSpPr/>
          <p:nvPr/>
        </p:nvSpPr>
        <p:spPr>
          <a:xfrm>
            <a:off x="3560827" y="1473709"/>
            <a:ext cx="76200" cy="255271"/>
          </a:xfrm>
          <a:custGeom>
            <a:avLst/>
            <a:gdLst/>
            <a:ahLst/>
            <a:cxnLst/>
            <a:rect l="l" t="t" r="r" b="b"/>
            <a:pathLst>
              <a:path w="76200" h="255269">
                <a:moveTo>
                  <a:pt x="25400" y="178942"/>
                </a:moveTo>
                <a:lnTo>
                  <a:pt x="0" y="178942"/>
                </a:lnTo>
                <a:lnTo>
                  <a:pt x="38100" y="255142"/>
                </a:lnTo>
                <a:lnTo>
                  <a:pt x="69850" y="191642"/>
                </a:lnTo>
                <a:lnTo>
                  <a:pt x="25400" y="191642"/>
                </a:lnTo>
                <a:lnTo>
                  <a:pt x="25400" y="178942"/>
                </a:lnTo>
                <a:close/>
              </a:path>
              <a:path w="76200" h="255269">
                <a:moveTo>
                  <a:pt x="50800" y="0"/>
                </a:moveTo>
                <a:lnTo>
                  <a:pt x="25400" y="0"/>
                </a:lnTo>
                <a:lnTo>
                  <a:pt x="25400" y="191642"/>
                </a:lnTo>
                <a:lnTo>
                  <a:pt x="50800" y="191642"/>
                </a:lnTo>
                <a:lnTo>
                  <a:pt x="50800" y="0"/>
                </a:lnTo>
                <a:close/>
              </a:path>
              <a:path w="76200" h="255269">
                <a:moveTo>
                  <a:pt x="76200" y="178942"/>
                </a:moveTo>
                <a:lnTo>
                  <a:pt x="50800" y="178942"/>
                </a:lnTo>
                <a:lnTo>
                  <a:pt x="50800" y="191642"/>
                </a:lnTo>
                <a:lnTo>
                  <a:pt x="69850" y="191642"/>
                </a:lnTo>
                <a:lnTo>
                  <a:pt x="76200" y="178942"/>
                </a:lnTo>
                <a:close/>
              </a:path>
            </a:pathLst>
          </a:custGeom>
          <a:solidFill>
            <a:srgbClr val="152C41"/>
          </a:solidFill>
        </p:spPr>
        <p:txBody>
          <a:bodyPr wrap="square" lIns="0" tIns="0" rIns="0" bIns="0" rtlCol="0"/>
          <a:lstStyle/>
          <a:p>
            <a:endParaRPr/>
          </a:p>
        </p:txBody>
      </p:sp>
      <p:sp>
        <p:nvSpPr>
          <p:cNvPr id="8" name="object 8"/>
          <p:cNvSpPr/>
          <p:nvPr/>
        </p:nvSpPr>
        <p:spPr>
          <a:xfrm>
            <a:off x="2585212" y="1778001"/>
            <a:ext cx="2027555" cy="276225"/>
          </a:xfrm>
          <a:custGeom>
            <a:avLst/>
            <a:gdLst/>
            <a:ahLst/>
            <a:cxnLst/>
            <a:rect l="l" t="t" r="r" b="b"/>
            <a:pathLst>
              <a:path w="2027554" h="276225">
                <a:moveTo>
                  <a:pt x="0" y="45974"/>
                </a:moveTo>
                <a:lnTo>
                  <a:pt x="3611" y="28074"/>
                </a:lnTo>
                <a:lnTo>
                  <a:pt x="13462" y="13462"/>
                </a:lnTo>
                <a:lnTo>
                  <a:pt x="28074" y="3611"/>
                </a:lnTo>
                <a:lnTo>
                  <a:pt x="45974" y="0"/>
                </a:lnTo>
                <a:lnTo>
                  <a:pt x="1981327" y="0"/>
                </a:lnTo>
                <a:lnTo>
                  <a:pt x="1999245" y="3611"/>
                </a:lnTo>
                <a:lnTo>
                  <a:pt x="2013902" y="13462"/>
                </a:lnTo>
                <a:lnTo>
                  <a:pt x="2023796" y="28074"/>
                </a:lnTo>
                <a:lnTo>
                  <a:pt x="2027427" y="45974"/>
                </a:lnTo>
                <a:lnTo>
                  <a:pt x="2027427" y="230124"/>
                </a:lnTo>
                <a:lnTo>
                  <a:pt x="2023796" y="248042"/>
                </a:lnTo>
                <a:lnTo>
                  <a:pt x="2013902" y="262699"/>
                </a:lnTo>
                <a:lnTo>
                  <a:pt x="1999245" y="272593"/>
                </a:lnTo>
                <a:lnTo>
                  <a:pt x="1981327" y="276225"/>
                </a:lnTo>
                <a:lnTo>
                  <a:pt x="45974" y="276225"/>
                </a:lnTo>
                <a:lnTo>
                  <a:pt x="28074" y="272593"/>
                </a:lnTo>
                <a:lnTo>
                  <a:pt x="13462" y="262699"/>
                </a:lnTo>
                <a:lnTo>
                  <a:pt x="3611" y="248042"/>
                </a:lnTo>
                <a:lnTo>
                  <a:pt x="0" y="230124"/>
                </a:lnTo>
                <a:lnTo>
                  <a:pt x="0" y="45974"/>
                </a:lnTo>
                <a:close/>
              </a:path>
            </a:pathLst>
          </a:custGeom>
          <a:ln w="12700">
            <a:solidFill>
              <a:srgbClr val="FF0000"/>
            </a:solidFill>
          </a:ln>
        </p:spPr>
        <p:txBody>
          <a:bodyPr wrap="square" lIns="0" tIns="0" rIns="0" bIns="0" rtlCol="0"/>
          <a:lstStyle/>
          <a:p>
            <a:endParaRPr/>
          </a:p>
        </p:txBody>
      </p:sp>
      <p:sp>
        <p:nvSpPr>
          <p:cNvPr id="9" name="object 9"/>
          <p:cNvSpPr/>
          <p:nvPr/>
        </p:nvSpPr>
        <p:spPr>
          <a:xfrm>
            <a:off x="6214871" y="1779144"/>
            <a:ext cx="1296671" cy="276225"/>
          </a:xfrm>
          <a:custGeom>
            <a:avLst/>
            <a:gdLst/>
            <a:ahLst/>
            <a:cxnLst/>
            <a:rect l="l" t="t" r="r" b="b"/>
            <a:pathLst>
              <a:path w="1296670" h="276225">
                <a:moveTo>
                  <a:pt x="0" y="46101"/>
                </a:moveTo>
                <a:lnTo>
                  <a:pt x="3611" y="28128"/>
                </a:lnTo>
                <a:lnTo>
                  <a:pt x="13462" y="13477"/>
                </a:lnTo>
                <a:lnTo>
                  <a:pt x="28074" y="3613"/>
                </a:lnTo>
                <a:lnTo>
                  <a:pt x="45974" y="0"/>
                </a:lnTo>
                <a:lnTo>
                  <a:pt x="1250442" y="0"/>
                </a:lnTo>
                <a:lnTo>
                  <a:pt x="1268341" y="3613"/>
                </a:lnTo>
                <a:lnTo>
                  <a:pt x="1282953" y="13477"/>
                </a:lnTo>
                <a:lnTo>
                  <a:pt x="1292804" y="28128"/>
                </a:lnTo>
                <a:lnTo>
                  <a:pt x="1296416" y="46101"/>
                </a:lnTo>
                <a:lnTo>
                  <a:pt x="1296416" y="230124"/>
                </a:lnTo>
                <a:lnTo>
                  <a:pt x="1292804" y="248042"/>
                </a:lnTo>
                <a:lnTo>
                  <a:pt x="1282954" y="262699"/>
                </a:lnTo>
                <a:lnTo>
                  <a:pt x="1268341" y="272593"/>
                </a:lnTo>
                <a:lnTo>
                  <a:pt x="1250442" y="276225"/>
                </a:lnTo>
                <a:lnTo>
                  <a:pt x="45974" y="276225"/>
                </a:lnTo>
                <a:lnTo>
                  <a:pt x="28074" y="272593"/>
                </a:lnTo>
                <a:lnTo>
                  <a:pt x="13462" y="262699"/>
                </a:lnTo>
                <a:lnTo>
                  <a:pt x="3611" y="248042"/>
                </a:lnTo>
                <a:lnTo>
                  <a:pt x="0" y="230124"/>
                </a:lnTo>
                <a:lnTo>
                  <a:pt x="0" y="46101"/>
                </a:lnTo>
                <a:close/>
              </a:path>
            </a:pathLst>
          </a:custGeom>
          <a:ln w="12700">
            <a:solidFill>
              <a:srgbClr val="C00000"/>
            </a:solidFill>
          </a:ln>
        </p:spPr>
        <p:txBody>
          <a:bodyPr wrap="square" lIns="0" tIns="0" rIns="0" bIns="0" rtlCol="0"/>
          <a:lstStyle/>
          <a:p>
            <a:endParaRPr/>
          </a:p>
        </p:txBody>
      </p:sp>
      <p:sp>
        <p:nvSpPr>
          <p:cNvPr id="10" name="object 10"/>
          <p:cNvSpPr/>
          <p:nvPr/>
        </p:nvSpPr>
        <p:spPr>
          <a:xfrm>
            <a:off x="8017256" y="1788288"/>
            <a:ext cx="1229360" cy="276225"/>
          </a:xfrm>
          <a:custGeom>
            <a:avLst/>
            <a:gdLst/>
            <a:ahLst/>
            <a:cxnLst/>
            <a:rect l="l" t="t" r="r" b="b"/>
            <a:pathLst>
              <a:path w="1229359" h="276225">
                <a:moveTo>
                  <a:pt x="0" y="46100"/>
                </a:moveTo>
                <a:lnTo>
                  <a:pt x="3611" y="28128"/>
                </a:lnTo>
                <a:lnTo>
                  <a:pt x="13461" y="13477"/>
                </a:lnTo>
                <a:lnTo>
                  <a:pt x="28074" y="3613"/>
                </a:lnTo>
                <a:lnTo>
                  <a:pt x="45974" y="0"/>
                </a:lnTo>
                <a:lnTo>
                  <a:pt x="1183132" y="0"/>
                </a:lnTo>
                <a:lnTo>
                  <a:pt x="1201031" y="3613"/>
                </a:lnTo>
                <a:lnTo>
                  <a:pt x="1215644" y="13477"/>
                </a:lnTo>
                <a:lnTo>
                  <a:pt x="1225494" y="28128"/>
                </a:lnTo>
                <a:lnTo>
                  <a:pt x="1229105" y="46100"/>
                </a:lnTo>
                <a:lnTo>
                  <a:pt x="1229105" y="230124"/>
                </a:lnTo>
                <a:lnTo>
                  <a:pt x="1225494" y="248042"/>
                </a:lnTo>
                <a:lnTo>
                  <a:pt x="1215644" y="262699"/>
                </a:lnTo>
                <a:lnTo>
                  <a:pt x="1201031" y="272593"/>
                </a:lnTo>
                <a:lnTo>
                  <a:pt x="1183132" y="276225"/>
                </a:lnTo>
                <a:lnTo>
                  <a:pt x="45974" y="276225"/>
                </a:lnTo>
                <a:lnTo>
                  <a:pt x="28074" y="272593"/>
                </a:lnTo>
                <a:lnTo>
                  <a:pt x="13462" y="262699"/>
                </a:lnTo>
                <a:lnTo>
                  <a:pt x="3611" y="248042"/>
                </a:lnTo>
                <a:lnTo>
                  <a:pt x="0" y="230124"/>
                </a:lnTo>
                <a:lnTo>
                  <a:pt x="0" y="46100"/>
                </a:lnTo>
                <a:close/>
              </a:path>
            </a:pathLst>
          </a:custGeom>
          <a:ln w="12700">
            <a:solidFill>
              <a:srgbClr val="C00000"/>
            </a:solidFill>
          </a:ln>
        </p:spPr>
        <p:txBody>
          <a:bodyPr wrap="square" lIns="0" tIns="0" rIns="0" bIns="0" rtlCol="0"/>
          <a:lstStyle/>
          <a:p>
            <a:endParaRPr/>
          </a:p>
        </p:txBody>
      </p:sp>
      <p:sp>
        <p:nvSpPr>
          <p:cNvPr id="11" name="object 11"/>
          <p:cNvSpPr txBox="1"/>
          <p:nvPr/>
        </p:nvSpPr>
        <p:spPr>
          <a:xfrm>
            <a:off x="1673351" y="1260476"/>
            <a:ext cx="8129271" cy="761875"/>
          </a:xfrm>
          <a:prstGeom prst="rect">
            <a:avLst/>
          </a:prstGeom>
        </p:spPr>
        <p:txBody>
          <a:bodyPr vert="horz" wrap="square" lIns="0" tIns="0" rIns="0" bIns="0" rtlCol="0">
            <a:spAutoFit/>
          </a:bodyPr>
          <a:lstStyle/>
          <a:p>
            <a:pPr marL="1762081"/>
            <a:r>
              <a:rPr sz="1000" spc="-5" dirty="0">
                <a:solidFill>
                  <a:srgbClr val="152C41"/>
                </a:solidFill>
                <a:latin typeface="Arial"/>
                <a:cs typeface="Arial"/>
              </a:rPr>
              <a:t>Consider if statin-attributed </a:t>
            </a:r>
            <a:r>
              <a:rPr sz="1000" dirty="0">
                <a:solidFill>
                  <a:srgbClr val="152C41"/>
                </a:solidFill>
                <a:latin typeface="Arial"/>
                <a:cs typeface="Arial"/>
              </a:rPr>
              <a:t>muscle </a:t>
            </a:r>
            <a:r>
              <a:rPr sz="1000" spc="-5" dirty="0">
                <a:solidFill>
                  <a:srgbClr val="152C41"/>
                </a:solidFill>
                <a:latin typeface="Arial"/>
                <a:cs typeface="Arial"/>
              </a:rPr>
              <a:t>symptoms favour statin</a:t>
            </a:r>
            <a:r>
              <a:rPr sz="1000" dirty="0">
                <a:solidFill>
                  <a:srgbClr val="152C41"/>
                </a:solidFill>
                <a:latin typeface="Arial"/>
                <a:cs typeface="Arial"/>
              </a:rPr>
              <a:t> </a:t>
            </a:r>
            <a:r>
              <a:rPr sz="1000" spc="-5" dirty="0">
                <a:solidFill>
                  <a:srgbClr val="152C41"/>
                </a:solidFill>
                <a:latin typeface="Arial"/>
                <a:cs typeface="Arial"/>
              </a:rPr>
              <a:t>continuation/reinitiation</a:t>
            </a:r>
            <a:endParaRPr sz="1000">
              <a:latin typeface="Arial"/>
              <a:cs typeface="Arial"/>
            </a:endParaRPr>
          </a:p>
          <a:p>
            <a:pPr>
              <a:lnSpc>
                <a:spcPct val="100000"/>
              </a:lnSpc>
            </a:pPr>
            <a:endParaRPr sz="1000">
              <a:latin typeface="Times New Roman"/>
              <a:cs typeface="Times New Roman"/>
            </a:endParaRPr>
          </a:p>
          <a:p>
            <a:pPr>
              <a:lnSpc>
                <a:spcPct val="100000"/>
              </a:lnSpc>
            </a:pPr>
            <a:endParaRPr sz="1000">
              <a:latin typeface="Times New Roman"/>
              <a:cs typeface="Times New Roman"/>
            </a:endParaRPr>
          </a:p>
          <a:p>
            <a:pPr>
              <a:spcBef>
                <a:spcPts val="25"/>
              </a:spcBef>
            </a:pPr>
            <a:endParaRPr sz="951">
              <a:latin typeface="Times New Roman"/>
              <a:cs typeface="Times New Roman"/>
            </a:endParaRPr>
          </a:p>
          <a:p>
            <a:pPr marL="1101063">
              <a:tabLst>
                <a:tab pos="4811910" algn="l"/>
                <a:tab pos="6497792" algn="l"/>
              </a:tabLst>
            </a:pPr>
            <a:r>
              <a:rPr sz="1500" spc="-7" baseline="5555" dirty="0">
                <a:solidFill>
                  <a:srgbClr val="152C41"/>
                </a:solidFill>
                <a:latin typeface="Arial"/>
                <a:cs typeface="Arial"/>
              </a:rPr>
              <a:t>Symptomatic &amp; CK </a:t>
            </a:r>
            <a:r>
              <a:rPr sz="1500" spc="-15" baseline="5555" dirty="0">
                <a:solidFill>
                  <a:srgbClr val="152C41"/>
                </a:solidFill>
                <a:latin typeface="Arial"/>
                <a:cs typeface="Arial"/>
              </a:rPr>
              <a:t>&lt;4</a:t>
            </a:r>
            <a:r>
              <a:rPr sz="1500" spc="37" baseline="5555" dirty="0">
                <a:solidFill>
                  <a:srgbClr val="152C41"/>
                </a:solidFill>
                <a:latin typeface="Arial"/>
                <a:cs typeface="Arial"/>
              </a:rPr>
              <a:t> </a:t>
            </a:r>
            <a:r>
              <a:rPr sz="1500" spc="-7" baseline="5555" dirty="0">
                <a:solidFill>
                  <a:srgbClr val="152C41"/>
                </a:solidFill>
                <a:latin typeface="Arial"/>
                <a:cs typeface="Arial"/>
              </a:rPr>
              <a:t>X</a:t>
            </a:r>
            <a:r>
              <a:rPr sz="1500" spc="7" baseline="5555" dirty="0">
                <a:solidFill>
                  <a:srgbClr val="152C41"/>
                </a:solidFill>
                <a:latin typeface="Arial"/>
                <a:cs typeface="Arial"/>
              </a:rPr>
              <a:t> </a:t>
            </a:r>
            <a:r>
              <a:rPr sz="1500" spc="-7" baseline="5555" dirty="0">
                <a:solidFill>
                  <a:srgbClr val="152C41"/>
                </a:solidFill>
                <a:latin typeface="Arial"/>
                <a:cs typeface="Arial"/>
              </a:rPr>
              <a:t>ULN	</a:t>
            </a:r>
            <a:r>
              <a:rPr sz="1500" spc="-7" baseline="2777" dirty="0">
                <a:solidFill>
                  <a:srgbClr val="152C41"/>
                </a:solidFill>
                <a:latin typeface="Arial"/>
                <a:cs typeface="Arial"/>
              </a:rPr>
              <a:t>CK ≥4 X</a:t>
            </a:r>
            <a:r>
              <a:rPr sz="1500" spc="-15" baseline="2777" dirty="0">
                <a:solidFill>
                  <a:srgbClr val="152C41"/>
                </a:solidFill>
                <a:latin typeface="Arial"/>
                <a:cs typeface="Arial"/>
              </a:rPr>
              <a:t> </a:t>
            </a:r>
            <a:r>
              <a:rPr sz="1500" spc="-7" baseline="2777" dirty="0">
                <a:solidFill>
                  <a:srgbClr val="152C41"/>
                </a:solidFill>
                <a:latin typeface="Arial"/>
                <a:cs typeface="Arial"/>
              </a:rPr>
              <a:t>ULN	</a:t>
            </a:r>
            <a:r>
              <a:rPr sz="1000" spc="-11" dirty="0">
                <a:solidFill>
                  <a:srgbClr val="152C41"/>
                </a:solidFill>
                <a:latin typeface="Arial"/>
                <a:cs typeface="Arial"/>
              </a:rPr>
              <a:t>Rhabdomyolysis</a:t>
            </a:r>
            <a:endParaRPr sz="1000">
              <a:latin typeface="Arial"/>
              <a:cs typeface="Arial"/>
            </a:endParaRPr>
          </a:p>
        </p:txBody>
      </p:sp>
      <p:sp>
        <p:nvSpPr>
          <p:cNvPr id="12" name="object 12"/>
          <p:cNvSpPr/>
          <p:nvPr/>
        </p:nvSpPr>
        <p:spPr>
          <a:xfrm>
            <a:off x="3560827" y="2050543"/>
            <a:ext cx="76200" cy="294005"/>
          </a:xfrm>
          <a:custGeom>
            <a:avLst/>
            <a:gdLst/>
            <a:ahLst/>
            <a:cxnLst/>
            <a:rect l="l" t="t" r="r" b="b"/>
            <a:pathLst>
              <a:path w="76200" h="294005">
                <a:moveTo>
                  <a:pt x="25400" y="217678"/>
                </a:moveTo>
                <a:lnTo>
                  <a:pt x="0" y="217678"/>
                </a:lnTo>
                <a:lnTo>
                  <a:pt x="38100" y="293878"/>
                </a:lnTo>
                <a:lnTo>
                  <a:pt x="69850" y="230378"/>
                </a:lnTo>
                <a:lnTo>
                  <a:pt x="25400" y="230378"/>
                </a:lnTo>
                <a:lnTo>
                  <a:pt x="25400" y="217678"/>
                </a:lnTo>
                <a:close/>
              </a:path>
              <a:path w="76200" h="294005">
                <a:moveTo>
                  <a:pt x="50800" y="0"/>
                </a:moveTo>
                <a:lnTo>
                  <a:pt x="25400" y="0"/>
                </a:lnTo>
                <a:lnTo>
                  <a:pt x="25400" y="230378"/>
                </a:lnTo>
                <a:lnTo>
                  <a:pt x="50800" y="230378"/>
                </a:lnTo>
                <a:lnTo>
                  <a:pt x="50800" y="0"/>
                </a:lnTo>
                <a:close/>
              </a:path>
              <a:path w="76200" h="294005">
                <a:moveTo>
                  <a:pt x="76200" y="217678"/>
                </a:moveTo>
                <a:lnTo>
                  <a:pt x="50800" y="217678"/>
                </a:lnTo>
                <a:lnTo>
                  <a:pt x="50800" y="230378"/>
                </a:lnTo>
                <a:lnTo>
                  <a:pt x="69850" y="230378"/>
                </a:lnTo>
                <a:lnTo>
                  <a:pt x="76200" y="217678"/>
                </a:lnTo>
                <a:close/>
              </a:path>
            </a:pathLst>
          </a:custGeom>
          <a:solidFill>
            <a:srgbClr val="152C41"/>
          </a:solidFill>
        </p:spPr>
        <p:txBody>
          <a:bodyPr wrap="square" lIns="0" tIns="0" rIns="0" bIns="0" rtlCol="0"/>
          <a:lstStyle/>
          <a:p>
            <a:endParaRPr/>
          </a:p>
        </p:txBody>
      </p:sp>
      <p:sp>
        <p:nvSpPr>
          <p:cNvPr id="13" name="object 13"/>
          <p:cNvSpPr/>
          <p:nvPr/>
        </p:nvSpPr>
        <p:spPr>
          <a:xfrm>
            <a:off x="2585212" y="2376677"/>
            <a:ext cx="2027555" cy="285115"/>
          </a:xfrm>
          <a:custGeom>
            <a:avLst/>
            <a:gdLst/>
            <a:ahLst/>
            <a:cxnLst/>
            <a:rect l="l" t="t" r="r" b="b"/>
            <a:pathLst>
              <a:path w="2027554" h="285114">
                <a:moveTo>
                  <a:pt x="0" y="47498"/>
                </a:moveTo>
                <a:lnTo>
                  <a:pt x="3724" y="28985"/>
                </a:lnTo>
                <a:lnTo>
                  <a:pt x="13890" y="13890"/>
                </a:lnTo>
                <a:lnTo>
                  <a:pt x="28985" y="3724"/>
                </a:lnTo>
                <a:lnTo>
                  <a:pt x="47498" y="0"/>
                </a:lnTo>
                <a:lnTo>
                  <a:pt x="1979929" y="0"/>
                </a:lnTo>
                <a:lnTo>
                  <a:pt x="1998388" y="3724"/>
                </a:lnTo>
                <a:lnTo>
                  <a:pt x="2013489" y="13890"/>
                </a:lnTo>
                <a:lnTo>
                  <a:pt x="2023685" y="28985"/>
                </a:lnTo>
                <a:lnTo>
                  <a:pt x="2027427" y="47498"/>
                </a:lnTo>
                <a:lnTo>
                  <a:pt x="2027427" y="237362"/>
                </a:lnTo>
                <a:lnTo>
                  <a:pt x="2023685" y="255801"/>
                </a:lnTo>
                <a:lnTo>
                  <a:pt x="2013489" y="270859"/>
                </a:lnTo>
                <a:lnTo>
                  <a:pt x="1998388" y="281011"/>
                </a:lnTo>
                <a:lnTo>
                  <a:pt x="1979929" y="284734"/>
                </a:lnTo>
                <a:lnTo>
                  <a:pt x="47498" y="284734"/>
                </a:lnTo>
                <a:lnTo>
                  <a:pt x="28985" y="281011"/>
                </a:lnTo>
                <a:lnTo>
                  <a:pt x="13890" y="270859"/>
                </a:lnTo>
                <a:lnTo>
                  <a:pt x="3724" y="255801"/>
                </a:lnTo>
                <a:lnTo>
                  <a:pt x="0" y="237362"/>
                </a:lnTo>
                <a:lnTo>
                  <a:pt x="0" y="47498"/>
                </a:lnTo>
                <a:close/>
              </a:path>
            </a:pathLst>
          </a:custGeom>
          <a:ln w="12700">
            <a:solidFill>
              <a:srgbClr val="FF0000"/>
            </a:solidFill>
          </a:ln>
        </p:spPr>
        <p:txBody>
          <a:bodyPr wrap="square" lIns="0" tIns="0" rIns="0" bIns="0" rtlCol="0"/>
          <a:lstStyle/>
          <a:p>
            <a:endParaRPr/>
          </a:p>
        </p:txBody>
      </p:sp>
      <p:sp>
        <p:nvSpPr>
          <p:cNvPr id="14" name="object 14"/>
          <p:cNvSpPr txBox="1"/>
          <p:nvPr/>
        </p:nvSpPr>
        <p:spPr>
          <a:xfrm>
            <a:off x="2807971" y="2440052"/>
            <a:ext cx="1583055" cy="153888"/>
          </a:xfrm>
          <a:prstGeom prst="rect">
            <a:avLst/>
          </a:prstGeom>
        </p:spPr>
        <p:txBody>
          <a:bodyPr vert="horz" wrap="square" lIns="0" tIns="0" rIns="0" bIns="0" rtlCol="0">
            <a:spAutoFit/>
          </a:bodyPr>
          <a:lstStyle/>
          <a:p>
            <a:pPr marL="12700"/>
            <a:r>
              <a:rPr sz="1000" spc="-5" dirty="0">
                <a:solidFill>
                  <a:srgbClr val="152C41"/>
                </a:solidFill>
                <a:latin typeface="Arial"/>
                <a:cs typeface="Arial"/>
              </a:rPr>
              <a:t>2-4 weeks washout of</a:t>
            </a:r>
            <a:r>
              <a:rPr sz="1000" spc="-80" dirty="0">
                <a:solidFill>
                  <a:srgbClr val="152C41"/>
                </a:solidFill>
                <a:latin typeface="Arial"/>
                <a:cs typeface="Arial"/>
              </a:rPr>
              <a:t> </a:t>
            </a:r>
            <a:r>
              <a:rPr sz="1000" spc="-5" dirty="0">
                <a:solidFill>
                  <a:srgbClr val="152C41"/>
                </a:solidFill>
                <a:latin typeface="Arial"/>
                <a:cs typeface="Arial"/>
              </a:rPr>
              <a:t>statin</a:t>
            </a:r>
            <a:endParaRPr sz="1000">
              <a:latin typeface="Arial"/>
              <a:cs typeface="Arial"/>
            </a:endParaRPr>
          </a:p>
        </p:txBody>
      </p:sp>
      <p:sp>
        <p:nvSpPr>
          <p:cNvPr id="15" name="object 15"/>
          <p:cNvSpPr/>
          <p:nvPr/>
        </p:nvSpPr>
        <p:spPr>
          <a:xfrm>
            <a:off x="6844665" y="2048130"/>
            <a:ext cx="76200" cy="283845"/>
          </a:xfrm>
          <a:custGeom>
            <a:avLst/>
            <a:gdLst/>
            <a:ahLst/>
            <a:cxnLst/>
            <a:rect l="l" t="t" r="r" b="b"/>
            <a:pathLst>
              <a:path w="76200" h="283844">
                <a:moveTo>
                  <a:pt x="25400" y="207391"/>
                </a:moveTo>
                <a:lnTo>
                  <a:pt x="0" y="207391"/>
                </a:lnTo>
                <a:lnTo>
                  <a:pt x="38100" y="283591"/>
                </a:lnTo>
                <a:lnTo>
                  <a:pt x="69850" y="220091"/>
                </a:lnTo>
                <a:lnTo>
                  <a:pt x="25400" y="220091"/>
                </a:lnTo>
                <a:lnTo>
                  <a:pt x="25400" y="207391"/>
                </a:lnTo>
                <a:close/>
              </a:path>
              <a:path w="76200" h="283844">
                <a:moveTo>
                  <a:pt x="50800" y="0"/>
                </a:moveTo>
                <a:lnTo>
                  <a:pt x="25400" y="0"/>
                </a:lnTo>
                <a:lnTo>
                  <a:pt x="25400" y="220091"/>
                </a:lnTo>
                <a:lnTo>
                  <a:pt x="50800" y="220091"/>
                </a:lnTo>
                <a:lnTo>
                  <a:pt x="50800" y="0"/>
                </a:lnTo>
                <a:close/>
              </a:path>
              <a:path w="76200" h="283844">
                <a:moveTo>
                  <a:pt x="76200" y="207391"/>
                </a:moveTo>
                <a:lnTo>
                  <a:pt x="50800" y="207391"/>
                </a:lnTo>
                <a:lnTo>
                  <a:pt x="50800" y="220091"/>
                </a:lnTo>
                <a:lnTo>
                  <a:pt x="69850" y="220091"/>
                </a:lnTo>
                <a:lnTo>
                  <a:pt x="76200" y="207391"/>
                </a:lnTo>
                <a:close/>
              </a:path>
            </a:pathLst>
          </a:custGeom>
          <a:solidFill>
            <a:srgbClr val="152C41"/>
          </a:solidFill>
        </p:spPr>
        <p:txBody>
          <a:bodyPr wrap="square" lIns="0" tIns="0" rIns="0" bIns="0" rtlCol="0"/>
          <a:lstStyle/>
          <a:p>
            <a:endParaRPr/>
          </a:p>
        </p:txBody>
      </p:sp>
      <p:sp>
        <p:nvSpPr>
          <p:cNvPr id="16" name="object 16"/>
          <p:cNvSpPr/>
          <p:nvPr/>
        </p:nvSpPr>
        <p:spPr>
          <a:xfrm>
            <a:off x="5773420" y="2343024"/>
            <a:ext cx="2218691" cy="365125"/>
          </a:xfrm>
          <a:custGeom>
            <a:avLst/>
            <a:gdLst/>
            <a:ahLst/>
            <a:cxnLst/>
            <a:rect l="l" t="t" r="r" b="b"/>
            <a:pathLst>
              <a:path w="2218690" h="365125">
                <a:moveTo>
                  <a:pt x="0" y="60832"/>
                </a:moveTo>
                <a:lnTo>
                  <a:pt x="4790" y="37183"/>
                </a:lnTo>
                <a:lnTo>
                  <a:pt x="17843" y="17843"/>
                </a:lnTo>
                <a:lnTo>
                  <a:pt x="37183" y="4790"/>
                </a:lnTo>
                <a:lnTo>
                  <a:pt x="60832" y="0"/>
                </a:lnTo>
                <a:lnTo>
                  <a:pt x="2157856" y="0"/>
                </a:lnTo>
                <a:lnTo>
                  <a:pt x="2181560" y="4790"/>
                </a:lnTo>
                <a:lnTo>
                  <a:pt x="2200894" y="17843"/>
                </a:lnTo>
                <a:lnTo>
                  <a:pt x="2213917" y="37183"/>
                </a:lnTo>
                <a:lnTo>
                  <a:pt x="2218689" y="60832"/>
                </a:lnTo>
                <a:lnTo>
                  <a:pt x="2218689" y="304291"/>
                </a:lnTo>
                <a:lnTo>
                  <a:pt x="2213917" y="327941"/>
                </a:lnTo>
                <a:lnTo>
                  <a:pt x="2200894" y="347281"/>
                </a:lnTo>
                <a:lnTo>
                  <a:pt x="2181560" y="360334"/>
                </a:lnTo>
                <a:lnTo>
                  <a:pt x="2157856" y="365125"/>
                </a:lnTo>
                <a:lnTo>
                  <a:pt x="60832" y="365125"/>
                </a:lnTo>
                <a:lnTo>
                  <a:pt x="37183" y="360334"/>
                </a:lnTo>
                <a:lnTo>
                  <a:pt x="17843" y="347281"/>
                </a:lnTo>
                <a:lnTo>
                  <a:pt x="4790" y="327941"/>
                </a:lnTo>
                <a:lnTo>
                  <a:pt x="0" y="304291"/>
                </a:lnTo>
                <a:lnTo>
                  <a:pt x="0" y="60832"/>
                </a:lnTo>
                <a:close/>
              </a:path>
            </a:pathLst>
          </a:custGeom>
          <a:ln w="12700">
            <a:solidFill>
              <a:srgbClr val="C00000"/>
            </a:solidFill>
          </a:ln>
        </p:spPr>
        <p:txBody>
          <a:bodyPr wrap="square" lIns="0" tIns="0" rIns="0" bIns="0" rtlCol="0"/>
          <a:lstStyle/>
          <a:p>
            <a:endParaRPr/>
          </a:p>
        </p:txBody>
      </p:sp>
      <p:sp>
        <p:nvSpPr>
          <p:cNvPr id="17" name="object 17"/>
          <p:cNvSpPr txBox="1"/>
          <p:nvPr/>
        </p:nvSpPr>
        <p:spPr>
          <a:xfrm>
            <a:off x="5889752" y="2370202"/>
            <a:ext cx="1985011" cy="307777"/>
          </a:xfrm>
          <a:prstGeom prst="rect">
            <a:avLst/>
          </a:prstGeom>
        </p:spPr>
        <p:txBody>
          <a:bodyPr vert="horz" wrap="square" lIns="0" tIns="0" rIns="0" bIns="0" rtlCol="0">
            <a:spAutoFit/>
          </a:bodyPr>
          <a:lstStyle/>
          <a:p>
            <a:pPr marL="12700" marR="5080" indent="126361"/>
            <a:r>
              <a:rPr sz="1000" spc="-5" dirty="0">
                <a:solidFill>
                  <a:srgbClr val="152C41"/>
                </a:solidFill>
                <a:latin typeface="Arial"/>
                <a:cs typeface="Arial"/>
              </a:rPr>
              <a:t>6 weeks washout of statin until  normalisation of CK and</a:t>
            </a:r>
            <a:r>
              <a:rPr sz="1000" spc="-45" dirty="0">
                <a:solidFill>
                  <a:srgbClr val="152C41"/>
                </a:solidFill>
                <a:latin typeface="Arial"/>
                <a:cs typeface="Arial"/>
              </a:rPr>
              <a:t> </a:t>
            </a:r>
            <a:r>
              <a:rPr sz="1000" spc="-5" dirty="0">
                <a:solidFill>
                  <a:srgbClr val="152C41"/>
                </a:solidFill>
                <a:latin typeface="Arial"/>
                <a:cs typeface="Arial"/>
              </a:rPr>
              <a:t>symptoms</a:t>
            </a:r>
            <a:endParaRPr sz="1000">
              <a:latin typeface="Arial"/>
              <a:cs typeface="Arial"/>
            </a:endParaRPr>
          </a:p>
        </p:txBody>
      </p:sp>
      <p:sp>
        <p:nvSpPr>
          <p:cNvPr id="18" name="object 18"/>
          <p:cNvSpPr/>
          <p:nvPr/>
        </p:nvSpPr>
        <p:spPr>
          <a:xfrm>
            <a:off x="3598927" y="2670048"/>
            <a:ext cx="0" cy="162560"/>
          </a:xfrm>
          <a:custGeom>
            <a:avLst/>
            <a:gdLst/>
            <a:ahLst/>
            <a:cxnLst/>
            <a:rect l="l" t="t" r="r" b="b"/>
            <a:pathLst>
              <a:path h="162560">
                <a:moveTo>
                  <a:pt x="0" y="0"/>
                </a:moveTo>
                <a:lnTo>
                  <a:pt x="0" y="162305"/>
                </a:lnTo>
              </a:path>
            </a:pathLst>
          </a:custGeom>
          <a:ln w="25400">
            <a:solidFill>
              <a:srgbClr val="152C41"/>
            </a:solidFill>
          </a:ln>
        </p:spPr>
        <p:txBody>
          <a:bodyPr wrap="square" lIns="0" tIns="0" rIns="0" bIns="0" rtlCol="0"/>
          <a:lstStyle/>
          <a:p>
            <a:endParaRPr/>
          </a:p>
        </p:txBody>
      </p:sp>
      <p:sp>
        <p:nvSpPr>
          <p:cNvPr id="19" name="object 19"/>
          <p:cNvSpPr/>
          <p:nvPr/>
        </p:nvSpPr>
        <p:spPr>
          <a:xfrm>
            <a:off x="2679194" y="2831719"/>
            <a:ext cx="1933575" cy="0"/>
          </a:xfrm>
          <a:custGeom>
            <a:avLst/>
            <a:gdLst/>
            <a:ahLst/>
            <a:cxnLst/>
            <a:rect l="l" t="t" r="r" b="b"/>
            <a:pathLst>
              <a:path w="1933575">
                <a:moveTo>
                  <a:pt x="0" y="0"/>
                </a:moveTo>
                <a:lnTo>
                  <a:pt x="1933447" y="0"/>
                </a:lnTo>
              </a:path>
            </a:pathLst>
          </a:custGeom>
          <a:ln w="25400">
            <a:solidFill>
              <a:srgbClr val="152C41"/>
            </a:solidFill>
          </a:ln>
        </p:spPr>
        <p:txBody>
          <a:bodyPr wrap="square" lIns="0" tIns="0" rIns="0" bIns="0" rtlCol="0"/>
          <a:lstStyle/>
          <a:p>
            <a:endParaRPr/>
          </a:p>
        </p:txBody>
      </p:sp>
      <p:sp>
        <p:nvSpPr>
          <p:cNvPr id="20" name="object 20"/>
          <p:cNvSpPr/>
          <p:nvPr/>
        </p:nvSpPr>
        <p:spPr>
          <a:xfrm>
            <a:off x="2650489" y="2832102"/>
            <a:ext cx="76200" cy="292735"/>
          </a:xfrm>
          <a:custGeom>
            <a:avLst/>
            <a:gdLst/>
            <a:ahLst/>
            <a:cxnLst/>
            <a:rect l="l" t="t" r="r" b="b"/>
            <a:pathLst>
              <a:path w="76200" h="292735">
                <a:moveTo>
                  <a:pt x="25400" y="216153"/>
                </a:moveTo>
                <a:lnTo>
                  <a:pt x="0" y="216153"/>
                </a:lnTo>
                <a:lnTo>
                  <a:pt x="38100" y="292353"/>
                </a:lnTo>
                <a:lnTo>
                  <a:pt x="69850" y="228853"/>
                </a:lnTo>
                <a:lnTo>
                  <a:pt x="25400" y="228853"/>
                </a:lnTo>
                <a:lnTo>
                  <a:pt x="25400" y="216153"/>
                </a:lnTo>
                <a:close/>
              </a:path>
              <a:path w="76200" h="292735">
                <a:moveTo>
                  <a:pt x="50800" y="0"/>
                </a:moveTo>
                <a:lnTo>
                  <a:pt x="25400" y="0"/>
                </a:lnTo>
                <a:lnTo>
                  <a:pt x="25400" y="228853"/>
                </a:lnTo>
                <a:lnTo>
                  <a:pt x="50800" y="228853"/>
                </a:lnTo>
                <a:lnTo>
                  <a:pt x="50800" y="0"/>
                </a:lnTo>
                <a:close/>
              </a:path>
              <a:path w="76200" h="292735">
                <a:moveTo>
                  <a:pt x="76200" y="216153"/>
                </a:moveTo>
                <a:lnTo>
                  <a:pt x="50800" y="216153"/>
                </a:lnTo>
                <a:lnTo>
                  <a:pt x="50800" y="228853"/>
                </a:lnTo>
                <a:lnTo>
                  <a:pt x="69850" y="228853"/>
                </a:lnTo>
                <a:lnTo>
                  <a:pt x="76200" y="216153"/>
                </a:lnTo>
                <a:close/>
              </a:path>
            </a:pathLst>
          </a:custGeom>
          <a:solidFill>
            <a:srgbClr val="152C41"/>
          </a:solidFill>
        </p:spPr>
        <p:txBody>
          <a:bodyPr wrap="square" lIns="0" tIns="0" rIns="0" bIns="0" rtlCol="0"/>
          <a:lstStyle/>
          <a:p>
            <a:endParaRPr/>
          </a:p>
        </p:txBody>
      </p:sp>
      <p:sp>
        <p:nvSpPr>
          <p:cNvPr id="21" name="object 21"/>
          <p:cNvSpPr/>
          <p:nvPr/>
        </p:nvSpPr>
        <p:spPr>
          <a:xfrm>
            <a:off x="4575303" y="2826767"/>
            <a:ext cx="76200" cy="292735"/>
          </a:xfrm>
          <a:custGeom>
            <a:avLst/>
            <a:gdLst/>
            <a:ahLst/>
            <a:cxnLst/>
            <a:rect l="l" t="t" r="r" b="b"/>
            <a:pathLst>
              <a:path w="76200" h="292735">
                <a:moveTo>
                  <a:pt x="25400" y="216154"/>
                </a:moveTo>
                <a:lnTo>
                  <a:pt x="0" y="216154"/>
                </a:lnTo>
                <a:lnTo>
                  <a:pt x="38100" y="292354"/>
                </a:lnTo>
                <a:lnTo>
                  <a:pt x="69850" y="228854"/>
                </a:lnTo>
                <a:lnTo>
                  <a:pt x="25400" y="228854"/>
                </a:lnTo>
                <a:lnTo>
                  <a:pt x="25400" y="216154"/>
                </a:lnTo>
                <a:close/>
              </a:path>
              <a:path w="76200" h="292735">
                <a:moveTo>
                  <a:pt x="50800" y="0"/>
                </a:moveTo>
                <a:lnTo>
                  <a:pt x="25400" y="0"/>
                </a:lnTo>
                <a:lnTo>
                  <a:pt x="25400" y="228854"/>
                </a:lnTo>
                <a:lnTo>
                  <a:pt x="50800" y="228854"/>
                </a:lnTo>
                <a:lnTo>
                  <a:pt x="50800" y="0"/>
                </a:lnTo>
                <a:close/>
              </a:path>
              <a:path w="76200" h="292735">
                <a:moveTo>
                  <a:pt x="76200" y="216154"/>
                </a:moveTo>
                <a:lnTo>
                  <a:pt x="50800" y="216154"/>
                </a:lnTo>
                <a:lnTo>
                  <a:pt x="50800" y="228854"/>
                </a:lnTo>
                <a:lnTo>
                  <a:pt x="69850" y="228854"/>
                </a:lnTo>
                <a:lnTo>
                  <a:pt x="76200" y="216154"/>
                </a:lnTo>
                <a:close/>
              </a:path>
            </a:pathLst>
          </a:custGeom>
          <a:solidFill>
            <a:srgbClr val="152C41"/>
          </a:solidFill>
        </p:spPr>
        <p:txBody>
          <a:bodyPr wrap="square" lIns="0" tIns="0" rIns="0" bIns="0" rtlCol="0"/>
          <a:lstStyle/>
          <a:p>
            <a:endParaRPr/>
          </a:p>
        </p:txBody>
      </p:sp>
      <p:sp>
        <p:nvSpPr>
          <p:cNvPr id="22" name="object 22"/>
          <p:cNvSpPr/>
          <p:nvPr/>
        </p:nvSpPr>
        <p:spPr>
          <a:xfrm>
            <a:off x="1744980" y="3125977"/>
            <a:ext cx="1767205" cy="650240"/>
          </a:xfrm>
          <a:custGeom>
            <a:avLst/>
            <a:gdLst/>
            <a:ahLst/>
            <a:cxnLst/>
            <a:rect l="l" t="t" r="r" b="b"/>
            <a:pathLst>
              <a:path w="1767204" h="650239">
                <a:moveTo>
                  <a:pt x="0" y="108331"/>
                </a:moveTo>
                <a:lnTo>
                  <a:pt x="8514" y="66168"/>
                </a:lnTo>
                <a:lnTo>
                  <a:pt x="31734" y="31734"/>
                </a:lnTo>
                <a:lnTo>
                  <a:pt x="66168" y="8514"/>
                </a:lnTo>
                <a:lnTo>
                  <a:pt x="108331" y="0"/>
                </a:lnTo>
                <a:lnTo>
                  <a:pt x="1658620" y="0"/>
                </a:lnTo>
                <a:lnTo>
                  <a:pt x="1700762" y="8514"/>
                </a:lnTo>
                <a:lnTo>
                  <a:pt x="1735153" y="31734"/>
                </a:lnTo>
                <a:lnTo>
                  <a:pt x="1758328" y="66168"/>
                </a:lnTo>
                <a:lnTo>
                  <a:pt x="1766823" y="108331"/>
                </a:lnTo>
                <a:lnTo>
                  <a:pt x="1766823" y="541401"/>
                </a:lnTo>
                <a:lnTo>
                  <a:pt x="1758328" y="583563"/>
                </a:lnTo>
                <a:lnTo>
                  <a:pt x="1735153" y="617997"/>
                </a:lnTo>
                <a:lnTo>
                  <a:pt x="1700762" y="641217"/>
                </a:lnTo>
                <a:lnTo>
                  <a:pt x="1658620" y="649732"/>
                </a:lnTo>
                <a:lnTo>
                  <a:pt x="108331" y="649732"/>
                </a:lnTo>
                <a:lnTo>
                  <a:pt x="66168" y="641217"/>
                </a:lnTo>
                <a:lnTo>
                  <a:pt x="31734" y="617997"/>
                </a:lnTo>
                <a:lnTo>
                  <a:pt x="8514" y="583563"/>
                </a:lnTo>
                <a:lnTo>
                  <a:pt x="0" y="541401"/>
                </a:lnTo>
                <a:lnTo>
                  <a:pt x="0" y="108331"/>
                </a:lnTo>
                <a:close/>
              </a:path>
            </a:pathLst>
          </a:custGeom>
          <a:ln w="12700">
            <a:solidFill>
              <a:srgbClr val="FF0000"/>
            </a:solidFill>
          </a:ln>
        </p:spPr>
        <p:txBody>
          <a:bodyPr wrap="square" lIns="0" tIns="0" rIns="0" bIns="0" rtlCol="0"/>
          <a:lstStyle/>
          <a:p>
            <a:endParaRPr/>
          </a:p>
        </p:txBody>
      </p:sp>
      <p:sp>
        <p:nvSpPr>
          <p:cNvPr id="23" name="object 23"/>
          <p:cNvSpPr txBox="1"/>
          <p:nvPr/>
        </p:nvSpPr>
        <p:spPr>
          <a:xfrm>
            <a:off x="1855724" y="3143251"/>
            <a:ext cx="1497965" cy="615553"/>
          </a:xfrm>
          <a:prstGeom prst="rect">
            <a:avLst/>
          </a:prstGeom>
        </p:spPr>
        <p:txBody>
          <a:bodyPr vert="horz" wrap="square" lIns="0" tIns="0" rIns="0" bIns="0" rtlCol="0">
            <a:spAutoFit/>
          </a:bodyPr>
          <a:lstStyle/>
          <a:p>
            <a:pPr marL="45084" algn="ctr"/>
            <a:r>
              <a:rPr sz="1000" spc="-5" dirty="0">
                <a:solidFill>
                  <a:srgbClr val="152C41"/>
                </a:solidFill>
                <a:latin typeface="Arial"/>
                <a:cs typeface="Arial"/>
              </a:rPr>
              <a:t>Symptoms</a:t>
            </a:r>
            <a:r>
              <a:rPr sz="1000" spc="-55" dirty="0">
                <a:solidFill>
                  <a:srgbClr val="152C41"/>
                </a:solidFill>
                <a:latin typeface="Arial"/>
                <a:cs typeface="Arial"/>
              </a:rPr>
              <a:t> </a:t>
            </a:r>
            <a:r>
              <a:rPr sz="1000" spc="-5" dirty="0">
                <a:solidFill>
                  <a:srgbClr val="152C41"/>
                </a:solidFill>
                <a:latin typeface="Arial"/>
                <a:cs typeface="Arial"/>
              </a:rPr>
              <a:t>persist:</a:t>
            </a:r>
            <a:endParaRPr sz="1000">
              <a:latin typeface="Arial"/>
              <a:cs typeface="Arial"/>
            </a:endParaRPr>
          </a:p>
          <a:p>
            <a:pPr marL="184781" indent="-172081">
              <a:buChar char="•"/>
              <a:tabLst>
                <a:tab pos="185415" algn="l"/>
              </a:tabLst>
            </a:pPr>
            <a:r>
              <a:rPr sz="1000" spc="-5" dirty="0">
                <a:solidFill>
                  <a:srgbClr val="152C41"/>
                </a:solidFill>
                <a:latin typeface="Arial"/>
                <a:cs typeface="Arial"/>
              </a:rPr>
              <a:t>Statin</a:t>
            </a:r>
            <a:r>
              <a:rPr sz="1000" spc="-85" dirty="0">
                <a:solidFill>
                  <a:srgbClr val="152C41"/>
                </a:solidFill>
                <a:latin typeface="Arial"/>
                <a:cs typeface="Arial"/>
              </a:rPr>
              <a:t> </a:t>
            </a:r>
            <a:r>
              <a:rPr sz="1000" spc="-5" dirty="0">
                <a:solidFill>
                  <a:srgbClr val="152C41"/>
                </a:solidFill>
                <a:latin typeface="Arial"/>
                <a:cs typeface="Arial"/>
              </a:rPr>
              <a:t>re-challenge</a:t>
            </a:r>
            <a:endParaRPr sz="1000">
              <a:latin typeface="Arial"/>
              <a:cs typeface="Arial"/>
            </a:endParaRPr>
          </a:p>
          <a:p>
            <a:pPr marL="184781" indent="-172081">
              <a:buChar char="•"/>
              <a:tabLst>
                <a:tab pos="185415" algn="l"/>
              </a:tabLst>
            </a:pPr>
            <a:r>
              <a:rPr sz="1000" spc="-5" dirty="0">
                <a:solidFill>
                  <a:srgbClr val="152C41"/>
                </a:solidFill>
                <a:latin typeface="Arial"/>
                <a:cs typeface="Arial"/>
              </a:rPr>
              <a:t>Check for other</a:t>
            </a:r>
            <a:r>
              <a:rPr sz="1000" spc="-85" dirty="0">
                <a:solidFill>
                  <a:srgbClr val="152C41"/>
                </a:solidFill>
                <a:latin typeface="Arial"/>
                <a:cs typeface="Arial"/>
              </a:rPr>
              <a:t> </a:t>
            </a:r>
            <a:r>
              <a:rPr sz="1000" spc="-5" dirty="0">
                <a:solidFill>
                  <a:srgbClr val="152C41"/>
                </a:solidFill>
                <a:latin typeface="Arial"/>
                <a:cs typeface="Arial"/>
              </a:rPr>
              <a:t>causes</a:t>
            </a:r>
            <a:endParaRPr sz="1000">
              <a:latin typeface="Arial"/>
              <a:cs typeface="Arial"/>
            </a:endParaRPr>
          </a:p>
          <a:p>
            <a:pPr marL="137791" algn="ctr"/>
            <a:r>
              <a:rPr sz="1000" spc="-5" dirty="0">
                <a:solidFill>
                  <a:srgbClr val="152C41"/>
                </a:solidFill>
                <a:latin typeface="Arial"/>
                <a:cs typeface="Arial"/>
              </a:rPr>
              <a:t>of muscular</a:t>
            </a:r>
            <a:r>
              <a:rPr sz="1000" spc="-55" dirty="0">
                <a:solidFill>
                  <a:srgbClr val="152C41"/>
                </a:solidFill>
                <a:latin typeface="Arial"/>
                <a:cs typeface="Arial"/>
              </a:rPr>
              <a:t> </a:t>
            </a:r>
            <a:r>
              <a:rPr sz="1000" spc="-5" dirty="0">
                <a:solidFill>
                  <a:srgbClr val="152C41"/>
                </a:solidFill>
                <a:latin typeface="Arial"/>
                <a:cs typeface="Arial"/>
              </a:rPr>
              <a:t>symptoms</a:t>
            </a:r>
            <a:endParaRPr sz="1000">
              <a:latin typeface="Arial"/>
              <a:cs typeface="Arial"/>
            </a:endParaRPr>
          </a:p>
        </p:txBody>
      </p:sp>
      <p:sp>
        <p:nvSpPr>
          <p:cNvPr id="24" name="object 24"/>
          <p:cNvSpPr/>
          <p:nvPr/>
        </p:nvSpPr>
        <p:spPr>
          <a:xfrm>
            <a:off x="6844665" y="1469773"/>
            <a:ext cx="76200" cy="259079"/>
          </a:xfrm>
          <a:custGeom>
            <a:avLst/>
            <a:gdLst/>
            <a:ahLst/>
            <a:cxnLst/>
            <a:rect l="l" t="t" r="r" b="b"/>
            <a:pathLst>
              <a:path w="76200" h="259080">
                <a:moveTo>
                  <a:pt x="25400" y="182499"/>
                </a:moveTo>
                <a:lnTo>
                  <a:pt x="0" y="182499"/>
                </a:lnTo>
                <a:lnTo>
                  <a:pt x="38100" y="258699"/>
                </a:lnTo>
                <a:lnTo>
                  <a:pt x="69850" y="195199"/>
                </a:lnTo>
                <a:lnTo>
                  <a:pt x="25400" y="195199"/>
                </a:lnTo>
                <a:lnTo>
                  <a:pt x="25400" y="182499"/>
                </a:lnTo>
                <a:close/>
              </a:path>
              <a:path w="76200" h="259080">
                <a:moveTo>
                  <a:pt x="50800" y="0"/>
                </a:moveTo>
                <a:lnTo>
                  <a:pt x="25400" y="0"/>
                </a:lnTo>
                <a:lnTo>
                  <a:pt x="25400" y="195199"/>
                </a:lnTo>
                <a:lnTo>
                  <a:pt x="50800" y="195199"/>
                </a:lnTo>
                <a:lnTo>
                  <a:pt x="50800" y="0"/>
                </a:lnTo>
                <a:close/>
              </a:path>
              <a:path w="76200" h="259080">
                <a:moveTo>
                  <a:pt x="76200" y="182499"/>
                </a:moveTo>
                <a:lnTo>
                  <a:pt x="50800" y="182499"/>
                </a:lnTo>
                <a:lnTo>
                  <a:pt x="50800" y="195199"/>
                </a:lnTo>
                <a:lnTo>
                  <a:pt x="69850" y="195199"/>
                </a:lnTo>
                <a:lnTo>
                  <a:pt x="76200" y="182499"/>
                </a:lnTo>
                <a:close/>
              </a:path>
            </a:pathLst>
          </a:custGeom>
          <a:solidFill>
            <a:srgbClr val="152C41"/>
          </a:solidFill>
        </p:spPr>
        <p:txBody>
          <a:bodyPr wrap="square" lIns="0" tIns="0" rIns="0" bIns="0" rtlCol="0"/>
          <a:lstStyle/>
          <a:p>
            <a:endParaRPr/>
          </a:p>
        </p:txBody>
      </p:sp>
      <p:sp>
        <p:nvSpPr>
          <p:cNvPr id="25" name="object 25"/>
          <p:cNvSpPr/>
          <p:nvPr/>
        </p:nvSpPr>
        <p:spPr>
          <a:xfrm>
            <a:off x="8593708" y="1471803"/>
            <a:ext cx="76200" cy="287655"/>
          </a:xfrm>
          <a:custGeom>
            <a:avLst/>
            <a:gdLst/>
            <a:ahLst/>
            <a:cxnLst/>
            <a:rect l="l" t="t" r="r" b="b"/>
            <a:pathLst>
              <a:path w="76200" h="287655">
                <a:moveTo>
                  <a:pt x="25400" y="211455"/>
                </a:moveTo>
                <a:lnTo>
                  <a:pt x="0" y="211455"/>
                </a:lnTo>
                <a:lnTo>
                  <a:pt x="38100" y="287655"/>
                </a:lnTo>
                <a:lnTo>
                  <a:pt x="69850" y="224155"/>
                </a:lnTo>
                <a:lnTo>
                  <a:pt x="25400" y="224155"/>
                </a:lnTo>
                <a:lnTo>
                  <a:pt x="25400" y="211455"/>
                </a:lnTo>
                <a:close/>
              </a:path>
              <a:path w="76200" h="287655">
                <a:moveTo>
                  <a:pt x="50800" y="0"/>
                </a:moveTo>
                <a:lnTo>
                  <a:pt x="25400" y="0"/>
                </a:lnTo>
                <a:lnTo>
                  <a:pt x="25400" y="224155"/>
                </a:lnTo>
                <a:lnTo>
                  <a:pt x="50800" y="224155"/>
                </a:lnTo>
                <a:lnTo>
                  <a:pt x="50800" y="0"/>
                </a:lnTo>
                <a:close/>
              </a:path>
              <a:path w="76200" h="287655">
                <a:moveTo>
                  <a:pt x="76200" y="211455"/>
                </a:moveTo>
                <a:lnTo>
                  <a:pt x="50800" y="211455"/>
                </a:lnTo>
                <a:lnTo>
                  <a:pt x="50800" y="224155"/>
                </a:lnTo>
                <a:lnTo>
                  <a:pt x="69850" y="224155"/>
                </a:lnTo>
                <a:lnTo>
                  <a:pt x="76200" y="211455"/>
                </a:lnTo>
                <a:close/>
              </a:path>
            </a:pathLst>
          </a:custGeom>
          <a:solidFill>
            <a:srgbClr val="152C41"/>
          </a:solidFill>
        </p:spPr>
        <p:txBody>
          <a:bodyPr wrap="square" lIns="0" tIns="0" rIns="0" bIns="0" rtlCol="0"/>
          <a:lstStyle/>
          <a:p>
            <a:endParaRPr/>
          </a:p>
        </p:txBody>
      </p:sp>
      <p:sp>
        <p:nvSpPr>
          <p:cNvPr id="26" name="object 26"/>
          <p:cNvSpPr txBox="1"/>
          <p:nvPr/>
        </p:nvSpPr>
        <p:spPr>
          <a:xfrm>
            <a:off x="3671659" y="3139185"/>
            <a:ext cx="1961515" cy="461665"/>
          </a:xfrm>
          <a:prstGeom prst="rect">
            <a:avLst/>
          </a:prstGeom>
        </p:spPr>
        <p:txBody>
          <a:bodyPr vert="horz" wrap="square" lIns="0" tIns="0" rIns="0" bIns="0" rtlCol="0">
            <a:spAutoFit/>
          </a:bodyPr>
          <a:lstStyle/>
          <a:p>
            <a:pPr marL="286378" marR="280664" indent="1905" algn="ctr"/>
            <a:r>
              <a:rPr sz="1000" spc="-5" dirty="0">
                <a:solidFill>
                  <a:srgbClr val="152C41"/>
                </a:solidFill>
                <a:latin typeface="Arial"/>
                <a:cs typeface="Arial"/>
              </a:rPr>
              <a:t>Symptoms improve:  Second statin at usual</a:t>
            </a:r>
            <a:r>
              <a:rPr sz="1000" spc="-100" dirty="0">
                <a:solidFill>
                  <a:srgbClr val="152C41"/>
                </a:solidFill>
                <a:latin typeface="Arial"/>
                <a:cs typeface="Arial"/>
              </a:rPr>
              <a:t> </a:t>
            </a:r>
            <a:r>
              <a:rPr sz="1000" spc="-5" dirty="0">
                <a:solidFill>
                  <a:srgbClr val="152C41"/>
                </a:solidFill>
                <a:latin typeface="Arial"/>
                <a:cs typeface="Arial"/>
              </a:rPr>
              <a:t>or</a:t>
            </a:r>
            <a:endParaRPr sz="1000">
              <a:latin typeface="Arial"/>
              <a:cs typeface="Arial"/>
            </a:endParaRPr>
          </a:p>
          <a:p>
            <a:pPr algn="ctr">
              <a:tabLst>
                <a:tab pos="605776" algn="l"/>
                <a:tab pos="1935432" algn="l"/>
              </a:tabLst>
            </a:pPr>
            <a:r>
              <a:rPr sz="1000" u="sng" spc="-5" dirty="0">
                <a:solidFill>
                  <a:srgbClr val="152C41"/>
                </a:solidFill>
                <a:latin typeface="Arial"/>
                <a:cs typeface="Arial"/>
              </a:rPr>
              <a:t> 	starting</a:t>
            </a:r>
            <a:r>
              <a:rPr sz="1000" u="sng" spc="-71" dirty="0">
                <a:solidFill>
                  <a:srgbClr val="152C41"/>
                </a:solidFill>
                <a:latin typeface="Arial"/>
                <a:cs typeface="Arial"/>
              </a:rPr>
              <a:t> </a:t>
            </a:r>
            <a:r>
              <a:rPr sz="1000" u="sng" spc="-5" dirty="0">
                <a:solidFill>
                  <a:srgbClr val="152C41"/>
                </a:solidFill>
                <a:latin typeface="Arial"/>
                <a:cs typeface="Arial"/>
              </a:rPr>
              <a:t>dose	</a:t>
            </a:r>
            <a:endParaRPr sz="1000">
              <a:latin typeface="Arial"/>
              <a:cs typeface="Arial"/>
            </a:endParaRPr>
          </a:p>
        </p:txBody>
      </p:sp>
      <p:sp>
        <p:nvSpPr>
          <p:cNvPr id="27" name="object 27"/>
          <p:cNvSpPr/>
          <p:nvPr/>
        </p:nvSpPr>
        <p:spPr>
          <a:xfrm>
            <a:off x="6873620" y="2753361"/>
            <a:ext cx="76200" cy="607060"/>
          </a:xfrm>
          <a:custGeom>
            <a:avLst/>
            <a:gdLst/>
            <a:ahLst/>
            <a:cxnLst/>
            <a:rect l="l" t="t" r="r" b="b"/>
            <a:pathLst>
              <a:path w="76200" h="607060">
                <a:moveTo>
                  <a:pt x="25400" y="530860"/>
                </a:moveTo>
                <a:lnTo>
                  <a:pt x="0" y="530860"/>
                </a:lnTo>
                <a:lnTo>
                  <a:pt x="38100" y="607060"/>
                </a:lnTo>
                <a:lnTo>
                  <a:pt x="69850" y="543560"/>
                </a:lnTo>
                <a:lnTo>
                  <a:pt x="25400" y="543560"/>
                </a:lnTo>
                <a:lnTo>
                  <a:pt x="25400" y="530860"/>
                </a:lnTo>
                <a:close/>
              </a:path>
              <a:path w="76200" h="607060">
                <a:moveTo>
                  <a:pt x="50800" y="0"/>
                </a:moveTo>
                <a:lnTo>
                  <a:pt x="25400" y="0"/>
                </a:lnTo>
                <a:lnTo>
                  <a:pt x="25400" y="543560"/>
                </a:lnTo>
                <a:lnTo>
                  <a:pt x="50800" y="543560"/>
                </a:lnTo>
                <a:lnTo>
                  <a:pt x="50800" y="0"/>
                </a:lnTo>
                <a:close/>
              </a:path>
              <a:path w="76200" h="607060">
                <a:moveTo>
                  <a:pt x="76200" y="530860"/>
                </a:moveTo>
                <a:lnTo>
                  <a:pt x="50800" y="530860"/>
                </a:lnTo>
                <a:lnTo>
                  <a:pt x="50800" y="543560"/>
                </a:lnTo>
                <a:lnTo>
                  <a:pt x="69850" y="543560"/>
                </a:lnTo>
                <a:lnTo>
                  <a:pt x="76200" y="530860"/>
                </a:lnTo>
                <a:close/>
              </a:path>
            </a:pathLst>
          </a:custGeom>
          <a:solidFill>
            <a:srgbClr val="152C41"/>
          </a:solidFill>
        </p:spPr>
        <p:txBody>
          <a:bodyPr wrap="square" lIns="0" tIns="0" rIns="0" bIns="0" rtlCol="0"/>
          <a:lstStyle/>
          <a:p>
            <a:endParaRPr/>
          </a:p>
        </p:txBody>
      </p:sp>
      <p:sp>
        <p:nvSpPr>
          <p:cNvPr id="28" name="object 28"/>
          <p:cNvSpPr/>
          <p:nvPr/>
        </p:nvSpPr>
        <p:spPr>
          <a:xfrm>
            <a:off x="5940553" y="3383789"/>
            <a:ext cx="1987551" cy="951231"/>
          </a:xfrm>
          <a:custGeom>
            <a:avLst/>
            <a:gdLst/>
            <a:ahLst/>
            <a:cxnLst/>
            <a:rect l="l" t="t" r="r" b="b"/>
            <a:pathLst>
              <a:path w="1987550" h="951229">
                <a:moveTo>
                  <a:pt x="0" y="158496"/>
                </a:moveTo>
                <a:lnTo>
                  <a:pt x="8083" y="108362"/>
                </a:lnTo>
                <a:lnTo>
                  <a:pt x="30589" y="64849"/>
                </a:lnTo>
                <a:lnTo>
                  <a:pt x="64904" y="30553"/>
                </a:lnTo>
                <a:lnTo>
                  <a:pt x="108411" y="8071"/>
                </a:lnTo>
                <a:lnTo>
                  <a:pt x="158496" y="0"/>
                </a:lnTo>
                <a:lnTo>
                  <a:pt x="1828927" y="0"/>
                </a:lnTo>
                <a:lnTo>
                  <a:pt x="1879011" y="8071"/>
                </a:lnTo>
                <a:lnTo>
                  <a:pt x="1922518" y="30553"/>
                </a:lnTo>
                <a:lnTo>
                  <a:pt x="1956833" y="64849"/>
                </a:lnTo>
                <a:lnTo>
                  <a:pt x="1979339" y="108362"/>
                </a:lnTo>
                <a:lnTo>
                  <a:pt x="1987423" y="158496"/>
                </a:lnTo>
                <a:lnTo>
                  <a:pt x="1987423" y="792607"/>
                </a:lnTo>
                <a:lnTo>
                  <a:pt x="1979339" y="842753"/>
                </a:lnTo>
                <a:lnTo>
                  <a:pt x="1956833" y="886298"/>
                </a:lnTo>
                <a:lnTo>
                  <a:pt x="1922518" y="920632"/>
                </a:lnTo>
                <a:lnTo>
                  <a:pt x="1879011" y="943145"/>
                </a:lnTo>
                <a:lnTo>
                  <a:pt x="1828927" y="951230"/>
                </a:lnTo>
                <a:lnTo>
                  <a:pt x="158496" y="951230"/>
                </a:lnTo>
                <a:lnTo>
                  <a:pt x="108411" y="943145"/>
                </a:lnTo>
                <a:lnTo>
                  <a:pt x="64904" y="920632"/>
                </a:lnTo>
                <a:lnTo>
                  <a:pt x="30589" y="886298"/>
                </a:lnTo>
                <a:lnTo>
                  <a:pt x="8083" y="842753"/>
                </a:lnTo>
                <a:lnTo>
                  <a:pt x="0" y="792607"/>
                </a:lnTo>
                <a:lnTo>
                  <a:pt x="0" y="158496"/>
                </a:lnTo>
                <a:close/>
              </a:path>
            </a:pathLst>
          </a:custGeom>
          <a:ln w="12700">
            <a:solidFill>
              <a:srgbClr val="FF0000"/>
            </a:solidFill>
          </a:ln>
        </p:spPr>
        <p:txBody>
          <a:bodyPr wrap="square" lIns="0" tIns="0" rIns="0" bIns="0" rtlCol="0"/>
          <a:lstStyle/>
          <a:p>
            <a:endParaRPr/>
          </a:p>
        </p:txBody>
      </p:sp>
      <p:sp>
        <p:nvSpPr>
          <p:cNvPr id="29" name="object 29"/>
          <p:cNvSpPr txBox="1"/>
          <p:nvPr/>
        </p:nvSpPr>
        <p:spPr>
          <a:xfrm>
            <a:off x="6066535" y="3399536"/>
            <a:ext cx="1680211" cy="923330"/>
          </a:xfrm>
          <a:prstGeom prst="rect">
            <a:avLst/>
          </a:prstGeom>
        </p:spPr>
        <p:txBody>
          <a:bodyPr vert="horz" wrap="square" lIns="0" tIns="0" rIns="0" bIns="0" rtlCol="0">
            <a:spAutoFit/>
          </a:bodyPr>
          <a:lstStyle/>
          <a:p>
            <a:pPr marL="241294" marR="27939" indent="-228594">
              <a:buAutoNum type="arabicParenR"/>
              <a:tabLst>
                <a:tab pos="276853" algn="l"/>
              </a:tabLst>
            </a:pPr>
            <a:r>
              <a:rPr sz="1000" spc="-11" dirty="0">
                <a:solidFill>
                  <a:srgbClr val="152C41"/>
                </a:solidFill>
                <a:latin typeface="Arial"/>
                <a:cs typeface="Arial"/>
              </a:rPr>
              <a:t>Low-dose </a:t>
            </a:r>
            <a:r>
              <a:rPr sz="1000" spc="-5" dirty="0">
                <a:solidFill>
                  <a:srgbClr val="152C41"/>
                </a:solidFill>
                <a:latin typeface="Arial"/>
                <a:cs typeface="Arial"/>
              </a:rPr>
              <a:t>third  efficacious (potent)</a:t>
            </a:r>
            <a:r>
              <a:rPr sz="1000" spc="-65" dirty="0">
                <a:solidFill>
                  <a:srgbClr val="152C41"/>
                </a:solidFill>
                <a:latin typeface="Arial"/>
                <a:cs typeface="Arial"/>
              </a:rPr>
              <a:t> </a:t>
            </a:r>
            <a:r>
              <a:rPr sz="1000" spc="-5" dirty="0">
                <a:solidFill>
                  <a:srgbClr val="152C41"/>
                </a:solidFill>
                <a:latin typeface="Arial"/>
                <a:cs typeface="Arial"/>
              </a:rPr>
              <a:t>statin</a:t>
            </a:r>
            <a:endParaRPr sz="1000">
              <a:latin typeface="Arial"/>
              <a:cs typeface="Arial"/>
            </a:endParaRPr>
          </a:p>
          <a:p>
            <a:pPr marL="241294" marR="5080" indent="-228594">
              <a:buAutoNum type="arabicParenR"/>
              <a:tabLst>
                <a:tab pos="276853" algn="l"/>
              </a:tabLst>
            </a:pPr>
            <a:r>
              <a:rPr sz="1000" spc="-5" dirty="0">
                <a:solidFill>
                  <a:srgbClr val="152C41"/>
                </a:solidFill>
                <a:latin typeface="Arial"/>
                <a:cs typeface="Arial"/>
              </a:rPr>
              <a:t>Efficacious statin </a:t>
            </a:r>
            <a:r>
              <a:rPr sz="1000" spc="-11" dirty="0">
                <a:solidFill>
                  <a:srgbClr val="152C41"/>
                </a:solidFill>
                <a:latin typeface="Arial"/>
                <a:cs typeface="Arial"/>
              </a:rPr>
              <a:t>with  </a:t>
            </a:r>
            <a:r>
              <a:rPr sz="1000" spc="-5" dirty="0">
                <a:solidFill>
                  <a:srgbClr val="152C41"/>
                </a:solidFill>
                <a:latin typeface="Arial"/>
                <a:cs typeface="Arial"/>
              </a:rPr>
              <a:t>alternate day or  once/twice weekly</a:t>
            </a:r>
            <a:r>
              <a:rPr sz="1000" spc="-60" dirty="0">
                <a:solidFill>
                  <a:srgbClr val="152C41"/>
                </a:solidFill>
                <a:latin typeface="Arial"/>
                <a:cs typeface="Arial"/>
              </a:rPr>
              <a:t> </a:t>
            </a:r>
            <a:r>
              <a:rPr sz="1000" spc="-5" dirty="0">
                <a:solidFill>
                  <a:srgbClr val="152C41"/>
                </a:solidFill>
                <a:latin typeface="Arial"/>
                <a:cs typeface="Arial"/>
              </a:rPr>
              <a:t>dosing  regimen</a:t>
            </a:r>
            <a:endParaRPr sz="1000">
              <a:latin typeface="Arial"/>
              <a:cs typeface="Arial"/>
            </a:endParaRPr>
          </a:p>
        </p:txBody>
      </p:sp>
      <p:sp>
        <p:nvSpPr>
          <p:cNvPr id="30" name="object 30"/>
          <p:cNvSpPr/>
          <p:nvPr/>
        </p:nvSpPr>
        <p:spPr>
          <a:xfrm>
            <a:off x="3303143" y="3931157"/>
            <a:ext cx="2540000" cy="755651"/>
          </a:xfrm>
          <a:custGeom>
            <a:avLst/>
            <a:gdLst/>
            <a:ahLst/>
            <a:cxnLst/>
            <a:rect l="l" t="t" r="r" b="b"/>
            <a:pathLst>
              <a:path w="2540000" h="755650">
                <a:moveTo>
                  <a:pt x="0" y="125857"/>
                </a:moveTo>
                <a:lnTo>
                  <a:pt x="9896" y="76884"/>
                </a:lnTo>
                <a:lnTo>
                  <a:pt x="36877" y="36877"/>
                </a:lnTo>
                <a:lnTo>
                  <a:pt x="76884" y="9896"/>
                </a:lnTo>
                <a:lnTo>
                  <a:pt x="125857" y="0"/>
                </a:lnTo>
                <a:lnTo>
                  <a:pt x="2413889" y="0"/>
                </a:lnTo>
                <a:lnTo>
                  <a:pt x="2462934" y="9896"/>
                </a:lnTo>
                <a:lnTo>
                  <a:pt x="2502979" y="36877"/>
                </a:lnTo>
                <a:lnTo>
                  <a:pt x="2529974" y="76884"/>
                </a:lnTo>
                <a:lnTo>
                  <a:pt x="2539873" y="125857"/>
                </a:lnTo>
                <a:lnTo>
                  <a:pt x="2539873" y="629666"/>
                </a:lnTo>
                <a:lnTo>
                  <a:pt x="2529974" y="678711"/>
                </a:lnTo>
                <a:lnTo>
                  <a:pt x="2502979" y="718756"/>
                </a:lnTo>
                <a:lnTo>
                  <a:pt x="2462934" y="745751"/>
                </a:lnTo>
                <a:lnTo>
                  <a:pt x="2413889" y="755650"/>
                </a:lnTo>
                <a:lnTo>
                  <a:pt x="125857" y="755650"/>
                </a:lnTo>
                <a:lnTo>
                  <a:pt x="76884" y="745751"/>
                </a:lnTo>
                <a:lnTo>
                  <a:pt x="36877" y="718756"/>
                </a:lnTo>
                <a:lnTo>
                  <a:pt x="9896" y="678711"/>
                </a:lnTo>
                <a:lnTo>
                  <a:pt x="0" y="629666"/>
                </a:lnTo>
                <a:lnTo>
                  <a:pt x="0" y="125857"/>
                </a:lnTo>
                <a:close/>
              </a:path>
            </a:pathLst>
          </a:custGeom>
          <a:ln w="12700">
            <a:solidFill>
              <a:srgbClr val="FF0000"/>
            </a:solidFill>
          </a:ln>
        </p:spPr>
        <p:txBody>
          <a:bodyPr wrap="square" lIns="0" tIns="0" rIns="0" bIns="0" rtlCol="0"/>
          <a:lstStyle/>
          <a:p>
            <a:endParaRPr/>
          </a:p>
        </p:txBody>
      </p:sp>
      <p:sp>
        <p:nvSpPr>
          <p:cNvPr id="31" name="object 31"/>
          <p:cNvSpPr txBox="1"/>
          <p:nvPr/>
        </p:nvSpPr>
        <p:spPr>
          <a:xfrm>
            <a:off x="3419093" y="3952368"/>
            <a:ext cx="2305051" cy="731611"/>
          </a:xfrm>
          <a:prstGeom prst="rect">
            <a:avLst/>
          </a:prstGeom>
        </p:spPr>
        <p:txBody>
          <a:bodyPr vert="horz" wrap="square" lIns="0" tIns="0" rIns="0" bIns="0" rtlCol="0">
            <a:spAutoFit/>
          </a:bodyPr>
          <a:lstStyle/>
          <a:p>
            <a:pPr marL="631175"/>
            <a:r>
              <a:rPr sz="951" spc="-5" dirty="0">
                <a:solidFill>
                  <a:srgbClr val="152C41"/>
                </a:solidFill>
                <a:latin typeface="Arial"/>
                <a:cs typeface="Arial"/>
              </a:rPr>
              <a:t>Symptoms</a:t>
            </a:r>
            <a:r>
              <a:rPr sz="951" spc="-60" dirty="0">
                <a:solidFill>
                  <a:srgbClr val="152C41"/>
                </a:solidFill>
                <a:latin typeface="Arial"/>
                <a:cs typeface="Arial"/>
              </a:rPr>
              <a:t> </a:t>
            </a:r>
            <a:r>
              <a:rPr sz="951" spc="-5" dirty="0">
                <a:solidFill>
                  <a:srgbClr val="152C41"/>
                </a:solidFill>
                <a:latin typeface="Arial"/>
                <a:cs typeface="Arial"/>
              </a:rPr>
              <a:t>re-occur</a:t>
            </a:r>
            <a:endParaRPr sz="951" dirty="0">
              <a:latin typeface="Arial"/>
              <a:cs typeface="Arial"/>
            </a:endParaRPr>
          </a:p>
          <a:p>
            <a:pPr marL="241294" marR="186050" indent="-228594">
              <a:buAutoNum type="arabicParenR"/>
              <a:tabLst>
                <a:tab pos="274948" algn="l"/>
              </a:tabLst>
            </a:pPr>
            <a:r>
              <a:rPr sz="951" spc="-5" dirty="0">
                <a:solidFill>
                  <a:srgbClr val="152C41"/>
                </a:solidFill>
                <a:latin typeface="Arial"/>
                <a:cs typeface="Arial"/>
              </a:rPr>
              <a:t>Low-dose third </a:t>
            </a:r>
            <a:r>
              <a:rPr sz="951" dirty="0">
                <a:solidFill>
                  <a:srgbClr val="152C41"/>
                </a:solidFill>
                <a:latin typeface="Arial"/>
                <a:cs typeface="Arial"/>
              </a:rPr>
              <a:t>efficacious</a:t>
            </a:r>
            <a:r>
              <a:rPr sz="951" spc="-85" dirty="0">
                <a:solidFill>
                  <a:srgbClr val="152C41"/>
                </a:solidFill>
                <a:latin typeface="Arial"/>
                <a:cs typeface="Arial"/>
              </a:rPr>
              <a:t> </a:t>
            </a:r>
            <a:r>
              <a:rPr sz="951" spc="-5" dirty="0">
                <a:solidFill>
                  <a:srgbClr val="152C41"/>
                </a:solidFill>
                <a:latin typeface="Arial"/>
                <a:cs typeface="Arial"/>
              </a:rPr>
              <a:t>(potent)  </a:t>
            </a:r>
            <a:r>
              <a:rPr sz="951" dirty="0">
                <a:solidFill>
                  <a:srgbClr val="152C41"/>
                </a:solidFill>
                <a:latin typeface="Arial"/>
                <a:cs typeface="Arial"/>
              </a:rPr>
              <a:t>statin</a:t>
            </a:r>
            <a:endParaRPr sz="951" dirty="0">
              <a:latin typeface="Arial"/>
              <a:cs typeface="Arial"/>
            </a:endParaRPr>
          </a:p>
          <a:p>
            <a:pPr marL="241294" marR="5080" indent="-228594">
              <a:buAutoNum type="arabicParenR"/>
              <a:tabLst>
                <a:tab pos="274948" algn="l"/>
              </a:tabLst>
            </a:pPr>
            <a:r>
              <a:rPr sz="951" dirty="0">
                <a:solidFill>
                  <a:srgbClr val="152C41"/>
                </a:solidFill>
                <a:latin typeface="Arial"/>
                <a:cs typeface="Arial"/>
              </a:rPr>
              <a:t>Efficacious statin </a:t>
            </a:r>
            <a:r>
              <a:rPr sz="951" spc="-5" dirty="0">
                <a:solidFill>
                  <a:srgbClr val="152C41"/>
                </a:solidFill>
                <a:latin typeface="Arial"/>
                <a:cs typeface="Arial"/>
              </a:rPr>
              <a:t>with alternate day</a:t>
            </a:r>
            <a:r>
              <a:rPr sz="951" spc="-111" dirty="0">
                <a:solidFill>
                  <a:srgbClr val="152C41"/>
                </a:solidFill>
                <a:latin typeface="Arial"/>
                <a:cs typeface="Arial"/>
              </a:rPr>
              <a:t> </a:t>
            </a:r>
            <a:r>
              <a:rPr sz="951" spc="-5" dirty="0">
                <a:solidFill>
                  <a:srgbClr val="152C41"/>
                </a:solidFill>
                <a:latin typeface="Arial"/>
                <a:cs typeface="Arial"/>
              </a:rPr>
              <a:t>or  </a:t>
            </a:r>
            <a:r>
              <a:rPr sz="951" dirty="0">
                <a:solidFill>
                  <a:srgbClr val="152C41"/>
                </a:solidFill>
                <a:latin typeface="Arial"/>
                <a:cs typeface="Arial"/>
              </a:rPr>
              <a:t>once/twice </a:t>
            </a:r>
            <a:r>
              <a:rPr sz="951" spc="-5" dirty="0">
                <a:solidFill>
                  <a:srgbClr val="152C41"/>
                </a:solidFill>
                <a:latin typeface="Arial"/>
                <a:cs typeface="Arial"/>
              </a:rPr>
              <a:t>weekly dosing</a:t>
            </a:r>
            <a:r>
              <a:rPr sz="951" spc="-95" dirty="0">
                <a:solidFill>
                  <a:srgbClr val="152C41"/>
                </a:solidFill>
                <a:latin typeface="Arial"/>
                <a:cs typeface="Arial"/>
              </a:rPr>
              <a:t> </a:t>
            </a:r>
            <a:r>
              <a:rPr sz="951" spc="-5" dirty="0">
                <a:solidFill>
                  <a:srgbClr val="152C41"/>
                </a:solidFill>
                <a:latin typeface="Arial"/>
                <a:cs typeface="Arial"/>
              </a:rPr>
              <a:t>regimen</a:t>
            </a:r>
            <a:endParaRPr sz="951" dirty="0">
              <a:latin typeface="Arial"/>
              <a:cs typeface="Arial"/>
            </a:endParaRPr>
          </a:p>
        </p:txBody>
      </p:sp>
      <p:sp>
        <p:nvSpPr>
          <p:cNvPr id="32" name="object 32"/>
          <p:cNvSpPr/>
          <p:nvPr/>
        </p:nvSpPr>
        <p:spPr>
          <a:xfrm>
            <a:off x="4620259" y="3633598"/>
            <a:ext cx="76200" cy="292735"/>
          </a:xfrm>
          <a:custGeom>
            <a:avLst/>
            <a:gdLst/>
            <a:ahLst/>
            <a:cxnLst/>
            <a:rect l="l" t="t" r="r" b="b"/>
            <a:pathLst>
              <a:path w="76200" h="292735">
                <a:moveTo>
                  <a:pt x="25400" y="216153"/>
                </a:moveTo>
                <a:lnTo>
                  <a:pt x="0" y="216153"/>
                </a:lnTo>
                <a:lnTo>
                  <a:pt x="38100" y="292353"/>
                </a:lnTo>
                <a:lnTo>
                  <a:pt x="69850" y="228853"/>
                </a:lnTo>
                <a:lnTo>
                  <a:pt x="25400" y="228853"/>
                </a:lnTo>
                <a:lnTo>
                  <a:pt x="25400" y="216153"/>
                </a:lnTo>
                <a:close/>
              </a:path>
              <a:path w="76200" h="292735">
                <a:moveTo>
                  <a:pt x="50800" y="0"/>
                </a:moveTo>
                <a:lnTo>
                  <a:pt x="25400" y="0"/>
                </a:lnTo>
                <a:lnTo>
                  <a:pt x="25400" y="228853"/>
                </a:lnTo>
                <a:lnTo>
                  <a:pt x="50800" y="228853"/>
                </a:lnTo>
                <a:lnTo>
                  <a:pt x="50800" y="0"/>
                </a:lnTo>
                <a:close/>
              </a:path>
              <a:path w="76200" h="292735">
                <a:moveTo>
                  <a:pt x="76200" y="216153"/>
                </a:moveTo>
                <a:lnTo>
                  <a:pt x="50800" y="216153"/>
                </a:lnTo>
                <a:lnTo>
                  <a:pt x="50800" y="228853"/>
                </a:lnTo>
                <a:lnTo>
                  <a:pt x="69850" y="228853"/>
                </a:lnTo>
                <a:lnTo>
                  <a:pt x="76200" y="216153"/>
                </a:lnTo>
                <a:close/>
              </a:path>
            </a:pathLst>
          </a:custGeom>
          <a:solidFill>
            <a:srgbClr val="152C41"/>
          </a:solidFill>
        </p:spPr>
        <p:txBody>
          <a:bodyPr wrap="square" lIns="0" tIns="0" rIns="0" bIns="0" rtlCol="0"/>
          <a:lstStyle/>
          <a:p>
            <a:endParaRPr/>
          </a:p>
        </p:txBody>
      </p:sp>
      <p:sp>
        <p:nvSpPr>
          <p:cNvPr id="33" name="object 33"/>
          <p:cNvSpPr/>
          <p:nvPr/>
        </p:nvSpPr>
        <p:spPr>
          <a:xfrm>
            <a:off x="8593708" y="2054099"/>
            <a:ext cx="76200" cy="2819400"/>
          </a:xfrm>
          <a:custGeom>
            <a:avLst/>
            <a:gdLst/>
            <a:ahLst/>
            <a:cxnLst/>
            <a:rect l="l" t="t" r="r" b="b"/>
            <a:pathLst>
              <a:path w="76200" h="2819400">
                <a:moveTo>
                  <a:pt x="25400" y="2742819"/>
                </a:moveTo>
                <a:lnTo>
                  <a:pt x="0" y="2742819"/>
                </a:lnTo>
                <a:lnTo>
                  <a:pt x="38100" y="2819019"/>
                </a:lnTo>
                <a:lnTo>
                  <a:pt x="69850" y="2755519"/>
                </a:lnTo>
                <a:lnTo>
                  <a:pt x="25400" y="2755519"/>
                </a:lnTo>
                <a:lnTo>
                  <a:pt x="25400" y="2742819"/>
                </a:lnTo>
                <a:close/>
              </a:path>
              <a:path w="76200" h="2819400">
                <a:moveTo>
                  <a:pt x="50800" y="0"/>
                </a:moveTo>
                <a:lnTo>
                  <a:pt x="25400" y="0"/>
                </a:lnTo>
                <a:lnTo>
                  <a:pt x="25400" y="2755519"/>
                </a:lnTo>
                <a:lnTo>
                  <a:pt x="50800" y="2755519"/>
                </a:lnTo>
                <a:lnTo>
                  <a:pt x="50800" y="0"/>
                </a:lnTo>
                <a:close/>
              </a:path>
              <a:path w="76200" h="2819400">
                <a:moveTo>
                  <a:pt x="76200" y="2742819"/>
                </a:moveTo>
                <a:lnTo>
                  <a:pt x="50800" y="2742819"/>
                </a:lnTo>
                <a:lnTo>
                  <a:pt x="50800" y="2755519"/>
                </a:lnTo>
                <a:lnTo>
                  <a:pt x="69850" y="2755519"/>
                </a:lnTo>
                <a:lnTo>
                  <a:pt x="76200" y="2742819"/>
                </a:lnTo>
                <a:close/>
              </a:path>
            </a:pathLst>
          </a:custGeom>
          <a:solidFill>
            <a:srgbClr val="152C41"/>
          </a:solidFill>
        </p:spPr>
        <p:txBody>
          <a:bodyPr wrap="square" lIns="0" tIns="0" rIns="0" bIns="0" rtlCol="0"/>
          <a:lstStyle/>
          <a:p>
            <a:endParaRPr/>
          </a:p>
        </p:txBody>
      </p:sp>
      <p:sp>
        <p:nvSpPr>
          <p:cNvPr id="34" name="object 34"/>
          <p:cNvSpPr/>
          <p:nvPr/>
        </p:nvSpPr>
        <p:spPr>
          <a:xfrm>
            <a:off x="1508761" y="4922521"/>
            <a:ext cx="7917180" cy="251460"/>
          </a:xfrm>
          <a:custGeom>
            <a:avLst/>
            <a:gdLst/>
            <a:ahLst/>
            <a:cxnLst/>
            <a:rect l="l" t="t" r="r" b="b"/>
            <a:pathLst>
              <a:path w="7917180" h="251460">
                <a:moveTo>
                  <a:pt x="7874889" y="0"/>
                </a:moveTo>
                <a:lnTo>
                  <a:pt x="41909" y="0"/>
                </a:lnTo>
                <a:lnTo>
                  <a:pt x="25610" y="3298"/>
                </a:lnTo>
                <a:lnTo>
                  <a:pt x="12287" y="12287"/>
                </a:lnTo>
                <a:lnTo>
                  <a:pt x="3298" y="25610"/>
                </a:lnTo>
                <a:lnTo>
                  <a:pt x="0" y="41909"/>
                </a:lnTo>
                <a:lnTo>
                  <a:pt x="0" y="209549"/>
                </a:lnTo>
                <a:lnTo>
                  <a:pt x="3298" y="225849"/>
                </a:lnTo>
                <a:lnTo>
                  <a:pt x="12287" y="239172"/>
                </a:lnTo>
                <a:lnTo>
                  <a:pt x="25610" y="248161"/>
                </a:lnTo>
                <a:lnTo>
                  <a:pt x="41909" y="251459"/>
                </a:lnTo>
                <a:lnTo>
                  <a:pt x="7874889" y="251459"/>
                </a:lnTo>
                <a:lnTo>
                  <a:pt x="7891188" y="248161"/>
                </a:lnTo>
                <a:lnTo>
                  <a:pt x="7904511" y="239172"/>
                </a:lnTo>
                <a:lnTo>
                  <a:pt x="7913500" y="225849"/>
                </a:lnTo>
                <a:lnTo>
                  <a:pt x="7916799" y="209549"/>
                </a:lnTo>
                <a:lnTo>
                  <a:pt x="7916799" y="41909"/>
                </a:lnTo>
                <a:lnTo>
                  <a:pt x="7913500" y="25610"/>
                </a:lnTo>
                <a:lnTo>
                  <a:pt x="7904511" y="12287"/>
                </a:lnTo>
                <a:lnTo>
                  <a:pt x="7891188" y="3298"/>
                </a:lnTo>
                <a:lnTo>
                  <a:pt x="7874889" y="0"/>
                </a:lnTo>
                <a:close/>
              </a:path>
            </a:pathLst>
          </a:custGeom>
          <a:solidFill>
            <a:srgbClr val="FFFFCC"/>
          </a:solidFill>
        </p:spPr>
        <p:txBody>
          <a:bodyPr wrap="square" lIns="0" tIns="0" rIns="0" bIns="0" rtlCol="0"/>
          <a:lstStyle/>
          <a:p>
            <a:endParaRPr/>
          </a:p>
        </p:txBody>
      </p:sp>
      <p:sp>
        <p:nvSpPr>
          <p:cNvPr id="35" name="object 35"/>
          <p:cNvSpPr/>
          <p:nvPr/>
        </p:nvSpPr>
        <p:spPr>
          <a:xfrm>
            <a:off x="1508761" y="4922521"/>
            <a:ext cx="7917180" cy="251460"/>
          </a:xfrm>
          <a:custGeom>
            <a:avLst/>
            <a:gdLst/>
            <a:ahLst/>
            <a:cxnLst/>
            <a:rect l="l" t="t" r="r" b="b"/>
            <a:pathLst>
              <a:path w="7917180" h="251460">
                <a:moveTo>
                  <a:pt x="0" y="41909"/>
                </a:moveTo>
                <a:lnTo>
                  <a:pt x="3298" y="25610"/>
                </a:lnTo>
                <a:lnTo>
                  <a:pt x="12287" y="12287"/>
                </a:lnTo>
                <a:lnTo>
                  <a:pt x="25610" y="3298"/>
                </a:lnTo>
                <a:lnTo>
                  <a:pt x="41909" y="0"/>
                </a:lnTo>
                <a:lnTo>
                  <a:pt x="7874889" y="0"/>
                </a:lnTo>
                <a:lnTo>
                  <a:pt x="7891188" y="3298"/>
                </a:lnTo>
                <a:lnTo>
                  <a:pt x="7904511" y="12287"/>
                </a:lnTo>
                <a:lnTo>
                  <a:pt x="7913500" y="25610"/>
                </a:lnTo>
                <a:lnTo>
                  <a:pt x="7916799" y="41909"/>
                </a:lnTo>
                <a:lnTo>
                  <a:pt x="7916799" y="209549"/>
                </a:lnTo>
                <a:lnTo>
                  <a:pt x="7913500" y="225849"/>
                </a:lnTo>
                <a:lnTo>
                  <a:pt x="7904511" y="239172"/>
                </a:lnTo>
                <a:lnTo>
                  <a:pt x="7891188" y="248161"/>
                </a:lnTo>
                <a:lnTo>
                  <a:pt x="7874889" y="251459"/>
                </a:lnTo>
                <a:lnTo>
                  <a:pt x="41909" y="251459"/>
                </a:lnTo>
                <a:lnTo>
                  <a:pt x="25610" y="248161"/>
                </a:lnTo>
                <a:lnTo>
                  <a:pt x="12287" y="239172"/>
                </a:lnTo>
                <a:lnTo>
                  <a:pt x="3298" y="225849"/>
                </a:lnTo>
                <a:lnTo>
                  <a:pt x="0" y="209549"/>
                </a:lnTo>
                <a:lnTo>
                  <a:pt x="0" y="41909"/>
                </a:lnTo>
                <a:close/>
              </a:path>
            </a:pathLst>
          </a:custGeom>
          <a:ln w="12700">
            <a:solidFill>
              <a:srgbClr val="FF0000"/>
            </a:solidFill>
          </a:ln>
        </p:spPr>
        <p:txBody>
          <a:bodyPr wrap="square" lIns="0" tIns="0" rIns="0" bIns="0" rtlCol="0"/>
          <a:lstStyle/>
          <a:p>
            <a:endParaRPr/>
          </a:p>
        </p:txBody>
      </p:sp>
      <p:sp>
        <p:nvSpPr>
          <p:cNvPr id="36" name="object 36"/>
          <p:cNvSpPr txBox="1"/>
          <p:nvPr/>
        </p:nvSpPr>
        <p:spPr>
          <a:xfrm>
            <a:off x="1508761" y="4969891"/>
            <a:ext cx="7917180" cy="153888"/>
          </a:xfrm>
          <a:prstGeom prst="rect">
            <a:avLst/>
          </a:prstGeom>
        </p:spPr>
        <p:txBody>
          <a:bodyPr vert="horz" wrap="square" lIns="0" tIns="0" rIns="0" bIns="0" rtlCol="0">
            <a:spAutoFit/>
          </a:bodyPr>
          <a:lstStyle/>
          <a:p>
            <a:pPr marL="2162757"/>
            <a:r>
              <a:rPr sz="1000" spc="-5" dirty="0">
                <a:solidFill>
                  <a:srgbClr val="152C41"/>
                </a:solidFill>
                <a:latin typeface="Arial"/>
                <a:cs typeface="Arial"/>
              </a:rPr>
              <a:t>AIM: Achieve LDL-C goal </a:t>
            </a:r>
            <a:r>
              <a:rPr sz="1000" spc="-11" dirty="0">
                <a:solidFill>
                  <a:srgbClr val="152C41"/>
                </a:solidFill>
                <a:latin typeface="Arial"/>
                <a:cs typeface="Arial"/>
              </a:rPr>
              <a:t>with </a:t>
            </a:r>
            <a:r>
              <a:rPr sz="1000" dirty="0">
                <a:solidFill>
                  <a:srgbClr val="152C41"/>
                </a:solidFill>
                <a:latin typeface="Arial"/>
                <a:cs typeface="Arial"/>
              </a:rPr>
              <a:t>maximally </a:t>
            </a:r>
            <a:r>
              <a:rPr sz="1000" spc="-5" dirty="0">
                <a:solidFill>
                  <a:srgbClr val="152C41"/>
                </a:solidFill>
                <a:latin typeface="Arial"/>
                <a:cs typeface="Arial"/>
              </a:rPr>
              <a:t>tolerated dose of</a:t>
            </a:r>
            <a:r>
              <a:rPr sz="1000" spc="-15" dirty="0">
                <a:solidFill>
                  <a:srgbClr val="152C41"/>
                </a:solidFill>
                <a:latin typeface="Arial"/>
                <a:cs typeface="Arial"/>
              </a:rPr>
              <a:t> </a:t>
            </a:r>
            <a:r>
              <a:rPr sz="1000" spc="-5" dirty="0">
                <a:solidFill>
                  <a:srgbClr val="152C41"/>
                </a:solidFill>
                <a:latin typeface="Arial"/>
                <a:cs typeface="Arial"/>
              </a:rPr>
              <a:t>statin</a:t>
            </a:r>
            <a:endParaRPr sz="1000">
              <a:latin typeface="Arial"/>
              <a:cs typeface="Arial"/>
            </a:endParaRPr>
          </a:p>
        </p:txBody>
      </p:sp>
      <p:sp>
        <p:nvSpPr>
          <p:cNvPr id="37" name="object 37"/>
          <p:cNvSpPr/>
          <p:nvPr/>
        </p:nvSpPr>
        <p:spPr>
          <a:xfrm>
            <a:off x="6189345" y="5197348"/>
            <a:ext cx="76200" cy="283845"/>
          </a:xfrm>
          <a:custGeom>
            <a:avLst/>
            <a:gdLst/>
            <a:ahLst/>
            <a:cxnLst/>
            <a:rect l="l" t="t" r="r" b="b"/>
            <a:pathLst>
              <a:path w="76200" h="283845">
                <a:moveTo>
                  <a:pt x="25400" y="207263"/>
                </a:moveTo>
                <a:lnTo>
                  <a:pt x="0" y="207263"/>
                </a:lnTo>
                <a:lnTo>
                  <a:pt x="38100" y="283463"/>
                </a:lnTo>
                <a:lnTo>
                  <a:pt x="69850" y="219963"/>
                </a:lnTo>
                <a:lnTo>
                  <a:pt x="25400" y="219963"/>
                </a:lnTo>
                <a:lnTo>
                  <a:pt x="25400" y="207263"/>
                </a:lnTo>
                <a:close/>
              </a:path>
              <a:path w="76200" h="283845">
                <a:moveTo>
                  <a:pt x="50800" y="0"/>
                </a:moveTo>
                <a:lnTo>
                  <a:pt x="25400" y="0"/>
                </a:lnTo>
                <a:lnTo>
                  <a:pt x="25400" y="219963"/>
                </a:lnTo>
                <a:lnTo>
                  <a:pt x="50800" y="219963"/>
                </a:lnTo>
                <a:lnTo>
                  <a:pt x="50800" y="0"/>
                </a:lnTo>
                <a:close/>
              </a:path>
              <a:path w="76200" h="283845">
                <a:moveTo>
                  <a:pt x="76200" y="207263"/>
                </a:moveTo>
                <a:lnTo>
                  <a:pt x="50800" y="207263"/>
                </a:lnTo>
                <a:lnTo>
                  <a:pt x="50800" y="219963"/>
                </a:lnTo>
                <a:lnTo>
                  <a:pt x="69850" y="219963"/>
                </a:lnTo>
                <a:lnTo>
                  <a:pt x="76200" y="207263"/>
                </a:lnTo>
                <a:close/>
              </a:path>
            </a:pathLst>
          </a:custGeom>
          <a:solidFill>
            <a:srgbClr val="152C41"/>
          </a:solidFill>
        </p:spPr>
        <p:txBody>
          <a:bodyPr wrap="square" lIns="0" tIns="0" rIns="0" bIns="0" rtlCol="0"/>
          <a:lstStyle/>
          <a:p>
            <a:endParaRPr/>
          </a:p>
        </p:txBody>
      </p:sp>
      <p:sp>
        <p:nvSpPr>
          <p:cNvPr id="38" name="object 38"/>
          <p:cNvSpPr/>
          <p:nvPr/>
        </p:nvSpPr>
        <p:spPr>
          <a:xfrm>
            <a:off x="5566665" y="5518278"/>
            <a:ext cx="1296671" cy="276225"/>
          </a:xfrm>
          <a:custGeom>
            <a:avLst/>
            <a:gdLst/>
            <a:ahLst/>
            <a:cxnLst/>
            <a:rect l="l" t="t" r="r" b="b"/>
            <a:pathLst>
              <a:path w="1296670" h="276225">
                <a:moveTo>
                  <a:pt x="0" y="45974"/>
                </a:moveTo>
                <a:lnTo>
                  <a:pt x="3611" y="28074"/>
                </a:lnTo>
                <a:lnTo>
                  <a:pt x="13462" y="13462"/>
                </a:lnTo>
                <a:lnTo>
                  <a:pt x="28074" y="3611"/>
                </a:lnTo>
                <a:lnTo>
                  <a:pt x="45974" y="0"/>
                </a:lnTo>
                <a:lnTo>
                  <a:pt x="1250441" y="0"/>
                </a:lnTo>
                <a:lnTo>
                  <a:pt x="1268341" y="3611"/>
                </a:lnTo>
                <a:lnTo>
                  <a:pt x="1282953" y="13462"/>
                </a:lnTo>
                <a:lnTo>
                  <a:pt x="1292804" y="28074"/>
                </a:lnTo>
                <a:lnTo>
                  <a:pt x="1296415" y="45974"/>
                </a:lnTo>
                <a:lnTo>
                  <a:pt x="1296415" y="230111"/>
                </a:lnTo>
                <a:lnTo>
                  <a:pt x="1292804" y="248023"/>
                </a:lnTo>
                <a:lnTo>
                  <a:pt x="1282954" y="262653"/>
                </a:lnTo>
                <a:lnTo>
                  <a:pt x="1268341" y="272518"/>
                </a:lnTo>
                <a:lnTo>
                  <a:pt x="1250441" y="276136"/>
                </a:lnTo>
                <a:lnTo>
                  <a:pt x="45974" y="276136"/>
                </a:lnTo>
                <a:lnTo>
                  <a:pt x="28074" y="272518"/>
                </a:lnTo>
                <a:lnTo>
                  <a:pt x="13462" y="262653"/>
                </a:lnTo>
                <a:lnTo>
                  <a:pt x="3611" y="248023"/>
                </a:lnTo>
                <a:lnTo>
                  <a:pt x="0" y="230111"/>
                </a:lnTo>
                <a:lnTo>
                  <a:pt x="0" y="45974"/>
                </a:lnTo>
                <a:close/>
              </a:path>
            </a:pathLst>
          </a:custGeom>
          <a:ln w="12700">
            <a:solidFill>
              <a:srgbClr val="FF0000"/>
            </a:solidFill>
          </a:ln>
        </p:spPr>
        <p:txBody>
          <a:bodyPr wrap="square" lIns="0" tIns="0" rIns="0" bIns="0" rtlCol="0"/>
          <a:lstStyle/>
          <a:p>
            <a:endParaRPr/>
          </a:p>
        </p:txBody>
      </p:sp>
      <p:sp>
        <p:nvSpPr>
          <p:cNvPr id="39" name="object 39"/>
          <p:cNvSpPr txBox="1"/>
          <p:nvPr/>
        </p:nvSpPr>
        <p:spPr>
          <a:xfrm>
            <a:off x="5566665" y="5577942"/>
            <a:ext cx="1296671" cy="153888"/>
          </a:xfrm>
          <a:prstGeom prst="rect">
            <a:avLst/>
          </a:prstGeom>
        </p:spPr>
        <p:txBody>
          <a:bodyPr vert="horz" wrap="square" lIns="0" tIns="0" rIns="0" bIns="0" rtlCol="0">
            <a:spAutoFit/>
          </a:bodyPr>
          <a:lstStyle/>
          <a:p>
            <a:pPr marL="248914"/>
            <a:r>
              <a:rPr sz="1000" spc="-5" dirty="0">
                <a:solidFill>
                  <a:srgbClr val="152C41"/>
                </a:solidFill>
                <a:latin typeface="Arial"/>
                <a:cs typeface="Arial"/>
              </a:rPr>
              <a:t>Add</a:t>
            </a:r>
            <a:r>
              <a:rPr sz="1000" spc="-100" dirty="0">
                <a:solidFill>
                  <a:srgbClr val="152C41"/>
                </a:solidFill>
                <a:latin typeface="Arial"/>
                <a:cs typeface="Arial"/>
              </a:rPr>
              <a:t> </a:t>
            </a:r>
            <a:r>
              <a:rPr sz="1000" spc="-5" dirty="0">
                <a:solidFill>
                  <a:srgbClr val="152C41"/>
                </a:solidFill>
                <a:latin typeface="Arial"/>
                <a:cs typeface="Arial"/>
              </a:rPr>
              <a:t>ezetimibe</a:t>
            </a:r>
            <a:endParaRPr sz="1000">
              <a:latin typeface="Arial"/>
              <a:cs typeface="Arial"/>
            </a:endParaRPr>
          </a:p>
        </p:txBody>
      </p:sp>
      <p:sp>
        <p:nvSpPr>
          <p:cNvPr id="40" name="object 40"/>
          <p:cNvSpPr/>
          <p:nvPr/>
        </p:nvSpPr>
        <p:spPr>
          <a:xfrm>
            <a:off x="4629911" y="4689475"/>
            <a:ext cx="76200" cy="184151"/>
          </a:xfrm>
          <a:custGeom>
            <a:avLst/>
            <a:gdLst/>
            <a:ahLst/>
            <a:cxnLst/>
            <a:rect l="l" t="t" r="r" b="b"/>
            <a:pathLst>
              <a:path w="76200" h="184150">
                <a:moveTo>
                  <a:pt x="25400" y="107442"/>
                </a:moveTo>
                <a:lnTo>
                  <a:pt x="0" y="107442"/>
                </a:lnTo>
                <a:lnTo>
                  <a:pt x="38100" y="183642"/>
                </a:lnTo>
                <a:lnTo>
                  <a:pt x="69850" y="120142"/>
                </a:lnTo>
                <a:lnTo>
                  <a:pt x="25400" y="120142"/>
                </a:lnTo>
                <a:lnTo>
                  <a:pt x="25400" y="107442"/>
                </a:lnTo>
                <a:close/>
              </a:path>
              <a:path w="76200" h="184150">
                <a:moveTo>
                  <a:pt x="50800" y="0"/>
                </a:moveTo>
                <a:lnTo>
                  <a:pt x="25400" y="0"/>
                </a:lnTo>
                <a:lnTo>
                  <a:pt x="25400" y="120142"/>
                </a:lnTo>
                <a:lnTo>
                  <a:pt x="50800" y="120142"/>
                </a:lnTo>
                <a:lnTo>
                  <a:pt x="50800" y="0"/>
                </a:lnTo>
                <a:close/>
              </a:path>
              <a:path w="76200" h="184150">
                <a:moveTo>
                  <a:pt x="76200" y="107442"/>
                </a:moveTo>
                <a:lnTo>
                  <a:pt x="50800" y="107442"/>
                </a:lnTo>
                <a:lnTo>
                  <a:pt x="50800" y="120142"/>
                </a:lnTo>
                <a:lnTo>
                  <a:pt x="69850" y="120142"/>
                </a:lnTo>
                <a:lnTo>
                  <a:pt x="76200" y="107442"/>
                </a:lnTo>
                <a:close/>
              </a:path>
            </a:pathLst>
          </a:custGeom>
          <a:solidFill>
            <a:srgbClr val="152C41"/>
          </a:solidFill>
        </p:spPr>
        <p:txBody>
          <a:bodyPr wrap="square" lIns="0" tIns="0" rIns="0" bIns="0" rtlCol="0"/>
          <a:lstStyle/>
          <a:p>
            <a:endParaRPr/>
          </a:p>
        </p:txBody>
      </p:sp>
      <p:sp>
        <p:nvSpPr>
          <p:cNvPr id="41" name="object 41"/>
          <p:cNvSpPr/>
          <p:nvPr/>
        </p:nvSpPr>
        <p:spPr>
          <a:xfrm>
            <a:off x="539510" y="5354573"/>
            <a:ext cx="3325495" cy="1021080"/>
          </a:xfrm>
          <a:custGeom>
            <a:avLst/>
            <a:gdLst/>
            <a:ahLst/>
            <a:cxnLst/>
            <a:rect l="l" t="t" r="r" b="b"/>
            <a:pathLst>
              <a:path w="3325495" h="1021079">
                <a:moveTo>
                  <a:pt x="0" y="170179"/>
                </a:moveTo>
                <a:lnTo>
                  <a:pt x="6075" y="124942"/>
                </a:lnTo>
                <a:lnTo>
                  <a:pt x="23221" y="84290"/>
                </a:lnTo>
                <a:lnTo>
                  <a:pt x="49817" y="49847"/>
                </a:lnTo>
                <a:lnTo>
                  <a:pt x="84241" y="23236"/>
                </a:lnTo>
                <a:lnTo>
                  <a:pt x="124873" y="6079"/>
                </a:lnTo>
                <a:lnTo>
                  <a:pt x="170091" y="0"/>
                </a:lnTo>
                <a:lnTo>
                  <a:pt x="3155048" y="0"/>
                </a:lnTo>
                <a:lnTo>
                  <a:pt x="3200232" y="6079"/>
                </a:lnTo>
                <a:lnTo>
                  <a:pt x="3240848" y="23236"/>
                </a:lnTo>
                <a:lnTo>
                  <a:pt x="3275269" y="49847"/>
                </a:lnTo>
                <a:lnTo>
                  <a:pt x="3301869" y="84290"/>
                </a:lnTo>
                <a:lnTo>
                  <a:pt x="3319022" y="124942"/>
                </a:lnTo>
                <a:lnTo>
                  <a:pt x="3325101" y="170179"/>
                </a:lnTo>
                <a:lnTo>
                  <a:pt x="3325101" y="850480"/>
                </a:lnTo>
                <a:lnTo>
                  <a:pt x="3319022" y="895698"/>
                </a:lnTo>
                <a:lnTo>
                  <a:pt x="3301869" y="936330"/>
                </a:lnTo>
                <a:lnTo>
                  <a:pt x="3275269" y="970754"/>
                </a:lnTo>
                <a:lnTo>
                  <a:pt x="3240848" y="997350"/>
                </a:lnTo>
                <a:lnTo>
                  <a:pt x="3200232" y="1014496"/>
                </a:lnTo>
                <a:lnTo>
                  <a:pt x="3155048" y="1020571"/>
                </a:lnTo>
                <a:lnTo>
                  <a:pt x="170091" y="1020571"/>
                </a:lnTo>
                <a:lnTo>
                  <a:pt x="124873" y="1014496"/>
                </a:lnTo>
                <a:lnTo>
                  <a:pt x="84241" y="997350"/>
                </a:lnTo>
                <a:lnTo>
                  <a:pt x="49817" y="970754"/>
                </a:lnTo>
                <a:lnTo>
                  <a:pt x="23221" y="936330"/>
                </a:lnTo>
                <a:lnTo>
                  <a:pt x="6075" y="895698"/>
                </a:lnTo>
                <a:lnTo>
                  <a:pt x="0" y="850480"/>
                </a:lnTo>
                <a:lnTo>
                  <a:pt x="0" y="170179"/>
                </a:lnTo>
                <a:close/>
              </a:path>
            </a:pathLst>
          </a:custGeom>
          <a:ln w="12700">
            <a:solidFill>
              <a:srgbClr val="FF0000"/>
            </a:solidFill>
          </a:ln>
        </p:spPr>
        <p:txBody>
          <a:bodyPr wrap="square" lIns="0" tIns="0" rIns="0" bIns="0" rtlCol="0"/>
          <a:lstStyle/>
          <a:p>
            <a:endParaRPr/>
          </a:p>
        </p:txBody>
      </p:sp>
      <p:sp>
        <p:nvSpPr>
          <p:cNvPr id="42" name="object 42"/>
          <p:cNvSpPr txBox="1"/>
          <p:nvPr/>
        </p:nvSpPr>
        <p:spPr>
          <a:xfrm>
            <a:off x="668223" y="5390642"/>
            <a:ext cx="2987040" cy="969496"/>
          </a:xfrm>
          <a:prstGeom prst="rect">
            <a:avLst/>
          </a:prstGeom>
        </p:spPr>
        <p:txBody>
          <a:bodyPr vert="horz" wrap="square" lIns="0" tIns="0" rIns="0" bIns="0" rtlCol="0">
            <a:spAutoFit/>
          </a:bodyPr>
          <a:lstStyle/>
          <a:p>
            <a:pPr marL="79373" algn="ctr"/>
            <a:r>
              <a:rPr sz="900" dirty="0">
                <a:solidFill>
                  <a:srgbClr val="152C41"/>
                </a:solidFill>
                <a:latin typeface="Arial"/>
                <a:cs typeface="Arial"/>
              </a:rPr>
              <a:t>Add </a:t>
            </a:r>
            <a:r>
              <a:rPr sz="900" spc="-5" dirty="0">
                <a:solidFill>
                  <a:srgbClr val="152C41"/>
                </a:solidFill>
                <a:latin typeface="Arial"/>
                <a:cs typeface="Arial"/>
              </a:rPr>
              <a:t>a </a:t>
            </a:r>
            <a:r>
              <a:rPr sz="900" dirty="0">
                <a:solidFill>
                  <a:srgbClr val="152C41"/>
                </a:solidFill>
                <a:latin typeface="Arial"/>
                <a:cs typeface="Arial"/>
              </a:rPr>
              <a:t>PCSK9</a:t>
            </a:r>
            <a:r>
              <a:rPr sz="900" spc="-115" dirty="0">
                <a:solidFill>
                  <a:srgbClr val="152C41"/>
                </a:solidFill>
                <a:latin typeface="Arial"/>
                <a:cs typeface="Arial"/>
              </a:rPr>
              <a:t> </a:t>
            </a:r>
            <a:r>
              <a:rPr sz="900" dirty="0">
                <a:solidFill>
                  <a:srgbClr val="152C41"/>
                </a:solidFill>
                <a:latin typeface="Arial"/>
                <a:cs typeface="Arial"/>
              </a:rPr>
              <a:t>inhibitor</a:t>
            </a:r>
            <a:endParaRPr sz="900">
              <a:latin typeface="Arial"/>
              <a:cs typeface="Arial"/>
            </a:endParaRPr>
          </a:p>
          <a:p>
            <a:pPr marL="184781" marR="50799" indent="-172081">
              <a:buChar char="•"/>
              <a:tabLst>
                <a:tab pos="185415" algn="l"/>
              </a:tabLst>
            </a:pPr>
            <a:r>
              <a:rPr sz="900" dirty="0">
                <a:solidFill>
                  <a:srgbClr val="152C41"/>
                </a:solidFill>
                <a:latin typeface="Arial"/>
                <a:cs typeface="Arial"/>
              </a:rPr>
              <a:t>I/A recommendation for secondary </a:t>
            </a:r>
            <a:r>
              <a:rPr sz="900" spc="-5" dirty="0">
                <a:solidFill>
                  <a:srgbClr val="152C41"/>
                </a:solidFill>
                <a:latin typeface="Arial"/>
                <a:cs typeface="Arial"/>
              </a:rPr>
              <a:t>prevention</a:t>
            </a:r>
            <a:r>
              <a:rPr sz="900" spc="-145" dirty="0">
                <a:solidFill>
                  <a:srgbClr val="152C41"/>
                </a:solidFill>
                <a:latin typeface="Arial"/>
                <a:cs typeface="Arial"/>
              </a:rPr>
              <a:t> </a:t>
            </a:r>
            <a:r>
              <a:rPr sz="900" dirty="0">
                <a:solidFill>
                  <a:srgbClr val="152C41"/>
                </a:solidFill>
                <a:latin typeface="Arial"/>
                <a:cs typeface="Arial"/>
              </a:rPr>
              <a:t>patients  </a:t>
            </a:r>
            <a:r>
              <a:rPr sz="900" spc="-5" dirty="0">
                <a:solidFill>
                  <a:srgbClr val="152C41"/>
                </a:solidFill>
                <a:latin typeface="Arial"/>
                <a:cs typeface="Arial"/>
              </a:rPr>
              <a:t>(very high</a:t>
            </a:r>
            <a:r>
              <a:rPr sz="900" spc="-75" dirty="0">
                <a:solidFill>
                  <a:srgbClr val="152C41"/>
                </a:solidFill>
                <a:latin typeface="Arial"/>
                <a:cs typeface="Arial"/>
              </a:rPr>
              <a:t> </a:t>
            </a:r>
            <a:r>
              <a:rPr sz="900" dirty="0">
                <a:solidFill>
                  <a:srgbClr val="152C41"/>
                </a:solidFill>
                <a:latin typeface="Arial"/>
                <a:cs typeface="Arial"/>
              </a:rPr>
              <a:t>risk)</a:t>
            </a:r>
            <a:endParaRPr sz="900">
              <a:latin typeface="Arial"/>
              <a:cs typeface="Arial"/>
            </a:endParaRPr>
          </a:p>
          <a:p>
            <a:pPr marL="184781" indent="-172081">
              <a:buChar char="•"/>
              <a:tabLst>
                <a:tab pos="185415" algn="l"/>
              </a:tabLst>
            </a:pPr>
            <a:r>
              <a:rPr sz="900" dirty="0">
                <a:solidFill>
                  <a:srgbClr val="152C41"/>
                </a:solidFill>
                <a:latin typeface="Arial"/>
                <a:cs typeface="Arial"/>
              </a:rPr>
              <a:t>I/C recommendation for primary prevention FH</a:t>
            </a:r>
            <a:r>
              <a:rPr sz="900" spc="-165" dirty="0">
                <a:solidFill>
                  <a:srgbClr val="152C41"/>
                </a:solidFill>
                <a:latin typeface="Arial"/>
                <a:cs typeface="Arial"/>
              </a:rPr>
              <a:t> </a:t>
            </a:r>
            <a:r>
              <a:rPr sz="900" dirty="0">
                <a:solidFill>
                  <a:srgbClr val="152C41"/>
                </a:solidFill>
                <a:latin typeface="Arial"/>
                <a:cs typeface="Arial"/>
              </a:rPr>
              <a:t>patients</a:t>
            </a:r>
            <a:endParaRPr sz="900">
              <a:latin typeface="Arial"/>
              <a:cs typeface="Arial"/>
            </a:endParaRPr>
          </a:p>
          <a:p>
            <a:pPr marL="184781"/>
            <a:r>
              <a:rPr sz="900" spc="-5" dirty="0">
                <a:solidFill>
                  <a:srgbClr val="152C41"/>
                </a:solidFill>
                <a:latin typeface="Arial"/>
                <a:cs typeface="Arial"/>
              </a:rPr>
              <a:t>with </a:t>
            </a:r>
            <a:r>
              <a:rPr sz="900" dirty="0">
                <a:solidFill>
                  <a:srgbClr val="152C41"/>
                </a:solidFill>
                <a:latin typeface="Arial"/>
                <a:cs typeface="Arial"/>
              </a:rPr>
              <a:t>another  major risk factor </a:t>
            </a:r>
            <a:r>
              <a:rPr sz="900" spc="-5" dirty="0">
                <a:solidFill>
                  <a:srgbClr val="152C41"/>
                </a:solidFill>
                <a:latin typeface="Arial"/>
                <a:cs typeface="Arial"/>
              </a:rPr>
              <a:t>(very-high</a:t>
            </a:r>
            <a:r>
              <a:rPr sz="900" spc="-115" dirty="0">
                <a:solidFill>
                  <a:srgbClr val="152C41"/>
                </a:solidFill>
                <a:latin typeface="Arial"/>
                <a:cs typeface="Arial"/>
              </a:rPr>
              <a:t> </a:t>
            </a:r>
            <a:r>
              <a:rPr sz="900" dirty="0">
                <a:solidFill>
                  <a:srgbClr val="152C41"/>
                </a:solidFill>
                <a:latin typeface="Arial"/>
                <a:cs typeface="Arial"/>
              </a:rPr>
              <a:t>risk)</a:t>
            </a:r>
            <a:endParaRPr sz="900">
              <a:latin typeface="Arial"/>
              <a:cs typeface="Arial"/>
            </a:endParaRPr>
          </a:p>
          <a:p>
            <a:pPr marL="184781" marR="408930" indent="-172081">
              <a:buChar char="•"/>
              <a:tabLst>
                <a:tab pos="185415" algn="l"/>
              </a:tabLst>
            </a:pPr>
            <a:r>
              <a:rPr sz="900" dirty="0">
                <a:solidFill>
                  <a:srgbClr val="152C41"/>
                </a:solidFill>
                <a:latin typeface="Arial"/>
                <a:cs typeface="Arial"/>
              </a:rPr>
              <a:t>IIb/C recommendation for primary </a:t>
            </a:r>
            <a:r>
              <a:rPr sz="900" spc="-5" dirty="0">
                <a:solidFill>
                  <a:srgbClr val="152C41"/>
                </a:solidFill>
                <a:latin typeface="Arial"/>
                <a:cs typeface="Arial"/>
              </a:rPr>
              <a:t>prevention</a:t>
            </a:r>
            <a:r>
              <a:rPr sz="900" spc="-145" dirty="0">
                <a:solidFill>
                  <a:srgbClr val="152C41"/>
                </a:solidFill>
                <a:latin typeface="Arial"/>
                <a:cs typeface="Arial"/>
              </a:rPr>
              <a:t> </a:t>
            </a:r>
            <a:r>
              <a:rPr sz="900" spc="-5" dirty="0">
                <a:solidFill>
                  <a:srgbClr val="152C41"/>
                </a:solidFill>
                <a:latin typeface="Arial"/>
                <a:cs typeface="Arial"/>
              </a:rPr>
              <a:t>in  individuals </a:t>
            </a:r>
            <a:r>
              <a:rPr sz="900" dirty="0">
                <a:solidFill>
                  <a:srgbClr val="152C41"/>
                </a:solidFill>
                <a:latin typeface="Arial"/>
                <a:cs typeface="Arial"/>
              </a:rPr>
              <a:t>at </a:t>
            </a:r>
            <a:r>
              <a:rPr sz="900" spc="-5" dirty="0">
                <a:solidFill>
                  <a:srgbClr val="152C41"/>
                </a:solidFill>
                <a:latin typeface="Arial"/>
                <a:cs typeface="Arial"/>
              </a:rPr>
              <a:t>very </a:t>
            </a:r>
            <a:r>
              <a:rPr sz="900" dirty="0">
                <a:solidFill>
                  <a:srgbClr val="152C41"/>
                </a:solidFill>
                <a:latin typeface="Arial"/>
                <a:cs typeface="Arial"/>
              </a:rPr>
              <a:t>high-risk but </a:t>
            </a:r>
            <a:r>
              <a:rPr sz="900" spc="-5" dirty="0">
                <a:solidFill>
                  <a:srgbClr val="152C41"/>
                </a:solidFill>
                <a:latin typeface="Arial"/>
                <a:cs typeface="Arial"/>
              </a:rPr>
              <a:t>without</a:t>
            </a:r>
            <a:r>
              <a:rPr sz="900" spc="-85" dirty="0">
                <a:solidFill>
                  <a:srgbClr val="152C41"/>
                </a:solidFill>
                <a:latin typeface="Arial"/>
                <a:cs typeface="Arial"/>
              </a:rPr>
              <a:t> </a:t>
            </a:r>
            <a:r>
              <a:rPr sz="900" dirty="0">
                <a:solidFill>
                  <a:srgbClr val="152C41"/>
                </a:solidFill>
                <a:latin typeface="Arial"/>
                <a:cs typeface="Arial"/>
              </a:rPr>
              <a:t>FH)</a:t>
            </a:r>
            <a:endParaRPr sz="900">
              <a:latin typeface="Arial"/>
              <a:cs typeface="Arial"/>
            </a:endParaRPr>
          </a:p>
        </p:txBody>
      </p:sp>
      <p:sp>
        <p:nvSpPr>
          <p:cNvPr id="43" name="object 43"/>
          <p:cNvSpPr txBox="1"/>
          <p:nvPr/>
        </p:nvSpPr>
        <p:spPr>
          <a:xfrm>
            <a:off x="7961193" y="5577941"/>
            <a:ext cx="1717039" cy="569387"/>
          </a:xfrm>
          <a:prstGeom prst="rect">
            <a:avLst/>
          </a:prstGeom>
        </p:spPr>
        <p:txBody>
          <a:bodyPr vert="horz" wrap="square" lIns="0" tIns="0" rIns="0" bIns="0" rtlCol="0">
            <a:spAutoFit/>
          </a:bodyPr>
          <a:lstStyle/>
          <a:p>
            <a:pPr marL="12065" marR="5080" algn="ctr">
              <a:tabLst>
                <a:tab pos="1692232" algn="l"/>
              </a:tabLst>
            </a:pPr>
            <a:r>
              <a:rPr sz="1000" u="sng" spc="-5" dirty="0">
                <a:solidFill>
                  <a:srgbClr val="152C41"/>
                </a:solidFill>
                <a:latin typeface="Arial"/>
                <a:cs typeface="Arial"/>
              </a:rPr>
              <a:t> 	</a:t>
            </a:r>
            <a:r>
              <a:rPr sz="1000" u="sng" spc="-195" dirty="0">
                <a:solidFill>
                  <a:srgbClr val="152C41"/>
                </a:solidFill>
                <a:latin typeface="Arial"/>
                <a:cs typeface="Arial"/>
              </a:rPr>
              <a:t> </a:t>
            </a:r>
            <a:r>
              <a:rPr sz="1000" spc="-195" dirty="0">
                <a:solidFill>
                  <a:srgbClr val="152C41"/>
                </a:solidFill>
                <a:latin typeface="Arial"/>
                <a:cs typeface="Arial"/>
              </a:rPr>
              <a:t> </a:t>
            </a:r>
            <a:r>
              <a:rPr sz="900" spc="-5" dirty="0">
                <a:solidFill>
                  <a:srgbClr val="152C41"/>
                </a:solidFill>
                <a:latin typeface="Arial"/>
                <a:cs typeface="Arial"/>
              </a:rPr>
              <a:t>Con</a:t>
            </a:r>
            <a:r>
              <a:rPr sz="900" spc="5" dirty="0">
                <a:solidFill>
                  <a:srgbClr val="152C41"/>
                </a:solidFill>
                <a:latin typeface="Arial"/>
                <a:cs typeface="Arial"/>
              </a:rPr>
              <a:t>s</a:t>
            </a:r>
            <a:r>
              <a:rPr sz="900" spc="-5" dirty="0">
                <a:solidFill>
                  <a:srgbClr val="152C41"/>
                </a:solidFill>
                <a:latin typeface="Arial"/>
                <a:cs typeface="Arial"/>
              </a:rPr>
              <a:t>ide</a:t>
            </a:r>
            <a:r>
              <a:rPr sz="900" dirty="0">
                <a:solidFill>
                  <a:srgbClr val="152C41"/>
                </a:solidFill>
                <a:latin typeface="Arial"/>
                <a:cs typeface="Arial"/>
              </a:rPr>
              <a:t>r</a:t>
            </a:r>
            <a:r>
              <a:rPr sz="900" spc="-25" dirty="0">
                <a:solidFill>
                  <a:srgbClr val="152C41"/>
                </a:solidFill>
                <a:latin typeface="Arial"/>
                <a:cs typeface="Arial"/>
              </a:rPr>
              <a:t> </a:t>
            </a:r>
            <a:r>
              <a:rPr sz="900" spc="-5" dirty="0">
                <a:solidFill>
                  <a:srgbClr val="152C41"/>
                </a:solidFill>
                <a:latin typeface="Arial"/>
                <a:cs typeface="Arial"/>
              </a:rPr>
              <a:t>adding</a:t>
            </a:r>
            <a:r>
              <a:rPr sz="900" spc="-20" dirty="0">
                <a:solidFill>
                  <a:srgbClr val="152C41"/>
                </a:solidFill>
                <a:latin typeface="Arial"/>
                <a:cs typeface="Arial"/>
              </a:rPr>
              <a:t> </a:t>
            </a:r>
            <a:r>
              <a:rPr sz="900" spc="-5" dirty="0">
                <a:solidFill>
                  <a:srgbClr val="152C41"/>
                </a:solidFill>
                <a:latin typeface="Arial"/>
                <a:cs typeface="Arial"/>
              </a:rPr>
              <a:t>bile</a:t>
            </a:r>
            <a:r>
              <a:rPr sz="900" spc="-20" dirty="0">
                <a:solidFill>
                  <a:srgbClr val="152C41"/>
                </a:solidFill>
                <a:latin typeface="Arial"/>
                <a:cs typeface="Arial"/>
              </a:rPr>
              <a:t> </a:t>
            </a:r>
            <a:r>
              <a:rPr sz="900" spc="-5" dirty="0">
                <a:solidFill>
                  <a:srgbClr val="152C41"/>
                </a:solidFill>
                <a:latin typeface="Arial"/>
                <a:cs typeface="Arial"/>
              </a:rPr>
              <a:t>a</a:t>
            </a:r>
            <a:r>
              <a:rPr sz="900" spc="5" dirty="0">
                <a:solidFill>
                  <a:srgbClr val="152C41"/>
                </a:solidFill>
                <a:latin typeface="Arial"/>
                <a:cs typeface="Arial"/>
              </a:rPr>
              <a:t>c</a:t>
            </a:r>
            <a:r>
              <a:rPr sz="900" spc="-5" dirty="0">
                <a:solidFill>
                  <a:srgbClr val="152C41"/>
                </a:solidFill>
                <a:latin typeface="Arial"/>
                <a:cs typeface="Arial"/>
              </a:rPr>
              <a:t>i</a:t>
            </a:r>
            <a:r>
              <a:rPr sz="900" dirty="0">
                <a:solidFill>
                  <a:srgbClr val="152C41"/>
                </a:solidFill>
                <a:latin typeface="Arial"/>
                <a:cs typeface="Arial"/>
              </a:rPr>
              <a:t>d  </a:t>
            </a:r>
            <a:r>
              <a:rPr sz="900" spc="5" dirty="0">
                <a:solidFill>
                  <a:srgbClr val="152C41"/>
                </a:solidFill>
                <a:latin typeface="Arial"/>
                <a:cs typeface="Arial"/>
              </a:rPr>
              <a:t>s</a:t>
            </a:r>
            <a:r>
              <a:rPr sz="900" spc="-5" dirty="0">
                <a:solidFill>
                  <a:srgbClr val="152C41"/>
                </a:solidFill>
                <a:latin typeface="Arial"/>
                <a:cs typeface="Arial"/>
              </a:rPr>
              <a:t>eque</a:t>
            </a:r>
            <a:r>
              <a:rPr sz="900" spc="5" dirty="0">
                <a:solidFill>
                  <a:srgbClr val="152C41"/>
                </a:solidFill>
                <a:latin typeface="Arial"/>
                <a:cs typeface="Arial"/>
              </a:rPr>
              <a:t>s</a:t>
            </a:r>
            <a:r>
              <a:rPr sz="900" dirty="0">
                <a:solidFill>
                  <a:srgbClr val="152C41"/>
                </a:solidFill>
                <a:latin typeface="Arial"/>
                <a:cs typeface="Arial"/>
              </a:rPr>
              <a:t>tra</a:t>
            </a:r>
            <a:r>
              <a:rPr sz="900" spc="-5" dirty="0">
                <a:solidFill>
                  <a:srgbClr val="152C41"/>
                </a:solidFill>
                <a:latin typeface="Arial"/>
                <a:cs typeface="Arial"/>
              </a:rPr>
              <a:t>n</a:t>
            </a:r>
            <a:r>
              <a:rPr sz="900" dirty="0">
                <a:solidFill>
                  <a:srgbClr val="152C41"/>
                </a:solidFill>
                <a:latin typeface="Arial"/>
                <a:cs typeface="Arial"/>
              </a:rPr>
              <a:t>t</a:t>
            </a:r>
            <a:endParaRPr sz="900">
              <a:latin typeface="Arial"/>
              <a:cs typeface="Arial"/>
            </a:endParaRPr>
          </a:p>
          <a:p>
            <a:pPr marL="253359" indent="-172716">
              <a:buChar char="•"/>
              <a:tabLst>
                <a:tab pos="253359" algn="l"/>
                <a:tab pos="253994" algn="l"/>
              </a:tabLst>
            </a:pPr>
            <a:r>
              <a:rPr sz="900" dirty="0">
                <a:solidFill>
                  <a:srgbClr val="152C41"/>
                </a:solidFill>
                <a:latin typeface="Arial"/>
                <a:cs typeface="Arial"/>
              </a:rPr>
              <a:t>IIb/C</a:t>
            </a:r>
            <a:r>
              <a:rPr sz="900" spc="-111" dirty="0">
                <a:solidFill>
                  <a:srgbClr val="152C41"/>
                </a:solidFill>
                <a:latin typeface="Arial"/>
                <a:cs typeface="Arial"/>
              </a:rPr>
              <a:t> </a:t>
            </a:r>
            <a:r>
              <a:rPr sz="900" dirty="0">
                <a:solidFill>
                  <a:srgbClr val="152C41"/>
                </a:solidFill>
                <a:latin typeface="Arial"/>
                <a:cs typeface="Arial"/>
              </a:rPr>
              <a:t>recommendation</a:t>
            </a:r>
            <a:endParaRPr sz="900">
              <a:latin typeface="Arial"/>
              <a:cs typeface="Arial"/>
            </a:endParaRPr>
          </a:p>
        </p:txBody>
      </p:sp>
      <p:sp>
        <p:nvSpPr>
          <p:cNvPr id="44" name="object 44"/>
          <p:cNvSpPr/>
          <p:nvPr/>
        </p:nvSpPr>
        <p:spPr>
          <a:xfrm>
            <a:off x="6897243" y="4334891"/>
            <a:ext cx="76200" cy="538480"/>
          </a:xfrm>
          <a:custGeom>
            <a:avLst/>
            <a:gdLst/>
            <a:ahLst/>
            <a:cxnLst/>
            <a:rect l="l" t="t" r="r" b="b"/>
            <a:pathLst>
              <a:path w="76200" h="538479">
                <a:moveTo>
                  <a:pt x="25372" y="462068"/>
                </a:moveTo>
                <a:lnTo>
                  <a:pt x="0" y="462152"/>
                </a:lnTo>
                <a:lnTo>
                  <a:pt x="38353" y="538225"/>
                </a:lnTo>
                <a:lnTo>
                  <a:pt x="69839" y="474725"/>
                </a:lnTo>
                <a:lnTo>
                  <a:pt x="25400" y="474725"/>
                </a:lnTo>
                <a:lnTo>
                  <a:pt x="25372" y="462068"/>
                </a:lnTo>
                <a:close/>
              </a:path>
              <a:path w="76200" h="538479">
                <a:moveTo>
                  <a:pt x="50772" y="461983"/>
                </a:moveTo>
                <a:lnTo>
                  <a:pt x="25372" y="462068"/>
                </a:lnTo>
                <a:lnTo>
                  <a:pt x="25400" y="474725"/>
                </a:lnTo>
                <a:lnTo>
                  <a:pt x="50800" y="474725"/>
                </a:lnTo>
                <a:lnTo>
                  <a:pt x="50772" y="461983"/>
                </a:lnTo>
                <a:close/>
              </a:path>
              <a:path w="76200" h="538479">
                <a:moveTo>
                  <a:pt x="76200" y="461898"/>
                </a:moveTo>
                <a:lnTo>
                  <a:pt x="50772" y="461983"/>
                </a:lnTo>
                <a:lnTo>
                  <a:pt x="50800" y="474725"/>
                </a:lnTo>
                <a:lnTo>
                  <a:pt x="69839" y="474725"/>
                </a:lnTo>
                <a:lnTo>
                  <a:pt x="76200" y="461898"/>
                </a:lnTo>
                <a:close/>
              </a:path>
              <a:path w="76200" h="538479">
                <a:moveTo>
                  <a:pt x="49783" y="0"/>
                </a:moveTo>
                <a:lnTo>
                  <a:pt x="24383" y="126"/>
                </a:lnTo>
                <a:lnTo>
                  <a:pt x="25372" y="462068"/>
                </a:lnTo>
                <a:lnTo>
                  <a:pt x="50772" y="461983"/>
                </a:lnTo>
                <a:lnTo>
                  <a:pt x="49783" y="0"/>
                </a:lnTo>
                <a:close/>
              </a:path>
            </a:pathLst>
          </a:custGeom>
          <a:solidFill>
            <a:srgbClr val="152C41"/>
          </a:solidFill>
        </p:spPr>
        <p:txBody>
          <a:bodyPr wrap="square" lIns="0" tIns="0" rIns="0" bIns="0" rtlCol="0"/>
          <a:lstStyle/>
          <a:p>
            <a:endParaRPr/>
          </a:p>
        </p:txBody>
      </p:sp>
      <p:sp>
        <p:nvSpPr>
          <p:cNvPr id="45" name="object 45"/>
          <p:cNvSpPr/>
          <p:nvPr/>
        </p:nvSpPr>
        <p:spPr>
          <a:xfrm>
            <a:off x="2650489" y="3775709"/>
            <a:ext cx="76200" cy="1097915"/>
          </a:xfrm>
          <a:custGeom>
            <a:avLst/>
            <a:gdLst/>
            <a:ahLst/>
            <a:cxnLst/>
            <a:rect l="l" t="t" r="r" b="b"/>
            <a:pathLst>
              <a:path w="76200" h="1097914">
                <a:moveTo>
                  <a:pt x="25400" y="1021207"/>
                </a:moveTo>
                <a:lnTo>
                  <a:pt x="0" y="1021207"/>
                </a:lnTo>
                <a:lnTo>
                  <a:pt x="38100" y="1097407"/>
                </a:lnTo>
                <a:lnTo>
                  <a:pt x="69850" y="1033907"/>
                </a:lnTo>
                <a:lnTo>
                  <a:pt x="25400" y="1033907"/>
                </a:lnTo>
                <a:lnTo>
                  <a:pt x="25400" y="1021207"/>
                </a:lnTo>
                <a:close/>
              </a:path>
              <a:path w="76200" h="1097914">
                <a:moveTo>
                  <a:pt x="50800" y="0"/>
                </a:moveTo>
                <a:lnTo>
                  <a:pt x="25400" y="0"/>
                </a:lnTo>
                <a:lnTo>
                  <a:pt x="25400" y="1033907"/>
                </a:lnTo>
                <a:lnTo>
                  <a:pt x="50800" y="1033907"/>
                </a:lnTo>
                <a:lnTo>
                  <a:pt x="50800" y="0"/>
                </a:lnTo>
                <a:close/>
              </a:path>
              <a:path w="76200" h="1097914">
                <a:moveTo>
                  <a:pt x="76200" y="1021207"/>
                </a:moveTo>
                <a:lnTo>
                  <a:pt x="50800" y="1021207"/>
                </a:lnTo>
                <a:lnTo>
                  <a:pt x="50800" y="1033907"/>
                </a:lnTo>
                <a:lnTo>
                  <a:pt x="69850" y="1033907"/>
                </a:lnTo>
                <a:lnTo>
                  <a:pt x="76200" y="1021207"/>
                </a:lnTo>
                <a:close/>
              </a:path>
            </a:pathLst>
          </a:custGeom>
          <a:solidFill>
            <a:srgbClr val="152C41"/>
          </a:solidFill>
        </p:spPr>
        <p:txBody>
          <a:bodyPr wrap="square" lIns="0" tIns="0" rIns="0" bIns="0" rtlCol="0"/>
          <a:lstStyle/>
          <a:p>
            <a:endParaRPr/>
          </a:p>
        </p:txBody>
      </p:sp>
      <p:sp>
        <p:nvSpPr>
          <p:cNvPr id="46" name="object 46"/>
          <p:cNvSpPr/>
          <p:nvPr/>
        </p:nvSpPr>
        <p:spPr>
          <a:xfrm>
            <a:off x="3970020" y="5942076"/>
            <a:ext cx="3941445" cy="76200"/>
          </a:xfrm>
          <a:custGeom>
            <a:avLst/>
            <a:gdLst/>
            <a:ahLst/>
            <a:cxnLst/>
            <a:rect l="l" t="t" r="r" b="b"/>
            <a:pathLst>
              <a:path w="3941445" h="76200">
                <a:moveTo>
                  <a:pt x="76200" y="0"/>
                </a:moveTo>
                <a:lnTo>
                  <a:pt x="0" y="38100"/>
                </a:lnTo>
                <a:lnTo>
                  <a:pt x="76200" y="76200"/>
                </a:lnTo>
                <a:lnTo>
                  <a:pt x="76200" y="50800"/>
                </a:lnTo>
                <a:lnTo>
                  <a:pt x="63372" y="50800"/>
                </a:lnTo>
                <a:lnTo>
                  <a:pt x="63372" y="25400"/>
                </a:lnTo>
                <a:lnTo>
                  <a:pt x="76200" y="25400"/>
                </a:lnTo>
                <a:lnTo>
                  <a:pt x="76200" y="0"/>
                </a:lnTo>
                <a:close/>
              </a:path>
              <a:path w="3941445" h="76200">
                <a:moveTo>
                  <a:pt x="3864990" y="0"/>
                </a:moveTo>
                <a:lnTo>
                  <a:pt x="3864990" y="76200"/>
                </a:lnTo>
                <a:lnTo>
                  <a:pt x="3915790" y="50800"/>
                </a:lnTo>
                <a:lnTo>
                  <a:pt x="3877690" y="50800"/>
                </a:lnTo>
                <a:lnTo>
                  <a:pt x="3877690" y="25400"/>
                </a:lnTo>
                <a:lnTo>
                  <a:pt x="3915790" y="25400"/>
                </a:lnTo>
                <a:lnTo>
                  <a:pt x="3864990" y="0"/>
                </a:lnTo>
                <a:close/>
              </a:path>
              <a:path w="3941445" h="76200">
                <a:moveTo>
                  <a:pt x="76200" y="25400"/>
                </a:moveTo>
                <a:lnTo>
                  <a:pt x="63372" y="25400"/>
                </a:lnTo>
                <a:lnTo>
                  <a:pt x="63372" y="50800"/>
                </a:lnTo>
                <a:lnTo>
                  <a:pt x="76200" y="50800"/>
                </a:lnTo>
                <a:lnTo>
                  <a:pt x="76200" y="25400"/>
                </a:lnTo>
                <a:close/>
              </a:path>
              <a:path w="3941445" h="76200">
                <a:moveTo>
                  <a:pt x="3864990" y="25400"/>
                </a:moveTo>
                <a:lnTo>
                  <a:pt x="76200" y="25400"/>
                </a:lnTo>
                <a:lnTo>
                  <a:pt x="76200" y="50800"/>
                </a:lnTo>
                <a:lnTo>
                  <a:pt x="3864990" y="50800"/>
                </a:lnTo>
                <a:lnTo>
                  <a:pt x="3864990" y="25400"/>
                </a:lnTo>
                <a:close/>
              </a:path>
              <a:path w="3941445" h="76200">
                <a:moveTo>
                  <a:pt x="3915790" y="25400"/>
                </a:moveTo>
                <a:lnTo>
                  <a:pt x="3877690" y="25400"/>
                </a:lnTo>
                <a:lnTo>
                  <a:pt x="3877690" y="50800"/>
                </a:lnTo>
                <a:lnTo>
                  <a:pt x="3915790" y="50800"/>
                </a:lnTo>
                <a:lnTo>
                  <a:pt x="3941190" y="38100"/>
                </a:lnTo>
                <a:lnTo>
                  <a:pt x="3915790" y="25400"/>
                </a:lnTo>
                <a:close/>
              </a:path>
            </a:pathLst>
          </a:custGeom>
          <a:solidFill>
            <a:srgbClr val="152C41"/>
          </a:solidFill>
        </p:spPr>
        <p:txBody>
          <a:bodyPr wrap="square" lIns="0" tIns="0" rIns="0" bIns="0" rtlCol="0"/>
          <a:lstStyle/>
          <a:p>
            <a:endParaRPr/>
          </a:p>
        </p:txBody>
      </p:sp>
      <p:sp>
        <p:nvSpPr>
          <p:cNvPr id="47" name="object 47"/>
          <p:cNvSpPr txBox="1"/>
          <p:nvPr/>
        </p:nvSpPr>
        <p:spPr>
          <a:xfrm>
            <a:off x="484123" y="6546027"/>
            <a:ext cx="153671" cy="128240"/>
          </a:xfrm>
          <a:prstGeom prst="rect">
            <a:avLst/>
          </a:prstGeom>
        </p:spPr>
        <p:txBody>
          <a:bodyPr vert="horz" wrap="square" lIns="0" tIns="0" rIns="0" bIns="0" rtlCol="0">
            <a:spAutoFit/>
          </a:bodyPr>
          <a:lstStyle/>
          <a:p>
            <a:pPr marL="12700">
              <a:lnSpc>
                <a:spcPts val="1011"/>
              </a:lnSpc>
            </a:pPr>
            <a:r>
              <a:rPr sz="900" spc="-5" dirty="0">
                <a:solidFill>
                  <a:srgbClr val="FFFFFF"/>
                </a:solidFill>
                <a:latin typeface="Arial"/>
                <a:cs typeface="Arial"/>
              </a:rPr>
              <a:t>15</a:t>
            </a:r>
            <a:endParaRPr sz="900">
              <a:latin typeface="Arial"/>
              <a:cs typeface="Arial"/>
            </a:endParaRPr>
          </a:p>
        </p:txBody>
      </p:sp>
      <p:sp>
        <p:nvSpPr>
          <p:cNvPr id="48" name="object 48"/>
          <p:cNvSpPr txBox="1"/>
          <p:nvPr/>
        </p:nvSpPr>
        <p:spPr>
          <a:xfrm>
            <a:off x="916940" y="6546027"/>
            <a:ext cx="5126355" cy="128240"/>
          </a:xfrm>
          <a:prstGeom prst="rect">
            <a:avLst/>
          </a:prstGeom>
        </p:spPr>
        <p:txBody>
          <a:bodyPr vert="horz" wrap="square" lIns="0" tIns="0" rIns="0" bIns="0" rtlCol="0">
            <a:spAutoFit/>
          </a:bodyPr>
          <a:lstStyle/>
          <a:p>
            <a:pPr marL="12700">
              <a:lnSpc>
                <a:spcPts val="1011"/>
              </a:lnSpc>
            </a:pPr>
            <a:r>
              <a:rPr sz="900" dirty="0">
                <a:solidFill>
                  <a:srgbClr val="FFFFFF"/>
                </a:solidFill>
                <a:latin typeface="Arial"/>
                <a:cs typeface="Arial"/>
              </a:rPr>
              <a:t>CK, creatine</a:t>
            </a:r>
            <a:r>
              <a:rPr sz="900" spc="-35" dirty="0">
                <a:solidFill>
                  <a:srgbClr val="FFFFFF"/>
                </a:solidFill>
                <a:latin typeface="Arial"/>
                <a:cs typeface="Arial"/>
              </a:rPr>
              <a:t> </a:t>
            </a:r>
            <a:r>
              <a:rPr sz="900" dirty="0">
                <a:solidFill>
                  <a:srgbClr val="FFFFFF"/>
                </a:solidFill>
                <a:latin typeface="Arial"/>
                <a:cs typeface="Arial"/>
              </a:rPr>
              <a:t>kinase;</a:t>
            </a:r>
            <a:r>
              <a:rPr sz="900" spc="-11" dirty="0">
                <a:solidFill>
                  <a:srgbClr val="FFFFFF"/>
                </a:solidFill>
                <a:latin typeface="Arial"/>
                <a:cs typeface="Arial"/>
              </a:rPr>
              <a:t> </a:t>
            </a:r>
            <a:r>
              <a:rPr sz="900" spc="-5" dirty="0">
                <a:solidFill>
                  <a:srgbClr val="FFFFFF"/>
                </a:solidFill>
                <a:latin typeface="Arial"/>
                <a:cs typeface="Arial"/>
              </a:rPr>
              <a:t>PCSK9,</a:t>
            </a:r>
            <a:r>
              <a:rPr sz="900" spc="-11" dirty="0">
                <a:solidFill>
                  <a:srgbClr val="FFFFFF"/>
                </a:solidFill>
                <a:latin typeface="Arial"/>
                <a:cs typeface="Arial"/>
              </a:rPr>
              <a:t> </a:t>
            </a:r>
            <a:r>
              <a:rPr sz="900" dirty="0">
                <a:solidFill>
                  <a:srgbClr val="FFFFFF"/>
                </a:solidFill>
                <a:latin typeface="Arial"/>
                <a:cs typeface="Arial"/>
              </a:rPr>
              <a:t>proprotein</a:t>
            </a:r>
            <a:r>
              <a:rPr sz="900" spc="-20" dirty="0">
                <a:solidFill>
                  <a:srgbClr val="FFFFFF"/>
                </a:solidFill>
                <a:latin typeface="Arial"/>
                <a:cs typeface="Arial"/>
              </a:rPr>
              <a:t> </a:t>
            </a:r>
            <a:r>
              <a:rPr sz="900" dirty="0">
                <a:solidFill>
                  <a:srgbClr val="FFFFFF"/>
                </a:solidFill>
                <a:latin typeface="Arial"/>
                <a:cs typeface="Arial"/>
              </a:rPr>
              <a:t>convertase</a:t>
            </a:r>
            <a:r>
              <a:rPr sz="900" spc="-35" dirty="0">
                <a:solidFill>
                  <a:srgbClr val="FFFFFF"/>
                </a:solidFill>
                <a:latin typeface="Arial"/>
                <a:cs typeface="Arial"/>
              </a:rPr>
              <a:t> </a:t>
            </a:r>
            <a:r>
              <a:rPr sz="900" dirty="0">
                <a:solidFill>
                  <a:srgbClr val="FFFFFF"/>
                </a:solidFill>
                <a:latin typeface="Arial"/>
                <a:cs typeface="Arial"/>
              </a:rPr>
              <a:t>subtilisin/kexin</a:t>
            </a:r>
            <a:r>
              <a:rPr sz="900" spc="-31" dirty="0">
                <a:solidFill>
                  <a:srgbClr val="FFFFFF"/>
                </a:solidFill>
                <a:latin typeface="Arial"/>
                <a:cs typeface="Arial"/>
              </a:rPr>
              <a:t> </a:t>
            </a:r>
            <a:r>
              <a:rPr sz="900" spc="-5" dirty="0">
                <a:solidFill>
                  <a:srgbClr val="FFFFFF"/>
                </a:solidFill>
                <a:latin typeface="Arial"/>
                <a:cs typeface="Arial"/>
              </a:rPr>
              <a:t>type</a:t>
            </a:r>
            <a:r>
              <a:rPr sz="900" dirty="0">
                <a:solidFill>
                  <a:srgbClr val="FFFFFF"/>
                </a:solidFill>
                <a:latin typeface="Arial"/>
                <a:cs typeface="Arial"/>
              </a:rPr>
              <a:t> 9;</a:t>
            </a:r>
            <a:r>
              <a:rPr sz="900" spc="-11" dirty="0">
                <a:solidFill>
                  <a:srgbClr val="FFFFFF"/>
                </a:solidFill>
                <a:latin typeface="Arial"/>
                <a:cs typeface="Arial"/>
              </a:rPr>
              <a:t> </a:t>
            </a:r>
            <a:r>
              <a:rPr sz="900" dirty="0">
                <a:solidFill>
                  <a:srgbClr val="FFFFFF"/>
                </a:solidFill>
                <a:latin typeface="Arial"/>
                <a:cs typeface="Arial"/>
              </a:rPr>
              <a:t>ULN, </a:t>
            </a:r>
            <a:r>
              <a:rPr sz="900" spc="-5" dirty="0">
                <a:solidFill>
                  <a:srgbClr val="FFFFFF"/>
                </a:solidFill>
                <a:latin typeface="Arial"/>
                <a:cs typeface="Arial"/>
              </a:rPr>
              <a:t>upper</a:t>
            </a:r>
            <a:r>
              <a:rPr sz="900" spc="-25" dirty="0">
                <a:solidFill>
                  <a:srgbClr val="FFFFFF"/>
                </a:solidFill>
                <a:latin typeface="Arial"/>
                <a:cs typeface="Arial"/>
              </a:rPr>
              <a:t> </a:t>
            </a:r>
            <a:r>
              <a:rPr sz="900" dirty="0">
                <a:solidFill>
                  <a:srgbClr val="FFFFFF"/>
                </a:solidFill>
                <a:latin typeface="Arial"/>
                <a:cs typeface="Arial"/>
              </a:rPr>
              <a:t>limit</a:t>
            </a:r>
            <a:r>
              <a:rPr sz="900" spc="-25" dirty="0">
                <a:solidFill>
                  <a:srgbClr val="FFFFFF"/>
                </a:solidFill>
                <a:latin typeface="Arial"/>
                <a:cs typeface="Arial"/>
              </a:rPr>
              <a:t> </a:t>
            </a:r>
            <a:r>
              <a:rPr sz="900" dirty="0">
                <a:solidFill>
                  <a:srgbClr val="FFFFFF"/>
                </a:solidFill>
                <a:latin typeface="Arial"/>
                <a:cs typeface="Arial"/>
              </a:rPr>
              <a:t>of normal</a:t>
            </a:r>
            <a:endParaRPr sz="900">
              <a:latin typeface="Arial"/>
              <a:cs typeface="Arial"/>
            </a:endParaRPr>
          </a:p>
        </p:txBody>
      </p:sp>
      <p:sp>
        <p:nvSpPr>
          <p:cNvPr id="50" name="Title 1">
            <a:extLst>
              <a:ext uri="{FF2B5EF4-FFF2-40B4-BE49-F238E27FC236}">
                <a16:creationId xmlns:a16="http://schemas.microsoft.com/office/drawing/2014/main" id="{86FCB458-FFE5-46F0-8271-C72476A3A073}"/>
              </a:ext>
            </a:extLst>
          </p:cNvPr>
          <p:cNvSpPr txBox="1">
            <a:spLocks/>
          </p:cNvSpPr>
          <p:nvPr/>
        </p:nvSpPr>
        <p:spPr>
          <a:xfrm>
            <a:off x="227327" y="218940"/>
            <a:ext cx="10678675" cy="994172"/>
          </a:xfrm>
          <a:prstGeom prst="rect">
            <a:avLst/>
          </a:prstGeom>
        </p:spPr>
        <p:txBody>
          <a:bodyPr wrap="square" lIns="0" tIns="0" rIns="0" bIns="0">
            <a:normAutofit/>
          </a:bodyPr>
          <a:lstStyle>
            <a:lvl1pPr>
              <a:defRPr sz="4000" b="0" i="0">
                <a:solidFill>
                  <a:schemeClr val="bg1"/>
                </a:solidFill>
                <a:latin typeface="Arial"/>
                <a:ea typeface="+mj-ea"/>
                <a:cs typeface="Arial"/>
              </a:defRPr>
            </a:lvl1pPr>
          </a:lstStyle>
          <a:p>
            <a:pPr marL="12700"/>
            <a:r>
              <a:rPr lang="en-US" sz="2400" kern="0" spc="-5" dirty="0">
                <a:latin typeface="+mn-lt"/>
              </a:rPr>
              <a:t>ALGORITHM FOR THE TREATMENT OF MUSCULAR SYMPTOMS </a:t>
            </a:r>
          </a:p>
          <a:p>
            <a:pPr marL="12700"/>
            <a:r>
              <a:rPr lang="en-US" sz="2400" kern="0" spc="-5" dirty="0">
                <a:latin typeface="+mn-lt"/>
              </a:rPr>
              <a:t>DURING STATIN TREATMENT</a:t>
            </a:r>
            <a:endParaRPr lang="en-US" sz="2400" kern="0" dirty="0">
              <a:latin typeface="+mn-lt"/>
            </a:endParaRPr>
          </a:p>
        </p:txBody>
      </p:sp>
      <p:sp>
        <p:nvSpPr>
          <p:cNvPr id="52" name="TextBox 51"/>
          <p:cNvSpPr txBox="1"/>
          <p:nvPr/>
        </p:nvSpPr>
        <p:spPr>
          <a:xfrm>
            <a:off x="9849969" y="6248400"/>
            <a:ext cx="2209800"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p>
          <a:p>
            <a:endParaRPr lang="en-US" sz="800" dirty="0">
              <a:solidFill>
                <a:schemeClr val="bg1"/>
              </a:solidFill>
            </a:endParaRPr>
          </a:p>
        </p:txBody>
      </p:sp>
    </p:spTree>
    <p:extLst>
      <p:ext uri="{BB962C8B-B14F-4D97-AF65-F5344CB8AC3E}">
        <p14:creationId xmlns:p14="http://schemas.microsoft.com/office/powerpoint/2010/main" val="29654280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ext Placeholder 258"/>
          <p:cNvSpPr>
            <a:spLocks noGrp="1"/>
          </p:cNvSpPr>
          <p:nvPr>
            <p:ph type="body" idx="4294967295"/>
          </p:nvPr>
        </p:nvSpPr>
        <p:spPr>
          <a:xfrm>
            <a:off x="304800" y="228600"/>
            <a:ext cx="10745787" cy="742950"/>
          </a:xfrm>
          <a:prstGeom prst="rect">
            <a:avLst/>
          </a:prstGeom>
          <a:noFill/>
          <a:ln w="0" cmpd="sng">
            <a:noFill/>
            <a:prstDash val="solid"/>
          </a:ln>
        </p:spPr>
        <p:txBody>
          <a:bodyPr vert="horz" wrap="square" lIns="0" tIns="80408" rIns="0" bIns="0" anchor="t">
            <a:spAutoFit/>
          </a:bodyPr>
          <a:lstStyle/>
          <a:p>
            <a:pPr>
              <a:lnSpc>
                <a:spcPts val="2532"/>
              </a:lnSpc>
            </a:pPr>
            <a:r>
              <a:rPr lang="en-US" sz="2999" b="0" spc="20" dirty="0">
                <a:solidFill>
                  <a:schemeClr val="bg1"/>
                </a:solidFill>
                <a:latin typeface="Calibri" panose="02020603050405020304" pitchFamily="2"/>
              </a:rPr>
              <a:t>Treatment goals for low-density lipoprotein </a:t>
            </a:r>
            <a:r>
              <a:rPr lang="en-US" sz="2999" b="0" spc="-13" dirty="0">
                <a:solidFill>
                  <a:schemeClr val="bg1"/>
                </a:solidFill>
                <a:latin typeface="Calibri" panose="02020603050405020304" pitchFamily="2"/>
              </a:rPr>
              <a:t>cholesterol (LDL-C) across categories of total cardiovascular </a:t>
            </a:r>
            <a:r>
              <a:rPr lang="en-US" sz="2999" b="0" spc="-7" dirty="0">
                <a:solidFill>
                  <a:schemeClr val="bg1"/>
                </a:solidFill>
                <a:latin typeface="Calibri" panose="02020603050405020304" pitchFamily="2"/>
              </a:rPr>
              <a:t>disease risk </a:t>
            </a:r>
          </a:p>
        </p:txBody>
      </p:sp>
      <p:sp>
        <p:nvSpPr>
          <p:cNvPr id="23" name="TextBox 22"/>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pic>
        <p:nvPicPr>
          <p:cNvPr id="21" name="Afbeelding 2"/>
          <p:cNvPicPr>
            <a:picLocks noChangeAspect="1"/>
          </p:cNvPicPr>
          <p:nvPr/>
        </p:nvPicPr>
        <p:blipFill>
          <a:blip r:embed="rId3"/>
          <a:stretch>
            <a:fillRect/>
          </a:stretch>
        </p:blipFill>
        <p:spPr>
          <a:xfrm>
            <a:off x="1447800" y="1371600"/>
            <a:ext cx="7594594" cy="4651464"/>
          </a:xfrm>
          <a:prstGeom prst="rect">
            <a:avLst/>
          </a:prstGeom>
        </p:spPr>
      </p:pic>
    </p:spTree>
    <p:extLst>
      <p:ext uri="{BB962C8B-B14F-4D97-AF65-F5344CB8AC3E}">
        <p14:creationId xmlns:p14="http://schemas.microsoft.com/office/powerpoint/2010/main" val="3053323494"/>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3"/>
          <p:cNvSpPr txBox="1"/>
          <p:nvPr/>
        </p:nvSpPr>
        <p:spPr>
          <a:xfrm>
            <a:off x="838200" y="1583353"/>
            <a:ext cx="10594155" cy="4103688"/>
          </a:xfrm>
          <a:prstGeom prst="rect">
            <a:avLst/>
          </a:prstGeom>
        </p:spPr>
        <p:txBody>
          <a:bodyPr vert="horz" wrap="square" lIns="0" tIns="0" rIns="0" bIns="0" rtlCol="0">
            <a:spAutoFit/>
          </a:bodyPr>
          <a:lstStyle/>
          <a:p>
            <a:pPr marL="321725" marR="6773" indent="-304792">
              <a:buChar char="•"/>
              <a:tabLst>
                <a:tab pos="322572" algn="l"/>
              </a:tabLst>
            </a:pPr>
            <a:r>
              <a:rPr lang="en-US" sz="1600" spc="-7" dirty="0">
                <a:solidFill>
                  <a:srgbClr val="152C41"/>
                </a:solidFill>
                <a:cs typeface="Arial"/>
              </a:rPr>
              <a:t>The new </a:t>
            </a:r>
            <a:r>
              <a:rPr lang="en-US" sz="1600" spc="-13" dirty="0">
                <a:solidFill>
                  <a:srgbClr val="152C41"/>
                </a:solidFill>
                <a:cs typeface="Arial"/>
              </a:rPr>
              <a:t>ESC/EAS </a:t>
            </a:r>
            <a:r>
              <a:rPr lang="en-US" sz="1600" spc="-7" dirty="0">
                <a:solidFill>
                  <a:srgbClr val="152C41"/>
                </a:solidFill>
                <a:cs typeface="Arial"/>
              </a:rPr>
              <a:t>2019 </a:t>
            </a:r>
            <a:r>
              <a:rPr lang="en-US" sz="1600" spc="-7" dirty="0" err="1">
                <a:solidFill>
                  <a:srgbClr val="152C41"/>
                </a:solidFill>
                <a:cs typeface="Arial"/>
              </a:rPr>
              <a:t>dyslipidaemia</a:t>
            </a:r>
            <a:r>
              <a:rPr lang="en-US" sz="1600" spc="-7" dirty="0">
                <a:solidFill>
                  <a:srgbClr val="152C41"/>
                </a:solidFill>
                <a:cs typeface="Arial"/>
              </a:rPr>
              <a:t> guidelines propose, </a:t>
            </a:r>
            <a:r>
              <a:rPr lang="en-US" sz="1600" dirty="0">
                <a:solidFill>
                  <a:srgbClr val="152C41"/>
                </a:solidFill>
                <a:cs typeface="Arial"/>
              </a:rPr>
              <a:t>based </a:t>
            </a:r>
            <a:r>
              <a:rPr lang="en-US" sz="1600" spc="-7" dirty="0">
                <a:solidFill>
                  <a:srgbClr val="152C41"/>
                </a:solidFill>
                <a:cs typeface="Arial"/>
              </a:rPr>
              <a:t>on </a:t>
            </a:r>
            <a:r>
              <a:rPr lang="en-US" sz="1600" dirty="0">
                <a:solidFill>
                  <a:srgbClr val="152C41"/>
                </a:solidFill>
                <a:cs typeface="Arial"/>
              </a:rPr>
              <a:t>recent studies, </a:t>
            </a:r>
            <a:r>
              <a:rPr lang="en-US" sz="1600" spc="-7" dirty="0">
                <a:solidFill>
                  <a:srgbClr val="152C41"/>
                </a:solidFill>
                <a:cs typeface="Arial"/>
              </a:rPr>
              <a:t>a </a:t>
            </a:r>
            <a:r>
              <a:rPr lang="en-US" sz="1600" b="1" spc="-20" dirty="0">
                <a:solidFill>
                  <a:srgbClr val="152C41"/>
                </a:solidFill>
                <a:cs typeface="Arial"/>
              </a:rPr>
              <a:t>CV-risk-based </a:t>
            </a:r>
            <a:r>
              <a:rPr lang="en-US" sz="1600" b="1" spc="-7" dirty="0">
                <a:solidFill>
                  <a:srgbClr val="152C41"/>
                </a:solidFill>
                <a:cs typeface="Arial"/>
              </a:rPr>
              <a:t>approach </a:t>
            </a:r>
            <a:r>
              <a:rPr lang="en-US" sz="1600" spc="-7" dirty="0">
                <a:solidFill>
                  <a:srgbClr val="152C41"/>
                </a:solidFill>
                <a:cs typeface="Arial"/>
              </a:rPr>
              <a:t>and  </a:t>
            </a:r>
            <a:r>
              <a:rPr lang="en-US" sz="1600" b="1" spc="-7" dirty="0">
                <a:solidFill>
                  <a:srgbClr val="152C41"/>
                </a:solidFill>
                <a:cs typeface="Arial"/>
              </a:rPr>
              <a:t>recommend new LDL-C goals</a:t>
            </a:r>
            <a:r>
              <a:rPr lang="en-US" sz="1600" spc="-7" dirty="0">
                <a:solidFill>
                  <a:srgbClr val="152C41"/>
                </a:solidFill>
                <a:cs typeface="Arial"/>
              </a:rPr>
              <a:t>, which </a:t>
            </a:r>
            <a:r>
              <a:rPr lang="en-US" sz="1600" dirty="0">
                <a:solidFill>
                  <a:srgbClr val="152C41"/>
                </a:solidFill>
                <a:cs typeface="Arial"/>
              </a:rPr>
              <a:t>are especially relevant </a:t>
            </a:r>
            <a:r>
              <a:rPr lang="en-US" sz="1600" spc="-7" dirty="0">
                <a:solidFill>
                  <a:srgbClr val="152C41"/>
                </a:solidFill>
                <a:cs typeface="Arial"/>
              </a:rPr>
              <a:t>to High- and </a:t>
            </a:r>
            <a:r>
              <a:rPr lang="en-US" sz="1600" spc="-20" dirty="0">
                <a:solidFill>
                  <a:srgbClr val="152C41"/>
                </a:solidFill>
                <a:cs typeface="Arial"/>
              </a:rPr>
              <a:t>Very-High-Risk</a:t>
            </a:r>
            <a:r>
              <a:rPr lang="en-US" sz="1600" spc="113" dirty="0">
                <a:solidFill>
                  <a:srgbClr val="152C41"/>
                </a:solidFill>
                <a:cs typeface="Arial"/>
              </a:rPr>
              <a:t> </a:t>
            </a:r>
            <a:r>
              <a:rPr lang="en-US" sz="1600" spc="-7" dirty="0">
                <a:solidFill>
                  <a:srgbClr val="152C41"/>
                </a:solidFill>
                <a:cs typeface="Arial"/>
              </a:rPr>
              <a:t>patients</a:t>
            </a:r>
            <a:endParaRPr lang="en-US" sz="1600" dirty="0">
              <a:cs typeface="Arial"/>
            </a:endParaRPr>
          </a:p>
          <a:p>
            <a:pPr>
              <a:spcBef>
                <a:spcPts val="33"/>
              </a:spcBef>
              <a:buClr>
                <a:srgbClr val="152C41"/>
              </a:buClr>
              <a:buFont typeface="Arial"/>
              <a:buChar char="•"/>
            </a:pPr>
            <a:endParaRPr lang="en-US" sz="1600" dirty="0">
              <a:cs typeface="Times New Roman"/>
            </a:endParaRPr>
          </a:p>
          <a:p>
            <a:pPr marL="321725" marR="899984" indent="-304792">
              <a:buChar char="•"/>
              <a:tabLst>
                <a:tab pos="322572" algn="l"/>
              </a:tabLst>
            </a:pPr>
            <a:r>
              <a:rPr lang="en-US" sz="1600" spc="-7" dirty="0">
                <a:solidFill>
                  <a:srgbClr val="152C41"/>
                </a:solidFill>
                <a:cs typeface="Arial"/>
              </a:rPr>
              <a:t>Based </a:t>
            </a:r>
            <a:r>
              <a:rPr lang="en-US" sz="1600" dirty="0">
                <a:solidFill>
                  <a:srgbClr val="152C41"/>
                </a:solidFill>
                <a:cs typeface="Arial"/>
              </a:rPr>
              <a:t>on new </a:t>
            </a:r>
            <a:r>
              <a:rPr lang="en-US" sz="1600" spc="-7" dirty="0">
                <a:solidFill>
                  <a:srgbClr val="152C41"/>
                </a:solidFill>
                <a:cs typeface="Arial"/>
              </a:rPr>
              <a:t>data, the </a:t>
            </a:r>
            <a:r>
              <a:rPr lang="en-US" sz="1600" b="1" spc="-7" dirty="0">
                <a:solidFill>
                  <a:srgbClr val="152C41"/>
                </a:solidFill>
                <a:cs typeface="Arial"/>
              </a:rPr>
              <a:t>recommendation for a stepwise approach </a:t>
            </a:r>
            <a:r>
              <a:rPr lang="en-US" sz="1600" spc="-7" dirty="0">
                <a:solidFill>
                  <a:srgbClr val="152C41"/>
                </a:solidFill>
                <a:cs typeface="Arial"/>
              </a:rPr>
              <a:t>has been </a:t>
            </a:r>
            <a:r>
              <a:rPr lang="en-US" sz="1600" dirty="0">
                <a:solidFill>
                  <a:srgbClr val="152C41"/>
                </a:solidFill>
                <a:cs typeface="Arial"/>
              </a:rPr>
              <a:t>strengthened</a:t>
            </a:r>
            <a:endParaRPr lang="en-US" sz="1600" dirty="0">
              <a:cs typeface="Arial"/>
            </a:endParaRPr>
          </a:p>
          <a:p>
            <a:pPr marL="321725" indent="-304792">
              <a:buSzPct val="110416"/>
              <a:buChar char="•"/>
              <a:tabLst>
                <a:tab pos="321725" algn="l"/>
              </a:tabLst>
            </a:pPr>
            <a:endParaRPr lang="nl-BE" sz="1600" spc="-7" dirty="0">
              <a:solidFill>
                <a:srgbClr val="152C41"/>
              </a:solidFill>
              <a:cs typeface="Arial"/>
            </a:endParaRPr>
          </a:p>
          <a:p>
            <a:pPr marL="321725" indent="-304792">
              <a:buSzPct val="110416"/>
              <a:buChar char="•"/>
              <a:tabLst>
                <a:tab pos="321725" algn="l"/>
              </a:tabLst>
            </a:pPr>
            <a:r>
              <a:rPr sz="1600" b="1" spc="-7" dirty="0">
                <a:solidFill>
                  <a:srgbClr val="152C41"/>
                </a:solidFill>
                <a:cs typeface="Arial"/>
              </a:rPr>
              <a:t>LDL-C management </a:t>
            </a:r>
            <a:r>
              <a:rPr sz="1600" spc="-7" dirty="0">
                <a:solidFill>
                  <a:srgbClr val="152C41"/>
                </a:solidFill>
                <a:cs typeface="Arial"/>
              </a:rPr>
              <a:t>remains a </a:t>
            </a:r>
            <a:r>
              <a:rPr sz="1600" dirty="0">
                <a:solidFill>
                  <a:srgbClr val="152C41"/>
                </a:solidFill>
                <a:cs typeface="Arial"/>
              </a:rPr>
              <a:t>key </a:t>
            </a:r>
            <a:r>
              <a:rPr sz="1600" spc="-7" dirty="0">
                <a:solidFill>
                  <a:srgbClr val="152C41"/>
                </a:solidFill>
                <a:cs typeface="Arial"/>
              </a:rPr>
              <a:t>approach </a:t>
            </a:r>
            <a:r>
              <a:rPr sz="1600" dirty="0">
                <a:solidFill>
                  <a:srgbClr val="152C41"/>
                </a:solidFill>
                <a:cs typeface="Arial"/>
              </a:rPr>
              <a:t>to </a:t>
            </a:r>
            <a:r>
              <a:rPr sz="1600" spc="-7" dirty="0">
                <a:solidFill>
                  <a:srgbClr val="152C41"/>
                </a:solidFill>
                <a:cs typeface="Arial"/>
              </a:rPr>
              <a:t>reduce CVD</a:t>
            </a:r>
            <a:r>
              <a:rPr sz="1600" spc="207" dirty="0">
                <a:solidFill>
                  <a:srgbClr val="152C41"/>
                </a:solidFill>
                <a:cs typeface="Arial"/>
              </a:rPr>
              <a:t> </a:t>
            </a:r>
            <a:r>
              <a:rPr sz="1600" spc="-7" dirty="0">
                <a:solidFill>
                  <a:srgbClr val="152C41"/>
                </a:solidFill>
                <a:cs typeface="Arial"/>
              </a:rPr>
              <a:t>events</a:t>
            </a:r>
            <a:endParaRPr lang="nl-BE" sz="1600" spc="-7" dirty="0">
              <a:solidFill>
                <a:srgbClr val="152C41"/>
              </a:solidFill>
              <a:cs typeface="Arial"/>
            </a:endParaRPr>
          </a:p>
          <a:p>
            <a:pPr marL="321725" indent="-304792">
              <a:buSzPct val="110416"/>
              <a:buChar char="•"/>
              <a:tabLst>
                <a:tab pos="321725" algn="l"/>
              </a:tabLst>
            </a:pPr>
            <a:endParaRPr sz="1600" dirty="0">
              <a:cs typeface="Arial"/>
            </a:endParaRPr>
          </a:p>
          <a:p>
            <a:pPr marL="321725" indent="-304792">
              <a:spcBef>
                <a:spcPts val="800"/>
              </a:spcBef>
              <a:buSzPct val="110416"/>
              <a:buChar char="•"/>
              <a:tabLst>
                <a:tab pos="321725" algn="l"/>
              </a:tabLst>
            </a:pPr>
            <a:r>
              <a:rPr sz="1600" dirty="0">
                <a:solidFill>
                  <a:srgbClr val="152C41"/>
                </a:solidFill>
                <a:cs typeface="Arial"/>
              </a:rPr>
              <a:t>More </a:t>
            </a:r>
            <a:r>
              <a:rPr sz="1600" spc="-7" dirty="0">
                <a:solidFill>
                  <a:srgbClr val="152C41"/>
                </a:solidFill>
                <a:cs typeface="Arial"/>
              </a:rPr>
              <a:t>stringent LDL-C thresholds should </a:t>
            </a:r>
            <a:r>
              <a:rPr sz="1600" dirty="0">
                <a:solidFill>
                  <a:srgbClr val="152C41"/>
                </a:solidFill>
                <a:cs typeface="Arial"/>
              </a:rPr>
              <a:t>be </a:t>
            </a:r>
            <a:r>
              <a:rPr sz="1600" spc="-7" dirty="0">
                <a:solidFill>
                  <a:srgbClr val="152C41"/>
                </a:solidFill>
                <a:cs typeface="Arial"/>
              </a:rPr>
              <a:t>achieved </a:t>
            </a:r>
            <a:r>
              <a:rPr sz="1600" dirty="0">
                <a:solidFill>
                  <a:srgbClr val="152C41"/>
                </a:solidFill>
                <a:cs typeface="Arial"/>
              </a:rPr>
              <a:t>in </a:t>
            </a:r>
            <a:r>
              <a:rPr sz="1600" spc="-7" dirty="0">
                <a:solidFill>
                  <a:srgbClr val="152C41"/>
                </a:solidFill>
                <a:cs typeface="Arial"/>
              </a:rPr>
              <a:t>patients </a:t>
            </a:r>
            <a:r>
              <a:rPr sz="1600" dirty="0">
                <a:solidFill>
                  <a:srgbClr val="152C41"/>
                </a:solidFill>
                <a:cs typeface="Arial"/>
              </a:rPr>
              <a:t>from </a:t>
            </a:r>
            <a:r>
              <a:rPr sz="1600" spc="-7" dirty="0">
                <a:solidFill>
                  <a:srgbClr val="152C41"/>
                </a:solidFill>
                <a:cs typeface="Arial"/>
              </a:rPr>
              <a:t>Moderate</a:t>
            </a:r>
            <a:r>
              <a:rPr sz="1600" spc="267" dirty="0">
                <a:solidFill>
                  <a:srgbClr val="152C41"/>
                </a:solidFill>
                <a:cs typeface="Arial"/>
              </a:rPr>
              <a:t> </a:t>
            </a:r>
            <a:r>
              <a:rPr sz="1600" dirty="0">
                <a:solidFill>
                  <a:srgbClr val="152C41"/>
                </a:solidFill>
                <a:cs typeface="Arial"/>
              </a:rPr>
              <a:t>to</a:t>
            </a:r>
            <a:r>
              <a:rPr lang="nl-BE" sz="1600" dirty="0">
                <a:solidFill>
                  <a:srgbClr val="152C41"/>
                </a:solidFill>
                <a:cs typeface="Arial"/>
              </a:rPr>
              <a:t> </a:t>
            </a:r>
            <a:r>
              <a:rPr sz="1600" spc="-7" dirty="0">
                <a:solidFill>
                  <a:srgbClr val="152C41"/>
                </a:solidFill>
                <a:cs typeface="Arial"/>
              </a:rPr>
              <a:t>High </a:t>
            </a:r>
            <a:r>
              <a:rPr sz="1600" dirty="0">
                <a:solidFill>
                  <a:srgbClr val="152C41"/>
                </a:solidFill>
                <a:cs typeface="Arial"/>
              </a:rPr>
              <a:t>to </a:t>
            </a:r>
            <a:r>
              <a:rPr sz="1600" spc="-53" dirty="0">
                <a:solidFill>
                  <a:srgbClr val="152C41"/>
                </a:solidFill>
                <a:cs typeface="Arial"/>
              </a:rPr>
              <a:t>Very </a:t>
            </a:r>
            <a:r>
              <a:rPr sz="1600" spc="-13" dirty="0">
                <a:solidFill>
                  <a:srgbClr val="152C41"/>
                </a:solidFill>
                <a:cs typeface="Arial"/>
              </a:rPr>
              <a:t>High </a:t>
            </a:r>
            <a:r>
              <a:rPr sz="1600" spc="-7" dirty="0">
                <a:solidFill>
                  <a:srgbClr val="152C41"/>
                </a:solidFill>
                <a:cs typeface="Arial"/>
              </a:rPr>
              <a:t>CV </a:t>
            </a:r>
            <a:r>
              <a:rPr sz="1600" dirty="0">
                <a:solidFill>
                  <a:srgbClr val="152C41"/>
                </a:solidFill>
                <a:cs typeface="Arial"/>
              </a:rPr>
              <a:t>risk </a:t>
            </a:r>
            <a:r>
              <a:rPr lang="nl-BE" sz="1600" dirty="0">
                <a:solidFill>
                  <a:srgbClr val="152C41"/>
                </a:solidFill>
                <a:cs typeface="Arial"/>
              </a:rPr>
              <a:t>                        </a:t>
            </a:r>
            <a:r>
              <a:rPr sz="1600" dirty="0">
                <a:solidFill>
                  <a:srgbClr val="152C41"/>
                </a:solidFill>
                <a:cs typeface="Arial"/>
              </a:rPr>
              <a:t>(“</a:t>
            </a:r>
            <a:r>
              <a:rPr sz="1600" i="1" dirty="0">
                <a:solidFill>
                  <a:srgbClr val="152C41"/>
                </a:solidFill>
                <a:cs typeface="Arial"/>
              </a:rPr>
              <a:t>the </a:t>
            </a:r>
            <a:r>
              <a:rPr sz="1600" i="1" spc="-7" dirty="0">
                <a:solidFill>
                  <a:srgbClr val="152C41"/>
                </a:solidFill>
                <a:cs typeface="Arial"/>
              </a:rPr>
              <a:t>more </a:t>
            </a:r>
            <a:r>
              <a:rPr sz="1600" i="1" dirty="0">
                <a:solidFill>
                  <a:srgbClr val="152C41"/>
                </a:solidFill>
                <a:cs typeface="Arial"/>
              </a:rPr>
              <a:t>CV risk goes up, the </a:t>
            </a:r>
            <a:r>
              <a:rPr sz="1600" i="1" spc="-7" dirty="0">
                <a:solidFill>
                  <a:srgbClr val="152C41"/>
                </a:solidFill>
                <a:cs typeface="Arial"/>
              </a:rPr>
              <a:t>more </a:t>
            </a:r>
            <a:r>
              <a:rPr sz="1600" i="1" dirty="0">
                <a:solidFill>
                  <a:srgbClr val="152C41"/>
                </a:solidFill>
                <a:cs typeface="Arial"/>
              </a:rPr>
              <a:t>LDL </a:t>
            </a:r>
            <a:r>
              <a:rPr sz="1600" i="1" spc="-7" dirty="0">
                <a:solidFill>
                  <a:srgbClr val="152C41"/>
                </a:solidFill>
                <a:cs typeface="Arial"/>
              </a:rPr>
              <a:t>must come</a:t>
            </a:r>
            <a:r>
              <a:rPr sz="1600" i="1" spc="-53" dirty="0">
                <a:solidFill>
                  <a:srgbClr val="152C41"/>
                </a:solidFill>
                <a:cs typeface="Arial"/>
              </a:rPr>
              <a:t> </a:t>
            </a:r>
            <a:r>
              <a:rPr sz="1600" i="1" spc="7" dirty="0">
                <a:solidFill>
                  <a:srgbClr val="152C41"/>
                </a:solidFill>
                <a:cs typeface="Arial"/>
              </a:rPr>
              <a:t>down</a:t>
            </a:r>
            <a:r>
              <a:rPr sz="1600" spc="7" dirty="0">
                <a:solidFill>
                  <a:srgbClr val="152C41"/>
                </a:solidFill>
                <a:cs typeface="Arial"/>
              </a:rPr>
              <a:t>”)</a:t>
            </a:r>
            <a:endParaRPr lang="nl-BE" sz="1600" spc="7" dirty="0">
              <a:solidFill>
                <a:srgbClr val="152C41"/>
              </a:solidFill>
              <a:cs typeface="Arial"/>
            </a:endParaRPr>
          </a:p>
          <a:p>
            <a:pPr marL="321725"/>
            <a:endParaRPr lang="nl-BE" sz="1600" spc="7" dirty="0">
              <a:solidFill>
                <a:srgbClr val="152C41"/>
              </a:solidFill>
              <a:cs typeface="Arial"/>
            </a:endParaRPr>
          </a:p>
          <a:p>
            <a:pPr marL="838179" lvl="1" indent="-228594" defTabSz="1219170">
              <a:spcAft>
                <a:spcPts val="800"/>
              </a:spcAft>
              <a:buFont typeface="Arial" panose="020B0604020202020204" pitchFamily="34" charset="0"/>
              <a:buChar char="•"/>
            </a:pPr>
            <a:r>
              <a:rPr lang="en-US" sz="1600" dirty="0">
                <a:solidFill>
                  <a:prstClr val="black"/>
                </a:solidFill>
                <a:cs typeface="Calibri" panose="020F0502020204030204" pitchFamily="34" charset="0"/>
              </a:rPr>
              <a:t>The  “treat to target” approach utilized in ODYSSEY OUTCOMES supports the new LDL-C goal:   </a:t>
            </a:r>
          </a:p>
          <a:p>
            <a:pPr marL="1219170" lvl="2" defTabSz="1219170">
              <a:spcAft>
                <a:spcPts val="800"/>
              </a:spcAft>
            </a:pPr>
            <a:r>
              <a:rPr lang="en-US" sz="1600" dirty="0">
                <a:solidFill>
                  <a:prstClr val="black"/>
                </a:solidFill>
                <a:cs typeface="Calibri" panose="020F0502020204030204" pitchFamily="34" charset="0"/>
              </a:rPr>
              <a:t>LDL-C goal of </a:t>
            </a:r>
            <a:r>
              <a:rPr lang="en-US" sz="1600" b="1" dirty="0">
                <a:solidFill>
                  <a:prstClr val="black"/>
                </a:solidFill>
                <a:cs typeface="Calibri" panose="020F0502020204030204" pitchFamily="34" charset="0"/>
              </a:rPr>
              <a:t>&lt;1.4 </a:t>
            </a:r>
            <a:r>
              <a:rPr lang="en-US" sz="1600" b="1" dirty="0" err="1">
                <a:solidFill>
                  <a:prstClr val="black"/>
                </a:solidFill>
                <a:cs typeface="Calibri" panose="020F0502020204030204" pitchFamily="34" charset="0"/>
              </a:rPr>
              <a:t>mmol</a:t>
            </a:r>
            <a:r>
              <a:rPr lang="en-US" sz="1600" b="1" dirty="0">
                <a:solidFill>
                  <a:prstClr val="black"/>
                </a:solidFill>
                <a:cs typeface="Calibri" panose="020F0502020204030204" pitchFamily="34" charset="0"/>
              </a:rPr>
              <a:t>/L </a:t>
            </a:r>
            <a:r>
              <a:rPr lang="en-US" sz="1600" u="sng" dirty="0">
                <a:solidFill>
                  <a:prstClr val="black"/>
                </a:solidFill>
                <a:cs typeface="Calibri" panose="020F0502020204030204" pitchFamily="34" charset="0"/>
              </a:rPr>
              <a:t>or </a:t>
            </a:r>
            <a:r>
              <a:rPr lang="en-US" sz="1600" b="1" u="sng" dirty="0">
                <a:solidFill>
                  <a:prstClr val="black"/>
                </a:solidFill>
                <a:cs typeface="Calibri" panose="020F0502020204030204" pitchFamily="34" charset="0"/>
              </a:rPr>
              <a:t>&lt;55 mg/</a:t>
            </a:r>
            <a:r>
              <a:rPr lang="en-US" sz="1600" b="1" u="sng" dirty="0" err="1">
                <a:solidFill>
                  <a:prstClr val="black"/>
                </a:solidFill>
                <a:cs typeface="Calibri" panose="020F0502020204030204" pitchFamily="34" charset="0"/>
              </a:rPr>
              <a:t>dL</a:t>
            </a:r>
            <a:r>
              <a:rPr lang="en-US" sz="1600" u="sng" dirty="0">
                <a:solidFill>
                  <a:prstClr val="black"/>
                </a:solidFill>
                <a:cs typeface="Calibri" panose="020F0502020204030204" pitchFamily="34" charset="0"/>
              </a:rPr>
              <a:t> for Very High Risk  (VHR) patients</a:t>
            </a:r>
            <a:r>
              <a:rPr lang="en-US" sz="1600" dirty="0">
                <a:solidFill>
                  <a:prstClr val="black"/>
                </a:solidFill>
                <a:cs typeface="Calibri" panose="020F0502020204030204" pitchFamily="34" charset="0"/>
              </a:rPr>
              <a:t> (secondary and primary prevention)</a:t>
            </a:r>
          </a:p>
          <a:p>
            <a:pPr marL="1219170" lvl="2" defTabSz="1219170">
              <a:spcAft>
                <a:spcPts val="800"/>
              </a:spcAft>
            </a:pPr>
            <a:r>
              <a:rPr lang="en-US" sz="1600" dirty="0">
                <a:solidFill>
                  <a:prstClr val="black"/>
                </a:solidFill>
                <a:cs typeface="Calibri" panose="020F0502020204030204" pitchFamily="34" charset="0"/>
              </a:rPr>
              <a:t>LDL-C goal of </a:t>
            </a:r>
            <a:r>
              <a:rPr lang="en-US" sz="1600" b="1" dirty="0">
                <a:solidFill>
                  <a:prstClr val="black"/>
                </a:solidFill>
                <a:cs typeface="Calibri" panose="020F0502020204030204" pitchFamily="34" charset="0"/>
              </a:rPr>
              <a:t>&lt;1.0 </a:t>
            </a:r>
            <a:r>
              <a:rPr lang="en-US" sz="1600" b="1" dirty="0" err="1">
                <a:solidFill>
                  <a:prstClr val="black"/>
                </a:solidFill>
                <a:cs typeface="Calibri" panose="020F0502020204030204" pitchFamily="34" charset="0"/>
              </a:rPr>
              <a:t>mmol</a:t>
            </a:r>
            <a:r>
              <a:rPr lang="en-US" sz="1600" b="1" dirty="0">
                <a:solidFill>
                  <a:prstClr val="black"/>
                </a:solidFill>
                <a:cs typeface="Calibri" panose="020F0502020204030204" pitchFamily="34" charset="0"/>
              </a:rPr>
              <a:t>/L </a:t>
            </a:r>
            <a:r>
              <a:rPr lang="en-US" sz="1600" u="sng" dirty="0">
                <a:solidFill>
                  <a:prstClr val="black"/>
                </a:solidFill>
                <a:cs typeface="Calibri" panose="020F0502020204030204" pitchFamily="34" charset="0"/>
              </a:rPr>
              <a:t>or &lt;</a:t>
            </a:r>
            <a:r>
              <a:rPr lang="en-US" sz="1600" b="1" u="sng" dirty="0">
                <a:solidFill>
                  <a:prstClr val="black"/>
                </a:solidFill>
                <a:cs typeface="Calibri" panose="020F0502020204030204" pitchFamily="34" charset="0"/>
              </a:rPr>
              <a:t>40 mg/</a:t>
            </a:r>
            <a:r>
              <a:rPr lang="en-US" sz="1600" b="1" u="sng" dirty="0" err="1">
                <a:solidFill>
                  <a:prstClr val="black"/>
                </a:solidFill>
                <a:cs typeface="Calibri" panose="020F0502020204030204" pitchFamily="34" charset="0"/>
              </a:rPr>
              <a:t>dL</a:t>
            </a:r>
            <a:r>
              <a:rPr lang="en-US" sz="1600" b="1" u="sng" dirty="0">
                <a:solidFill>
                  <a:prstClr val="black"/>
                </a:solidFill>
                <a:cs typeface="Calibri" panose="020F0502020204030204" pitchFamily="34" charset="0"/>
              </a:rPr>
              <a:t> </a:t>
            </a:r>
            <a:r>
              <a:rPr lang="en-US" sz="1600" u="sng" dirty="0">
                <a:solidFill>
                  <a:prstClr val="black"/>
                </a:solidFill>
                <a:cs typeface="Calibri" panose="020F0502020204030204" pitchFamily="34" charset="0"/>
              </a:rPr>
              <a:t>for patients who experience a second vascular event within 2 years</a:t>
            </a:r>
            <a:r>
              <a:rPr lang="en-US" sz="1600" dirty="0">
                <a:solidFill>
                  <a:prstClr val="black"/>
                </a:solidFill>
                <a:cs typeface="Calibri" panose="020F0502020204030204" pitchFamily="34" charset="0"/>
              </a:rPr>
              <a:t> while taking maximally tolerated statin-based therapy</a:t>
            </a:r>
          </a:p>
          <a:p>
            <a:pPr marL="321725"/>
            <a:endParaRPr sz="1600" dirty="0">
              <a:latin typeface="Arial"/>
              <a:cs typeface="Arial"/>
            </a:endParaRPr>
          </a:p>
        </p:txBody>
      </p:sp>
      <p:sp>
        <p:nvSpPr>
          <p:cNvPr id="5" name="Title 1"/>
          <p:cNvSpPr>
            <a:spLocks noGrp="1"/>
          </p:cNvSpPr>
          <p:nvPr>
            <p:ph type="title"/>
          </p:nvPr>
        </p:nvSpPr>
        <p:spPr>
          <a:xfrm>
            <a:off x="838200" y="365125"/>
            <a:ext cx="10515600" cy="492443"/>
          </a:xfrm>
        </p:spPr>
        <p:txBody>
          <a:bodyPr/>
          <a:lstStyle/>
          <a:p>
            <a:r>
              <a:rPr lang="nl-BE" sz="3200" dirty="0">
                <a:latin typeface="+mn-lt"/>
              </a:rPr>
              <a:t>TAKE HOME MESSAGE</a:t>
            </a:r>
            <a:endParaRPr lang="en-US" sz="3200" dirty="0">
              <a:latin typeface="+mn-lt"/>
            </a:endParaRPr>
          </a:p>
        </p:txBody>
      </p:sp>
      <p:sp>
        <p:nvSpPr>
          <p:cNvPr id="6" name="Oval 5"/>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7352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15BB5-F01A-4F81-B7AE-C63BE55BC41F}"/>
              </a:ext>
            </a:extLst>
          </p:cNvPr>
          <p:cNvSpPr>
            <a:spLocks noGrp="1"/>
          </p:cNvSpPr>
          <p:nvPr>
            <p:ph type="title"/>
          </p:nvPr>
        </p:nvSpPr>
        <p:spPr>
          <a:xfrm>
            <a:off x="838200" y="365126"/>
            <a:ext cx="10515600" cy="681663"/>
          </a:xfrm>
        </p:spPr>
        <p:txBody>
          <a:bodyPr>
            <a:normAutofit/>
          </a:bodyPr>
          <a:lstStyle/>
          <a:p>
            <a:r>
              <a:rPr lang="fr-CA" sz="3200" dirty="0">
                <a:latin typeface="+mn-lt"/>
              </a:rPr>
              <a:t>CLASSES OF RECOMMENDATIONS</a:t>
            </a:r>
            <a:endParaRPr lang="en-US" sz="3200" dirty="0">
              <a:latin typeface="+mn-lt"/>
            </a:endParaRPr>
          </a:p>
        </p:txBody>
      </p:sp>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8C50FFF-961C-4BC8-A304-32FC27D985F1}"/>
              </a:ext>
            </a:extLst>
          </p:cNvPr>
          <p:cNvPicPr>
            <a:picLocks noChangeAspect="1"/>
          </p:cNvPicPr>
          <p:nvPr/>
        </p:nvPicPr>
        <p:blipFill rotWithShape="1">
          <a:blip r:embed="rId3"/>
          <a:srcRect r="2426"/>
          <a:stretch/>
        </p:blipFill>
        <p:spPr>
          <a:xfrm>
            <a:off x="838201" y="1046789"/>
            <a:ext cx="10394244" cy="5719828"/>
          </a:xfrm>
          <a:prstGeom prst="rect">
            <a:avLst/>
          </a:prstGeom>
        </p:spPr>
      </p:pic>
      <p:sp>
        <p:nvSpPr>
          <p:cNvPr id="7" name="object 4"/>
          <p:cNvSpPr txBox="1"/>
          <p:nvPr/>
        </p:nvSpPr>
        <p:spPr>
          <a:xfrm>
            <a:off x="8763000" y="6589440"/>
            <a:ext cx="2982807" cy="192360"/>
          </a:xfrm>
          <a:prstGeom prst="rect">
            <a:avLst/>
          </a:prstGeom>
        </p:spPr>
        <p:txBody>
          <a:bodyPr vert="horz" wrap="square" lIns="0" tIns="0" rIns="0" bIns="0" rtlCol="0">
            <a:spAutoFit/>
          </a:bodyPr>
          <a:lstStyle/>
          <a:p>
            <a:pPr marL="16933">
              <a:lnSpc>
                <a:spcPts val="1473"/>
              </a:lnSpc>
            </a:pPr>
            <a:r>
              <a:rPr sz="1067" spc="-7" dirty="0">
                <a:cs typeface="Arial"/>
              </a:rPr>
              <a:t>Mach F, </a:t>
            </a:r>
            <a:r>
              <a:rPr sz="1067" i="1" spc="-7" dirty="0">
                <a:cs typeface="Arial"/>
              </a:rPr>
              <a:t>et al</a:t>
            </a:r>
            <a:r>
              <a:rPr sz="1067" spc="-7" dirty="0">
                <a:cs typeface="Arial"/>
              </a:rPr>
              <a:t>. </a:t>
            </a:r>
            <a:r>
              <a:rPr sz="1067" i="1" spc="-7" dirty="0">
                <a:cs typeface="Arial"/>
              </a:rPr>
              <a:t>Eur Heart </a:t>
            </a:r>
            <a:r>
              <a:rPr sz="1067" i="1" dirty="0">
                <a:cs typeface="Arial"/>
              </a:rPr>
              <a:t>J</a:t>
            </a:r>
            <a:r>
              <a:rPr sz="1067" dirty="0">
                <a:cs typeface="Arial"/>
              </a:rPr>
              <a:t>.</a:t>
            </a:r>
            <a:r>
              <a:rPr sz="1067" spc="-33" dirty="0">
                <a:cs typeface="Arial"/>
              </a:rPr>
              <a:t> </a:t>
            </a:r>
            <a:r>
              <a:rPr sz="1067" spc="-13" dirty="0">
                <a:cs typeface="Arial"/>
              </a:rPr>
              <a:t>2019;0:1–78</a:t>
            </a:r>
            <a:endParaRPr sz="1067" dirty="0">
              <a:cs typeface="Arial"/>
            </a:endParaRPr>
          </a:p>
        </p:txBody>
      </p:sp>
    </p:spTree>
    <p:extLst>
      <p:ext uri="{BB962C8B-B14F-4D97-AF65-F5344CB8AC3E}">
        <p14:creationId xmlns:p14="http://schemas.microsoft.com/office/powerpoint/2010/main" val="25140650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6D68C11-C163-4F74-A9DD-5BE154B1DBB1}"/>
              </a:ext>
            </a:extLst>
          </p:cNvPr>
          <p:cNvSpPr/>
          <p:nvPr/>
        </p:nvSpPr>
        <p:spPr>
          <a:xfrm>
            <a:off x="497528" y="1369078"/>
            <a:ext cx="11155211" cy="4896149"/>
          </a:xfrm>
          <a:prstGeom prst="rect">
            <a:avLst/>
          </a:prstGeom>
        </p:spPr>
        <p:txBody>
          <a:bodyPr wrap="square">
            <a:spAutoFit/>
          </a:bodyPr>
          <a:lstStyle/>
          <a:p>
            <a:pPr marL="321725" indent="-304792">
              <a:spcBef>
                <a:spcPts val="800"/>
              </a:spcBef>
              <a:buSzPct val="108333"/>
              <a:buChar char="•"/>
              <a:tabLst>
                <a:tab pos="321725" algn="l"/>
              </a:tabLst>
            </a:pPr>
            <a:r>
              <a:rPr lang="en-US" sz="1600" spc="-7" dirty="0">
                <a:solidFill>
                  <a:srgbClr val="152C41"/>
                </a:solidFill>
                <a:cs typeface="Arial"/>
              </a:rPr>
              <a:t>Intensification </a:t>
            </a:r>
            <a:r>
              <a:rPr lang="en-US" sz="1600" dirty="0">
                <a:solidFill>
                  <a:srgbClr val="152C41"/>
                </a:solidFill>
                <a:cs typeface="Arial"/>
              </a:rPr>
              <a:t>of </a:t>
            </a:r>
            <a:r>
              <a:rPr lang="en-US" sz="1600" spc="-7" dirty="0">
                <a:solidFill>
                  <a:srgbClr val="152C41"/>
                </a:solidFill>
                <a:cs typeface="Arial"/>
              </a:rPr>
              <a:t>LDL-lowering therapy should be pursued and based</a:t>
            </a:r>
            <a:r>
              <a:rPr lang="en-US" sz="1600" spc="320" dirty="0">
                <a:solidFill>
                  <a:srgbClr val="152C41"/>
                </a:solidFill>
                <a:cs typeface="Arial"/>
              </a:rPr>
              <a:t> </a:t>
            </a:r>
            <a:r>
              <a:rPr lang="en-US" sz="1600" dirty="0">
                <a:solidFill>
                  <a:srgbClr val="152C41"/>
                </a:solidFill>
                <a:cs typeface="Arial"/>
              </a:rPr>
              <a:t>on:</a:t>
            </a:r>
            <a:endParaRPr lang="en-US" sz="1600" dirty="0">
              <a:cs typeface="Arial"/>
            </a:endParaRPr>
          </a:p>
          <a:p>
            <a:pPr marL="689169" lvl="1" indent="-304792">
              <a:spcBef>
                <a:spcPts val="807"/>
              </a:spcBef>
              <a:buChar char="-"/>
              <a:tabLst>
                <a:tab pos="690016" algn="l"/>
              </a:tabLst>
            </a:pPr>
            <a:r>
              <a:rPr lang="en-US" sz="1600" dirty="0">
                <a:solidFill>
                  <a:srgbClr val="152C41"/>
                </a:solidFill>
                <a:cs typeface="Arial"/>
              </a:rPr>
              <a:t>CV risk, irrespective of </a:t>
            </a:r>
            <a:r>
              <a:rPr lang="en-US" sz="1600" spc="-7" dirty="0">
                <a:solidFill>
                  <a:srgbClr val="152C41"/>
                </a:solidFill>
                <a:cs typeface="Arial"/>
              </a:rPr>
              <a:t>its </a:t>
            </a:r>
            <a:r>
              <a:rPr lang="en-US" sz="1600" dirty="0">
                <a:solidFill>
                  <a:srgbClr val="152C41"/>
                </a:solidFill>
                <a:cs typeface="Arial"/>
              </a:rPr>
              <a:t>underlying</a:t>
            </a:r>
            <a:r>
              <a:rPr lang="en-US" sz="1600" spc="-147" dirty="0">
                <a:solidFill>
                  <a:srgbClr val="152C41"/>
                </a:solidFill>
                <a:cs typeface="Arial"/>
              </a:rPr>
              <a:t> </a:t>
            </a:r>
            <a:r>
              <a:rPr lang="en-US" sz="1600" dirty="0">
                <a:solidFill>
                  <a:srgbClr val="152C41"/>
                </a:solidFill>
                <a:cs typeface="Arial"/>
              </a:rPr>
              <a:t>cause</a:t>
            </a:r>
            <a:endParaRPr lang="en-US" sz="1600" dirty="0">
              <a:cs typeface="Arial"/>
            </a:endParaRPr>
          </a:p>
          <a:p>
            <a:pPr marL="689169" lvl="1" indent="-304792">
              <a:spcBef>
                <a:spcPts val="800"/>
              </a:spcBef>
              <a:buChar char="-"/>
              <a:tabLst>
                <a:tab pos="690016" algn="l"/>
              </a:tabLst>
            </a:pPr>
            <a:r>
              <a:rPr lang="en-US" sz="1600" dirty="0">
                <a:solidFill>
                  <a:srgbClr val="152C41"/>
                </a:solidFill>
                <a:cs typeface="Arial"/>
              </a:rPr>
              <a:t>Baseline</a:t>
            </a:r>
            <a:r>
              <a:rPr lang="en-US" sz="1600" spc="-120" dirty="0">
                <a:solidFill>
                  <a:srgbClr val="152C41"/>
                </a:solidFill>
                <a:cs typeface="Arial"/>
              </a:rPr>
              <a:t> </a:t>
            </a:r>
            <a:r>
              <a:rPr lang="en-US" sz="1600" dirty="0">
                <a:solidFill>
                  <a:srgbClr val="152C41"/>
                </a:solidFill>
                <a:cs typeface="Arial"/>
              </a:rPr>
              <a:t>LDL-C</a:t>
            </a:r>
            <a:endParaRPr lang="en-US" sz="1600" dirty="0">
              <a:cs typeface="Arial"/>
            </a:endParaRPr>
          </a:p>
          <a:p>
            <a:pPr marL="321725" indent="-304792">
              <a:spcBef>
                <a:spcPts val="793"/>
              </a:spcBef>
              <a:buSzPct val="108333"/>
              <a:buChar char="•"/>
              <a:tabLst>
                <a:tab pos="321725" algn="l"/>
              </a:tabLst>
            </a:pPr>
            <a:r>
              <a:rPr lang="en-US" sz="1600" spc="-7" dirty="0">
                <a:solidFill>
                  <a:srgbClr val="152C41"/>
                </a:solidFill>
                <a:cs typeface="Arial"/>
              </a:rPr>
              <a:t>New Guidelines implementation in </a:t>
            </a:r>
            <a:r>
              <a:rPr lang="en-US" sz="1600" dirty="0">
                <a:solidFill>
                  <a:srgbClr val="152C41"/>
                </a:solidFill>
                <a:cs typeface="Arial"/>
              </a:rPr>
              <a:t>real </a:t>
            </a:r>
            <a:r>
              <a:rPr lang="en-US" sz="1600" spc="-7" dirty="0">
                <a:solidFill>
                  <a:srgbClr val="152C41"/>
                </a:solidFill>
                <a:cs typeface="Arial"/>
              </a:rPr>
              <a:t>life: </a:t>
            </a:r>
            <a:r>
              <a:rPr lang="en-US" sz="1600" b="1" u="heavy" spc="-7" dirty="0">
                <a:solidFill>
                  <a:srgbClr val="152C41"/>
                </a:solidFill>
                <a:cs typeface="Arial"/>
              </a:rPr>
              <a:t>a stepwise</a:t>
            </a:r>
            <a:r>
              <a:rPr lang="en-US" sz="1600" b="1" u="heavy" spc="272" dirty="0">
                <a:solidFill>
                  <a:srgbClr val="152C41"/>
                </a:solidFill>
                <a:cs typeface="Arial"/>
              </a:rPr>
              <a:t> </a:t>
            </a:r>
            <a:r>
              <a:rPr lang="en-US" sz="1600" b="1" u="heavy" spc="-7" dirty="0">
                <a:solidFill>
                  <a:srgbClr val="152C41"/>
                </a:solidFill>
                <a:cs typeface="Arial"/>
              </a:rPr>
              <a:t>approach</a:t>
            </a:r>
            <a:endParaRPr lang="en-US" sz="1600" b="1" dirty="0">
              <a:cs typeface="Arial"/>
            </a:endParaRPr>
          </a:p>
          <a:p>
            <a:pPr marL="589264" lvl="1" indent="-204888">
              <a:spcBef>
                <a:spcPts val="807"/>
              </a:spcBef>
              <a:buChar char="-"/>
              <a:tabLst>
                <a:tab pos="590112" algn="l"/>
              </a:tabLst>
            </a:pPr>
            <a:r>
              <a:rPr lang="en-US" sz="1600" spc="7" dirty="0">
                <a:solidFill>
                  <a:srgbClr val="152C41"/>
                </a:solidFill>
                <a:cs typeface="Arial"/>
              </a:rPr>
              <a:t>Use </a:t>
            </a:r>
            <a:r>
              <a:rPr lang="en-US" sz="1600" dirty="0">
                <a:solidFill>
                  <a:srgbClr val="152C41"/>
                </a:solidFill>
                <a:cs typeface="Arial"/>
              </a:rPr>
              <a:t>High-Intensity statin monotherapy for any specific level of CV</a:t>
            </a:r>
            <a:r>
              <a:rPr lang="en-US" sz="1600" spc="-267" dirty="0">
                <a:solidFill>
                  <a:srgbClr val="152C41"/>
                </a:solidFill>
                <a:cs typeface="Arial"/>
              </a:rPr>
              <a:t> </a:t>
            </a:r>
            <a:r>
              <a:rPr lang="en-US" sz="1600" dirty="0">
                <a:solidFill>
                  <a:srgbClr val="152C41"/>
                </a:solidFill>
                <a:cs typeface="Arial"/>
              </a:rPr>
              <a:t>risk</a:t>
            </a:r>
            <a:endParaRPr lang="en-US" sz="1600" dirty="0">
              <a:cs typeface="Arial"/>
            </a:endParaRPr>
          </a:p>
          <a:p>
            <a:pPr marL="689169" lvl="1" indent="-304792">
              <a:spcBef>
                <a:spcPts val="800"/>
              </a:spcBef>
              <a:buChar char="-"/>
              <a:tabLst>
                <a:tab pos="690016" algn="l"/>
              </a:tabLst>
            </a:pPr>
            <a:r>
              <a:rPr lang="en-US" sz="1600" dirty="0">
                <a:solidFill>
                  <a:srgbClr val="152C41"/>
                </a:solidFill>
                <a:cs typeface="Arial"/>
              </a:rPr>
              <a:t>Acknowledge statin-ezetimibe combination as step #2 if LDL goal is not achieved, based</a:t>
            </a:r>
            <a:r>
              <a:rPr lang="en-US" sz="1600" spc="-333" dirty="0">
                <a:solidFill>
                  <a:srgbClr val="152C41"/>
                </a:solidFill>
                <a:cs typeface="Arial"/>
              </a:rPr>
              <a:t>      </a:t>
            </a:r>
            <a:r>
              <a:rPr lang="en-US" sz="1600" dirty="0">
                <a:solidFill>
                  <a:srgbClr val="152C41"/>
                </a:solidFill>
                <a:cs typeface="Arial"/>
              </a:rPr>
              <a:t>on:</a:t>
            </a:r>
            <a:endParaRPr lang="en-US" sz="1600" dirty="0">
              <a:cs typeface="Arial"/>
            </a:endParaRPr>
          </a:p>
          <a:p>
            <a:pPr marL="952476" indent="-228594">
              <a:spcBef>
                <a:spcPts val="673"/>
              </a:spcBef>
              <a:buFont typeface="Arial" panose="020B0604020202020204" pitchFamily="34" charset="0"/>
              <a:buChar char="•"/>
              <a:tabLst>
                <a:tab pos="5592940" algn="l"/>
              </a:tabLst>
            </a:pPr>
            <a:r>
              <a:rPr lang="en-US" sz="1600" i="1" spc="-7" dirty="0">
                <a:solidFill>
                  <a:srgbClr val="152C41"/>
                </a:solidFill>
                <a:cs typeface="Arial"/>
              </a:rPr>
              <a:t>strong expected</a:t>
            </a:r>
            <a:r>
              <a:rPr lang="en-US" sz="1600" i="1" spc="227" dirty="0">
                <a:solidFill>
                  <a:srgbClr val="152C41"/>
                </a:solidFill>
                <a:cs typeface="Arial"/>
              </a:rPr>
              <a:t> </a:t>
            </a:r>
            <a:r>
              <a:rPr lang="en-US" sz="1600" i="1" spc="-7" dirty="0">
                <a:solidFill>
                  <a:srgbClr val="152C41"/>
                </a:solidFill>
                <a:cs typeface="Arial"/>
              </a:rPr>
              <a:t>clinical</a:t>
            </a:r>
            <a:r>
              <a:rPr lang="en-US" sz="1600" i="1" spc="20" dirty="0">
                <a:solidFill>
                  <a:srgbClr val="152C41"/>
                </a:solidFill>
                <a:cs typeface="Arial"/>
              </a:rPr>
              <a:t> </a:t>
            </a:r>
            <a:r>
              <a:rPr lang="en-US" sz="1600" i="1" spc="-7" dirty="0">
                <a:solidFill>
                  <a:srgbClr val="152C41"/>
                </a:solidFill>
                <a:cs typeface="Arial"/>
              </a:rPr>
              <a:t>benefits (</a:t>
            </a:r>
            <a:r>
              <a:rPr lang="en-US" sz="1600" i="1" spc="-7" dirty="0">
                <a:solidFill>
                  <a:srgbClr val="152C41"/>
                </a:solidFill>
                <a:cs typeface="Arial Narrow"/>
              </a:rPr>
              <a:t>~</a:t>
            </a:r>
            <a:r>
              <a:rPr lang="en-US" sz="1600" i="1" spc="-7" dirty="0">
                <a:solidFill>
                  <a:srgbClr val="152C41"/>
                </a:solidFill>
                <a:cs typeface="Arial"/>
              </a:rPr>
              <a:t>65% LDL-C</a:t>
            </a:r>
            <a:r>
              <a:rPr lang="en-US" sz="1600" i="1" spc="-40" dirty="0">
                <a:solidFill>
                  <a:srgbClr val="152C41"/>
                </a:solidFill>
                <a:cs typeface="Arial"/>
              </a:rPr>
              <a:t> </a:t>
            </a:r>
            <a:r>
              <a:rPr lang="en-US" sz="1600" i="1" spc="-7" dirty="0">
                <a:solidFill>
                  <a:srgbClr val="152C41"/>
                </a:solidFill>
                <a:cs typeface="Arial"/>
              </a:rPr>
              <a:t>reduction)</a:t>
            </a:r>
            <a:endParaRPr lang="en-US" sz="1600" dirty="0">
              <a:cs typeface="Arial"/>
            </a:endParaRPr>
          </a:p>
          <a:p>
            <a:pPr marL="952476" indent="-228594">
              <a:spcBef>
                <a:spcPts val="640"/>
              </a:spcBef>
              <a:buFont typeface="Arial" panose="020B0604020202020204" pitchFamily="34" charset="0"/>
              <a:buChar char="•"/>
            </a:pPr>
            <a:r>
              <a:rPr lang="en-US" sz="1600" i="1" spc="-7" dirty="0">
                <a:solidFill>
                  <a:srgbClr val="152C41"/>
                </a:solidFill>
                <a:cs typeface="Arial"/>
              </a:rPr>
              <a:t>high cost-effectiveness in reducing both LDL-C and CVD</a:t>
            </a:r>
            <a:r>
              <a:rPr lang="en-US" sz="1600" i="1" spc="305" dirty="0">
                <a:solidFill>
                  <a:srgbClr val="152C41"/>
                </a:solidFill>
                <a:cs typeface="Arial"/>
              </a:rPr>
              <a:t> </a:t>
            </a:r>
            <a:r>
              <a:rPr lang="en-US" sz="1600" i="1" dirty="0">
                <a:solidFill>
                  <a:srgbClr val="152C41"/>
                </a:solidFill>
                <a:cs typeface="Arial"/>
              </a:rPr>
              <a:t>risk</a:t>
            </a:r>
            <a:endParaRPr lang="en-US" sz="1600" dirty="0">
              <a:cs typeface="Arial"/>
            </a:endParaRPr>
          </a:p>
          <a:p>
            <a:pPr marL="689169" lvl="1" indent="-304792">
              <a:spcBef>
                <a:spcPts val="760"/>
              </a:spcBef>
              <a:buChar char="-"/>
              <a:tabLst>
                <a:tab pos="690016" algn="l"/>
              </a:tabLst>
            </a:pPr>
            <a:r>
              <a:rPr lang="en-US" sz="1600" dirty="0">
                <a:solidFill>
                  <a:srgbClr val="152C41"/>
                </a:solidFill>
                <a:cs typeface="Arial"/>
              </a:rPr>
              <a:t>Add PCSK9-Inhibitors as step #3 if LDL goal </a:t>
            </a:r>
            <a:r>
              <a:rPr lang="en-US" sz="1600">
                <a:solidFill>
                  <a:srgbClr val="152C41"/>
                </a:solidFill>
                <a:cs typeface="Arial"/>
              </a:rPr>
              <a:t>still not </a:t>
            </a:r>
            <a:r>
              <a:rPr lang="en-US" sz="1600" spc="-320">
                <a:solidFill>
                  <a:srgbClr val="152C41"/>
                </a:solidFill>
                <a:cs typeface="Arial"/>
              </a:rPr>
              <a:t>  </a:t>
            </a:r>
            <a:r>
              <a:rPr lang="en-US" sz="1600" dirty="0">
                <a:solidFill>
                  <a:srgbClr val="152C41"/>
                </a:solidFill>
                <a:cs typeface="Arial"/>
              </a:rPr>
              <a:t>achieved </a:t>
            </a:r>
          </a:p>
          <a:p>
            <a:pPr marL="689169" lvl="1" indent="-304792">
              <a:spcBef>
                <a:spcPts val="760"/>
              </a:spcBef>
              <a:buChar char="-"/>
              <a:tabLst>
                <a:tab pos="690016" algn="l"/>
              </a:tabLst>
            </a:pPr>
            <a:endParaRPr lang="en-US" sz="1600" dirty="0">
              <a:solidFill>
                <a:srgbClr val="152C41"/>
              </a:solidFill>
              <a:cs typeface="Arial"/>
            </a:endParaRPr>
          </a:p>
          <a:p>
            <a:pPr marL="380990" indent="-380990" defTabSz="1219170">
              <a:spcAft>
                <a:spcPts val="800"/>
              </a:spcAft>
              <a:buFont typeface="Arial" panose="020B0604020202020204" pitchFamily="34" charset="0"/>
              <a:buChar char="•"/>
            </a:pPr>
            <a:r>
              <a:rPr lang="en-US" sz="1600" dirty="0">
                <a:solidFill>
                  <a:prstClr val="black"/>
                </a:solidFill>
                <a:cs typeface="Calibri" panose="020F0502020204030204" pitchFamily="34" charset="0"/>
              </a:rPr>
              <a:t>PCSK9i are now </a:t>
            </a:r>
            <a:r>
              <a:rPr lang="en-US" sz="1600" b="1" dirty="0">
                <a:solidFill>
                  <a:prstClr val="black"/>
                </a:solidFill>
                <a:cs typeface="Calibri" panose="020F0502020204030204" pitchFamily="34" charset="0"/>
              </a:rPr>
              <a:t>officially recommended </a:t>
            </a:r>
            <a:r>
              <a:rPr lang="en-US" sz="1600" dirty="0">
                <a:solidFill>
                  <a:prstClr val="black"/>
                </a:solidFill>
                <a:cs typeface="Calibri" panose="020F0502020204030204" pitchFamily="34" charset="0"/>
              </a:rPr>
              <a:t>for clinical practice use </a:t>
            </a:r>
            <a:r>
              <a:rPr lang="en-US" sz="1600" b="1" dirty="0">
                <a:solidFill>
                  <a:prstClr val="black"/>
                </a:solidFill>
                <a:cs typeface="Calibri" panose="020F0502020204030204" pitchFamily="34" charset="0"/>
              </a:rPr>
              <a:t>in secondary prevention patients </a:t>
            </a:r>
            <a:r>
              <a:rPr lang="en-US" sz="1600" dirty="0">
                <a:solidFill>
                  <a:prstClr val="black"/>
                </a:solidFill>
                <a:cs typeface="Calibri" panose="020F0502020204030204" pitchFamily="34" charset="0"/>
              </a:rPr>
              <a:t>not at goal on MTD statin </a:t>
            </a:r>
            <a:r>
              <a:rPr lang="en-US" sz="1600" u="sng" dirty="0">
                <a:solidFill>
                  <a:prstClr val="black"/>
                </a:solidFill>
                <a:cs typeface="Calibri" panose="020F0502020204030204" pitchFamily="34" charset="0"/>
              </a:rPr>
              <a:t>and</a:t>
            </a:r>
            <a:r>
              <a:rPr lang="en-US" sz="1600" dirty="0">
                <a:solidFill>
                  <a:prstClr val="black"/>
                </a:solidFill>
                <a:cs typeface="Calibri" panose="020F0502020204030204" pitchFamily="34" charset="0"/>
              </a:rPr>
              <a:t> ezetimibe, based on the </a:t>
            </a:r>
            <a:r>
              <a:rPr lang="en-US" sz="1600" b="1" dirty="0">
                <a:solidFill>
                  <a:prstClr val="black"/>
                </a:solidFill>
                <a:cs typeface="Calibri" panose="020F0502020204030204" pitchFamily="34" charset="0"/>
              </a:rPr>
              <a:t>strongest level of evidence possible</a:t>
            </a:r>
            <a:r>
              <a:rPr lang="en-US" sz="1600" dirty="0">
                <a:solidFill>
                  <a:prstClr val="black"/>
                </a:solidFill>
                <a:cs typeface="Calibri" panose="020F0502020204030204" pitchFamily="34" charset="0"/>
              </a:rPr>
              <a:t>  </a:t>
            </a:r>
            <a:r>
              <a:rPr lang="en-US" sz="1600" b="1" dirty="0">
                <a:solidFill>
                  <a:prstClr val="black"/>
                </a:solidFill>
                <a:cs typeface="Calibri" panose="020F0502020204030204" pitchFamily="34" charset="0"/>
              </a:rPr>
              <a:t>(Class IA Recommendation)</a:t>
            </a:r>
          </a:p>
          <a:p>
            <a:pPr marL="380990" indent="-380990" defTabSz="1219170">
              <a:spcAft>
                <a:spcPts val="800"/>
              </a:spcAft>
              <a:buFont typeface="Arial" panose="020B0604020202020204" pitchFamily="34" charset="0"/>
              <a:buChar char="•"/>
            </a:pPr>
            <a:r>
              <a:rPr lang="en-US" sz="1600" b="1" dirty="0">
                <a:solidFill>
                  <a:prstClr val="black"/>
                </a:solidFill>
                <a:cs typeface="Calibri" panose="020F0502020204030204" pitchFamily="34" charset="0"/>
              </a:rPr>
              <a:t>Strong emphasis on the urgency to treat ACS patients </a:t>
            </a:r>
            <a:r>
              <a:rPr lang="en-US" sz="1600" dirty="0">
                <a:solidFill>
                  <a:prstClr val="black"/>
                </a:solidFill>
                <a:cs typeface="Calibri" panose="020F0502020204030204" pitchFamily="34" charset="0"/>
              </a:rPr>
              <a:t>(ODYSSEY OUTCOMES trial population) and the necessity to intensify</a:t>
            </a:r>
            <a:r>
              <a:rPr lang="en-US" sz="1600" b="1" dirty="0">
                <a:solidFill>
                  <a:prstClr val="black"/>
                </a:solidFill>
                <a:cs typeface="Calibri" panose="020F0502020204030204" pitchFamily="34" charset="0"/>
              </a:rPr>
              <a:t> </a:t>
            </a:r>
            <a:r>
              <a:rPr lang="en-US" sz="1600" dirty="0">
                <a:solidFill>
                  <a:prstClr val="black"/>
                </a:solidFill>
                <a:cs typeface="Calibri" panose="020F0502020204030204" pitchFamily="34" charset="0"/>
              </a:rPr>
              <a:t>lipid lowering treatment </a:t>
            </a:r>
            <a:r>
              <a:rPr lang="en-US" sz="1600" b="1" dirty="0">
                <a:solidFill>
                  <a:prstClr val="black"/>
                </a:solidFill>
                <a:cs typeface="Calibri" panose="020F0502020204030204" pitchFamily="34" charset="0"/>
              </a:rPr>
              <a:t>sooner </a:t>
            </a:r>
            <a:r>
              <a:rPr lang="en-US" sz="1600" dirty="0">
                <a:solidFill>
                  <a:prstClr val="black"/>
                </a:solidFill>
                <a:cs typeface="Calibri" panose="020F0502020204030204" pitchFamily="34" charset="0"/>
              </a:rPr>
              <a:t>after the ACS event </a:t>
            </a:r>
            <a:r>
              <a:rPr lang="en-US" sz="1600" b="1" dirty="0">
                <a:solidFill>
                  <a:prstClr val="black"/>
                </a:solidFill>
                <a:cs typeface="Calibri" panose="020F0502020204030204" pitchFamily="34" charset="0"/>
              </a:rPr>
              <a:t>including PCSK9i</a:t>
            </a:r>
            <a:r>
              <a:rPr lang="en-US" sz="1600" dirty="0">
                <a:solidFill>
                  <a:prstClr val="black"/>
                </a:solidFill>
                <a:cs typeface="Calibri" panose="020F0502020204030204" pitchFamily="34" charset="0"/>
              </a:rPr>
              <a:t>.  </a:t>
            </a:r>
          </a:p>
          <a:p>
            <a:pPr indent="-228594" defTabSz="1219170">
              <a:spcAft>
                <a:spcPts val="800"/>
              </a:spcAft>
            </a:pPr>
            <a:endParaRPr lang="en-US" sz="1733" dirty="0">
              <a:solidFill>
                <a:prstClr val="black"/>
              </a:solidFill>
              <a:cs typeface="Calibri" panose="020F0502020204030204" pitchFamily="34" charset="0"/>
            </a:endParaRPr>
          </a:p>
        </p:txBody>
      </p:sp>
      <p:sp>
        <p:nvSpPr>
          <p:cNvPr id="4" name="Title 1"/>
          <p:cNvSpPr txBox="1">
            <a:spLocks/>
          </p:cNvSpPr>
          <p:nvPr/>
        </p:nvSpPr>
        <p:spPr>
          <a:xfrm>
            <a:off x="614759" y="424940"/>
            <a:ext cx="10515600" cy="1325563"/>
          </a:xfrm>
          <a:prstGeom prst="rect">
            <a:avLst/>
          </a:prstGeom>
        </p:spPr>
        <p:txBody>
          <a:bodyPr/>
          <a:lstStyle/>
          <a:p>
            <a:pPr defTabSz="1219170"/>
            <a:r>
              <a:rPr lang="nl-BE" sz="3200" dirty="0">
                <a:solidFill>
                  <a:schemeClr val="bg1"/>
                </a:solidFill>
              </a:rPr>
              <a:t>TAKE HOME MESSAGE</a:t>
            </a:r>
            <a:endParaRPr lang="en-US" sz="3200" kern="0" dirty="0">
              <a:solidFill>
                <a:schemeClr val="bg1"/>
              </a:solidFill>
            </a:endParaRPr>
          </a:p>
        </p:txBody>
      </p:sp>
      <p:sp>
        <p:nvSpPr>
          <p:cNvPr id="6" name="Oval 5"/>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87823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6202"/>
            <a:ext cx="12192000" cy="6857998"/>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4" name="object 4"/>
          <p:cNvSpPr txBox="1"/>
          <p:nvPr/>
        </p:nvSpPr>
        <p:spPr>
          <a:xfrm>
            <a:off x="4518127" y="378155"/>
            <a:ext cx="7391400" cy="2585323"/>
          </a:xfrm>
          <a:prstGeom prst="rect">
            <a:avLst/>
          </a:prstGeom>
        </p:spPr>
        <p:txBody>
          <a:bodyPr vert="horz" wrap="square" lIns="0" tIns="0" rIns="0" bIns="0" rtlCol="0">
            <a:spAutoFit/>
          </a:bodyPr>
          <a:lstStyle/>
          <a:p>
            <a:pPr marL="12700" marR="5080" lvl="0" indent="2628900" algn="l" defTabSz="914400" rtl="0" eaLnBrk="1" fontAlgn="auto" latinLnBrk="0" hangingPunct="1">
              <a:lnSpc>
                <a:spcPct val="100000"/>
              </a:lnSpc>
              <a:spcBef>
                <a:spcPts val="0"/>
              </a:spcBef>
              <a:spcAft>
                <a:spcPts val="0"/>
              </a:spcAft>
              <a:buClrTx/>
              <a:buSzTx/>
              <a:buFontTx/>
              <a:buNone/>
              <a:tabLst/>
              <a:defRPr/>
            </a:pPr>
            <a:br>
              <a:rPr kumimoji="0" lang="nl-BE" sz="2800" b="0" i="0" u="none" strike="noStrike" kern="1200" cap="none" spc="-5" normalizeH="0" baseline="0" noProof="0" dirty="0">
                <a:ln>
                  <a:noFill/>
                </a:ln>
                <a:solidFill>
                  <a:srgbClr val="152C41"/>
                </a:solidFill>
                <a:effectLst/>
                <a:uLnTx/>
                <a:uFillTx/>
                <a:latin typeface="Arial"/>
                <a:ea typeface="+mn-ea"/>
                <a:cs typeface="Arial"/>
              </a:rPr>
            </a:br>
            <a:r>
              <a:rPr kumimoji="0" sz="2800" b="0" i="0" u="none" strike="noStrike" kern="1200" cap="none" spc="-5" normalizeH="0" baseline="0" noProof="0" dirty="0">
                <a:ln>
                  <a:noFill/>
                </a:ln>
                <a:solidFill>
                  <a:srgbClr val="152C41"/>
                </a:solidFill>
                <a:effectLst/>
                <a:uLnTx/>
                <a:uFillTx/>
                <a:latin typeface="Arial" panose="020B0604020202020204"/>
                <a:ea typeface="+mn-ea"/>
                <a:cs typeface="Arial"/>
              </a:rPr>
              <a:t>A Deep Dive </a:t>
            </a:r>
            <a:r>
              <a:rPr kumimoji="0" sz="2800" b="0" i="0" u="none" strike="noStrike" kern="1200" cap="none" spc="0" normalizeH="0" baseline="0" noProof="0" dirty="0">
                <a:ln>
                  <a:noFill/>
                </a:ln>
                <a:solidFill>
                  <a:srgbClr val="152C41"/>
                </a:solidFill>
                <a:effectLst/>
                <a:uLnTx/>
                <a:uFillTx/>
                <a:latin typeface="Arial" panose="020B0604020202020204"/>
                <a:ea typeface="+mn-ea"/>
                <a:cs typeface="Arial"/>
              </a:rPr>
              <a:t>into the</a:t>
            </a:r>
            <a:r>
              <a:rPr kumimoji="0" sz="2800" b="0" i="0" u="none" strike="noStrike" kern="1200" cap="none" spc="-185" normalizeH="0" baseline="0" noProof="0" dirty="0">
                <a:ln>
                  <a:noFill/>
                </a:ln>
                <a:solidFill>
                  <a:srgbClr val="152C41"/>
                </a:solidFill>
                <a:effectLst/>
                <a:uLnTx/>
                <a:uFillTx/>
                <a:latin typeface="Arial" panose="020B0604020202020204"/>
                <a:ea typeface="+mn-ea"/>
                <a:cs typeface="Arial"/>
              </a:rPr>
              <a:t> </a:t>
            </a:r>
            <a:br>
              <a:rPr kumimoji="0" lang="nl-BE" sz="2800" b="0" i="0" u="none" strike="noStrike" kern="1200" cap="none" spc="-185" normalizeH="0" baseline="0" noProof="0" dirty="0">
                <a:ln>
                  <a:noFill/>
                </a:ln>
                <a:solidFill>
                  <a:srgbClr val="152C41"/>
                </a:solidFill>
                <a:effectLst/>
                <a:uLnTx/>
                <a:uFillTx/>
                <a:latin typeface="Arial" panose="020B0604020202020204"/>
                <a:ea typeface="+mn-ea"/>
                <a:cs typeface="Arial"/>
              </a:rPr>
            </a:br>
            <a:r>
              <a:rPr kumimoji="0" sz="2800" b="1" i="0" u="none" strike="noStrike" kern="1200" cap="none" spc="-10" normalizeH="0" baseline="0" noProof="0" dirty="0">
                <a:ln>
                  <a:noFill/>
                </a:ln>
                <a:solidFill>
                  <a:srgbClr val="152C41"/>
                </a:solidFill>
                <a:effectLst/>
                <a:uLnTx/>
                <a:uFillTx/>
                <a:latin typeface="Arial" panose="020B0604020202020204"/>
                <a:ea typeface="+mn-ea"/>
                <a:cs typeface="Arial"/>
              </a:rPr>
              <a:t>New </a:t>
            </a:r>
            <a:r>
              <a:rPr kumimoji="0" sz="2800" b="1" i="0" u="none" strike="noStrike" kern="1200" cap="none" spc="-5" normalizeH="0" baseline="0" noProof="0" dirty="0">
                <a:ln>
                  <a:noFill/>
                </a:ln>
                <a:solidFill>
                  <a:srgbClr val="152C41"/>
                </a:solidFill>
                <a:effectLst/>
                <a:uLnTx/>
                <a:uFillTx/>
                <a:latin typeface="Arial" panose="020B0604020202020204"/>
                <a:ea typeface="+mn-ea"/>
                <a:cs typeface="Arial"/>
              </a:rPr>
              <a:t>2019 ESC/EAS Guidelines</a:t>
            </a:r>
            <a:r>
              <a:rPr kumimoji="0" lang="nl-BE" sz="2800" b="0" i="0" u="none" strike="noStrike" kern="1200" cap="none" spc="-5" normalizeH="0" baseline="0" noProof="0" dirty="0">
                <a:ln>
                  <a:noFill/>
                </a:ln>
                <a:solidFill>
                  <a:srgbClr val="152C41"/>
                </a:solidFill>
                <a:effectLst/>
                <a:uLnTx/>
                <a:uFillTx/>
                <a:latin typeface="Arial"/>
                <a:ea typeface="+mn-ea"/>
                <a:cs typeface="Arial"/>
              </a:rPr>
              <a:t> </a:t>
            </a:r>
            <a:br>
              <a:rPr kumimoji="0" lang="nl-BE" sz="2800" b="0" i="0" u="none" strike="noStrike" kern="1200" cap="none" spc="-5" normalizeH="0" baseline="0" noProof="0" dirty="0">
                <a:ln>
                  <a:noFill/>
                </a:ln>
                <a:solidFill>
                  <a:srgbClr val="152C41"/>
                </a:solidFill>
                <a:effectLst/>
                <a:uLnTx/>
                <a:uFillTx/>
                <a:latin typeface="Arial"/>
                <a:ea typeface="+mn-ea"/>
                <a:cs typeface="Arial"/>
              </a:rPr>
            </a:br>
            <a:r>
              <a:rPr kumimoji="0" lang="nl-BE" sz="2800" b="1" i="0" u="none" strike="noStrike" kern="1200" cap="none" spc="-5" normalizeH="0" baseline="0" noProof="0" dirty="0">
                <a:ln>
                  <a:noFill/>
                </a:ln>
                <a:solidFill>
                  <a:srgbClr val="152C41"/>
                </a:solidFill>
                <a:effectLst/>
                <a:uLnTx/>
                <a:uFillTx/>
                <a:latin typeface="Arial" panose="020B0604020202020204"/>
                <a:ea typeface="+mn-ea"/>
                <a:cs typeface="Arial"/>
              </a:rPr>
              <a:t>for the management of Dyslipidaemias</a:t>
            </a:r>
            <a:r>
              <a:rPr kumimoji="0" lang="nl-BE" sz="2800" b="0" i="0" u="none" strike="noStrike" kern="1200" cap="none" spc="-5" normalizeH="0" baseline="0" noProof="0" dirty="0">
                <a:ln>
                  <a:noFill/>
                </a:ln>
                <a:solidFill>
                  <a:srgbClr val="152C41"/>
                </a:solidFill>
                <a:effectLst/>
                <a:uLnTx/>
                <a:uFillTx/>
                <a:latin typeface="Arial"/>
                <a:ea typeface="+mn-ea"/>
                <a:cs typeface="Arial"/>
              </a:rPr>
              <a:t>: </a:t>
            </a:r>
            <a:br>
              <a:rPr kumimoji="0" lang="nl-BE" sz="2800" b="0" i="0" u="none" strike="noStrike" kern="1200" cap="none" spc="-5" normalizeH="0" baseline="0" noProof="0" dirty="0">
                <a:ln>
                  <a:noFill/>
                </a:ln>
                <a:solidFill>
                  <a:srgbClr val="152C41"/>
                </a:solidFill>
                <a:effectLst/>
                <a:uLnTx/>
                <a:uFillTx/>
                <a:latin typeface="Arial"/>
                <a:ea typeface="+mn-ea"/>
                <a:cs typeface="Arial"/>
              </a:rPr>
            </a:br>
            <a:r>
              <a:rPr kumimoji="0" lang="nl-BE" sz="2800" b="0" i="1" u="none" strike="noStrike" kern="1200" cap="none" spc="-5" normalizeH="0" baseline="0" noProof="0" dirty="0">
                <a:ln>
                  <a:noFill/>
                </a:ln>
                <a:solidFill>
                  <a:srgbClr val="152C41"/>
                </a:solidFill>
                <a:effectLst/>
                <a:uLnTx/>
                <a:uFillTx/>
                <a:latin typeface="Arial" panose="020B0604020202020204"/>
                <a:ea typeface="+mn-ea"/>
                <a:cs typeface="Arial"/>
              </a:rPr>
              <a:t>lipid modification to reduce cardiovascular risk</a:t>
            </a:r>
            <a:endParaRPr kumimoji="0" lang="en-US" sz="2800" b="1" i="1" u="none" strike="noStrike" kern="1200" cap="none" spc="47" normalizeH="0" baseline="0" noProof="0" dirty="0">
              <a:ln>
                <a:noFill/>
              </a:ln>
              <a:solidFill>
                <a:srgbClr val="4F81BD">
                  <a:lumMod val="75000"/>
                </a:srgbClr>
              </a:solidFill>
              <a:effectLst/>
              <a:uLnTx/>
              <a:uFillTx/>
              <a:latin typeface="Arial" panose="020B0604020202020204"/>
              <a:ea typeface="+mn-ea"/>
              <a:cs typeface="+mn-cs"/>
            </a:endParaRPr>
          </a:p>
          <a:p>
            <a:pPr marL="12700" marR="5080" lvl="0" indent="2628900" algn="just" defTabSz="914400" rtl="0" eaLnBrk="1" fontAlgn="auto" latinLnBrk="0" hangingPunct="1">
              <a:lnSpc>
                <a:spcPct val="100000"/>
              </a:lnSpc>
              <a:spcBef>
                <a:spcPts val="0"/>
              </a:spcBef>
              <a:spcAft>
                <a:spcPts val="0"/>
              </a:spcAft>
              <a:buClrTx/>
              <a:buSzTx/>
              <a:buFontTx/>
              <a:buNone/>
              <a:tabLst/>
              <a:defRPr/>
            </a:pPr>
            <a:endParaRPr kumimoji="0" sz="2800" b="0" i="0" u="none" strike="noStrike" kern="1200" cap="none" spc="0" normalizeH="0" baseline="0" noProof="0" dirty="0">
              <a:ln>
                <a:noFill/>
              </a:ln>
              <a:solidFill>
                <a:prstClr val="black"/>
              </a:solidFill>
              <a:effectLst/>
              <a:uLnTx/>
              <a:uFillTx/>
              <a:latin typeface="Arial"/>
              <a:ea typeface="+mn-ea"/>
              <a:cs typeface="Arial"/>
            </a:endParaRPr>
          </a:p>
        </p:txBody>
      </p:sp>
      <p:sp>
        <p:nvSpPr>
          <p:cNvPr id="15" name="Text Placeholder 56">
            <a:extLst>
              <a:ext uri="{FF2B5EF4-FFF2-40B4-BE49-F238E27FC236}">
                <a16:creationId xmlns:a16="http://schemas.microsoft.com/office/drawing/2014/main" id="{85C40EF4-8F16-46D8-9FDA-0E1564BC5436}"/>
              </a:ext>
            </a:extLst>
          </p:cNvPr>
          <p:cNvSpPr txBox="1">
            <a:spLocks/>
          </p:cNvSpPr>
          <p:nvPr/>
        </p:nvSpPr>
        <p:spPr>
          <a:xfrm>
            <a:off x="4890135" y="6222882"/>
            <a:ext cx="7149465" cy="558918"/>
          </a:xfrm>
          <a:prstGeom prst="rect">
            <a:avLst/>
          </a:prstGeom>
          <a:solidFill>
            <a:schemeClr val="accent5">
              <a:lumMod val="20000"/>
              <a:lumOff val="80000"/>
            </a:schemeClr>
          </a:solidFill>
          <a:ln w="0" cmpd="sng">
            <a:noFill/>
            <a:prstDash val="solid"/>
          </a:ln>
        </p:spPr>
        <p:txBody>
          <a:bodyPr vert="horz" lIns="0" tIns="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2019 ESC/EAS Guidelines for the management of </a:t>
            </a:r>
            <a:r>
              <a:rPr kumimoji="0" lang="en-US" sz="1200" b="0" i="0" u="none" strike="noStrike" kern="1200" cap="none" spc="-20" normalizeH="0" baseline="0" noProof="0" dirty="0" err="1">
                <a:ln>
                  <a:noFill/>
                </a:ln>
                <a:solidFill>
                  <a:srgbClr val="000000"/>
                </a:solidFill>
                <a:effectLst/>
                <a:uLnTx/>
                <a:uFillTx/>
                <a:latin typeface="Arial" panose="020B0604020202020204"/>
                <a:ea typeface="+mn-ea"/>
                <a:cs typeface="+mn-cs"/>
              </a:rPr>
              <a:t>dyslipidaemias</a:t>
            </a: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 lipid modification to reduce cardiovascular risk  - </a:t>
            </a:r>
            <a:r>
              <a:rPr kumimoji="0" lang="en-US" sz="1200" b="0" i="0" u="none" strike="noStrike" kern="1200" cap="none" spc="0" normalizeH="0" baseline="0" noProof="0" dirty="0">
                <a:ln>
                  <a:noFill/>
                </a:ln>
                <a:solidFill>
                  <a:srgbClr val="000000"/>
                </a:solidFill>
                <a:effectLst/>
                <a:uLnTx/>
                <a:uFillTx/>
                <a:latin typeface="Arial" panose="020B0604020202020204"/>
                <a:ea typeface="+mn-ea"/>
                <a:cs typeface="+mn-cs"/>
              </a:rPr>
              <a:t>Adapted from Mach F, </a:t>
            </a:r>
            <a:r>
              <a:rPr kumimoji="0" lang="en-US" sz="1200" b="0" i="1" u="none" strike="noStrike" kern="1200" cap="none" spc="0" normalizeH="0" baseline="0" noProof="0" dirty="0">
                <a:ln>
                  <a:noFill/>
                </a:ln>
                <a:solidFill>
                  <a:srgbClr val="000000"/>
                </a:solidFill>
                <a:effectLst/>
                <a:uLnTx/>
                <a:uFillTx/>
                <a:latin typeface="Arial" panose="020B0604020202020204"/>
                <a:ea typeface="+mn-ea"/>
                <a:cs typeface="+mn-cs"/>
              </a:rPr>
              <a:t>et al</a:t>
            </a:r>
            <a:r>
              <a:rPr kumimoji="0" lang="en-US" sz="1200" b="0" i="0" u="none" strike="noStrike" kern="1200" cap="none" spc="0" normalizeH="0" baseline="0" noProof="0" dirty="0">
                <a:ln>
                  <a:noFill/>
                </a:ln>
                <a:solidFill>
                  <a:srgbClr val="000000"/>
                </a:solidFill>
                <a:effectLst/>
                <a:uLnTx/>
                <a:uFillTx/>
                <a:latin typeface="Arial" panose="020B0604020202020204"/>
                <a:ea typeface="+mn-ea"/>
                <a:cs typeface="+mn-cs"/>
              </a:rPr>
              <a:t>. European Heart Journal 2019; 1-78</a:t>
            </a:r>
            <a:r>
              <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rPr>
              <a:t> </a:t>
            </a:r>
          </a:p>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endParaRPr kumimoji="0" lang="en-US" sz="1200" b="0" i="0" u="none" strike="noStrike" kern="1200" cap="none" spc="-20" normalizeH="0" baseline="0" noProof="0" dirty="0">
              <a:ln>
                <a:noFill/>
              </a:ln>
              <a:solidFill>
                <a:srgbClr val="000000"/>
              </a:solidFill>
              <a:effectLst/>
              <a:uLnTx/>
              <a:uFillTx/>
              <a:latin typeface="Arial" panose="020B0604020202020204"/>
              <a:ea typeface="+mn-ea"/>
              <a:cs typeface="+mn-cs"/>
            </a:endParaRPr>
          </a:p>
          <a:p>
            <a:pPr marL="670543" marR="0" lvl="0" indent="0" algn="l" defTabSz="914400" rtl="0" eaLnBrk="1" fontAlgn="auto" latinLnBrk="0" hangingPunct="1">
              <a:lnSpc>
                <a:spcPts val="1333"/>
              </a:lnSpc>
              <a:spcBef>
                <a:spcPts val="0"/>
              </a:spcBef>
              <a:spcAft>
                <a:spcPts val="33"/>
              </a:spcAft>
              <a:buClrTx/>
              <a:buSzTx/>
              <a:buFontTx/>
              <a:buNone/>
              <a:tabLst/>
              <a:defRPr/>
            </a:pPr>
            <a:r>
              <a:rPr kumimoji="0" lang="en-US" sz="1267" b="0" i="0" u="none" strike="noStrike" kern="1200" cap="none" spc="-20" normalizeH="0" baseline="0" noProof="0" dirty="0">
                <a:ln>
                  <a:noFill/>
                </a:ln>
                <a:solidFill>
                  <a:srgbClr val="000000"/>
                </a:solidFill>
                <a:effectLst/>
                <a:uLnTx/>
                <a:uFillTx/>
                <a:latin typeface="Arial" panose="020B0604020202020204"/>
                <a:ea typeface="+mn-ea"/>
                <a:cs typeface="+mn-cs"/>
              </a:rPr>
              <a:t> </a:t>
            </a:r>
          </a:p>
        </p:txBody>
      </p:sp>
      <p:sp>
        <p:nvSpPr>
          <p:cNvPr id="16" name="Text Placeholder 277">
            <a:extLst>
              <a:ext uri="{FF2B5EF4-FFF2-40B4-BE49-F238E27FC236}">
                <a16:creationId xmlns:a16="http://schemas.microsoft.com/office/drawing/2014/main" id="{C308A66B-89B4-4D75-B5A7-C5D5881636CE}"/>
              </a:ext>
            </a:extLst>
          </p:cNvPr>
          <p:cNvSpPr txBox="1">
            <a:spLocks/>
          </p:cNvSpPr>
          <p:nvPr/>
        </p:nvSpPr>
        <p:spPr>
          <a:xfrm>
            <a:off x="9688530" y="5980475"/>
            <a:ext cx="2362200" cy="180013"/>
          </a:xfrm>
          <a:prstGeom prst="rect">
            <a:avLst/>
          </a:prstGeom>
          <a:noFill/>
          <a:ln w="0" cmpd="sng">
            <a:noFill/>
            <a:prstDash val="solid"/>
          </a:ln>
        </p:spPr>
        <p:txBody>
          <a:bodyPr vert="horz" lIns="0" tIns="2370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333"/>
              </a:lnSpc>
              <a:spcBef>
                <a:spcPts val="0"/>
              </a:spcBef>
              <a:spcAft>
                <a:spcPts val="0"/>
              </a:spcAft>
              <a:buClrTx/>
              <a:buSzTx/>
              <a:buFontTx/>
              <a:buNone/>
              <a:tabLst/>
              <a:defRPr/>
            </a:pPr>
            <a:r>
              <a:rPr kumimoji="0" lang="en-US" sz="1400" b="1" i="0" u="sng" strike="noStrike" kern="1200" cap="none" spc="-53" normalizeH="0" baseline="0" noProof="0" dirty="0">
                <a:ln>
                  <a:noFill/>
                </a:ln>
                <a:solidFill>
                  <a:srgbClr val="B22222"/>
                </a:solidFill>
                <a:effectLst/>
                <a:uLnTx/>
                <a:uFillTx/>
                <a:latin typeface="Arial" panose="020B0604020202020204"/>
                <a:ea typeface="+mn-ea"/>
                <a:cs typeface="+mn-cs"/>
              </a:rPr>
              <a:t>www.escardio.org/guidelines</a:t>
            </a:r>
            <a:r>
              <a:rPr kumimoji="0" lang="en-US" sz="133" b="1" i="0" u="none" strike="noStrike" kern="1200" cap="none" spc="-53" normalizeH="0" baseline="0" noProof="0" dirty="0">
                <a:ln>
                  <a:noFill/>
                </a:ln>
                <a:solidFill>
                  <a:srgbClr val="B22222"/>
                </a:solidFill>
                <a:effectLst/>
                <a:uLnTx/>
                <a:uFillTx/>
                <a:latin typeface="Arial" panose="020B0604020202020204"/>
                <a:ea typeface="+mn-ea"/>
                <a:cs typeface="+mn-cs"/>
              </a:rPr>
              <a:t> </a:t>
            </a:r>
          </a:p>
        </p:txBody>
      </p:sp>
      <p:sp>
        <p:nvSpPr>
          <p:cNvPr id="8" name="Title 1">
            <a:extLst>
              <a:ext uri="{FF2B5EF4-FFF2-40B4-BE49-F238E27FC236}">
                <a16:creationId xmlns:a16="http://schemas.microsoft.com/office/drawing/2014/main" id="{5E2231F0-F16C-4592-9F39-E4CC00FF043D}"/>
              </a:ext>
            </a:extLst>
          </p:cNvPr>
          <p:cNvSpPr txBox="1">
            <a:spLocks/>
          </p:cNvSpPr>
          <p:nvPr/>
        </p:nvSpPr>
        <p:spPr>
          <a:xfrm>
            <a:off x="4267200" y="3076804"/>
            <a:ext cx="7456358" cy="925513"/>
          </a:xfrm>
          <a:prstGeom prst="rect">
            <a:avLst/>
          </a:prstGeom>
        </p:spPr>
        <p:txBody>
          <a:bodyPr/>
          <a:lstStyle>
            <a:lvl1pPr>
              <a:defRPr>
                <a:latin typeface="+mj-lt"/>
                <a:ea typeface="+mj-ea"/>
                <a:cs typeface="+mj-cs"/>
              </a:defRPr>
            </a:lvl1pPr>
          </a:lstStyle>
          <a:p>
            <a:pPr algn="ctr"/>
            <a:r>
              <a:rPr lang="en-GB" sz="3200" b="1" kern="0" dirty="0">
                <a:solidFill>
                  <a:srgbClr val="7030A0"/>
                </a:solidFill>
              </a:rPr>
              <a:t>PARTIE II: </a:t>
            </a:r>
          </a:p>
          <a:p>
            <a:pPr algn="ctr"/>
            <a:r>
              <a:rPr lang="en-GB" sz="3200" b="1" kern="0" dirty="0">
                <a:solidFill>
                  <a:srgbClr val="7030A0"/>
                </a:solidFill>
              </a:rPr>
              <a:t>De la </a:t>
            </a:r>
            <a:r>
              <a:rPr lang="en-GB" sz="3200" b="1" kern="0" dirty="0" err="1">
                <a:solidFill>
                  <a:srgbClr val="7030A0"/>
                </a:solidFill>
              </a:rPr>
              <a:t>théorie</a:t>
            </a:r>
            <a:r>
              <a:rPr lang="en-GB" sz="3200" b="1" kern="0" dirty="0">
                <a:solidFill>
                  <a:srgbClr val="7030A0"/>
                </a:solidFill>
              </a:rPr>
              <a:t> à </a:t>
            </a:r>
            <a:r>
              <a:rPr lang="en-GB" sz="3200" b="1" kern="0" dirty="0" err="1">
                <a:solidFill>
                  <a:srgbClr val="7030A0"/>
                </a:solidFill>
              </a:rPr>
              <a:t>l’exercice</a:t>
            </a:r>
            <a:r>
              <a:rPr lang="en-GB" sz="3200" b="1" kern="0" dirty="0">
                <a:solidFill>
                  <a:srgbClr val="7030A0"/>
                </a:solidFill>
              </a:rPr>
              <a:t> </a:t>
            </a:r>
            <a:r>
              <a:rPr lang="en-GB" sz="3200" b="1" kern="0" dirty="0" err="1">
                <a:solidFill>
                  <a:srgbClr val="7030A0"/>
                </a:solidFill>
              </a:rPr>
              <a:t>pratique</a:t>
            </a:r>
            <a:endParaRPr lang="en-GB" sz="3200" b="1" kern="0" dirty="0">
              <a:solidFill>
                <a:srgbClr val="7030A0"/>
              </a:solidFill>
            </a:endParaRPr>
          </a:p>
          <a:p>
            <a:pPr algn="ctr"/>
            <a:endParaRPr lang="en-GB" sz="3200" b="1" kern="0" dirty="0">
              <a:solidFill>
                <a:srgbClr val="7030A0"/>
              </a:solidFill>
            </a:endParaRPr>
          </a:p>
          <a:p>
            <a:pPr algn="ctr"/>
            <a:r>
              <a:rPr lang="en-GB" sz="1400" b="1" kern="0" dirty="0" err="1">
                <a:solidFill>
                  <a:srgbClr val="7030A0"/>
                </a:solidFill>
              </a:rPr>
              <a:t>Développé</a:t>
            </a:r>
            <a:r>
              <a:rPr lang="en-GB" sz="1400" b="1" kern="0" dirty="0">
                <a:solidFill>
                  <a:srgbClr val="7030A0"/>
                </a:solidFill>
              </a:rPr>
              <a:t> </a:t>
            </a:r>
            <a:r>
              <a:rPr lang="en-GB" sz="1400" b="1" kern="0" dirty="0" err="1">
                <a:solidFill>
                  <a:srgbClr val="7030A0"/>
                </a:solidFill>
              </a:rPr>
              <a:t>en</a:t>
            </a:r>
            <a:r>
              <a:rPr lang="en-GB" sz="1400" b="1" kern="0" dirty="0">
                <a:solidFill>
                  <a:srgbClr val="7030A0"/>
                </a:solidFill>
              </a:rPr>
              <a:t> collaboration avec Prof. </a:t>
            </a:r>
            <a:r>
              <a:rPr lang="en-GB" sz="1400" b="1" kern="0" dirty="0" err="1">
                <a:solidFill>
                  <a:srgbClr val="7030A0"/>
                </a:solidFill>
              </a:rPr>
              <a:t>dr.</a:t>
            </a:r>
            <a:r>
              <a:rPr lang="en-GB" sz="1400" b="1" kern="0" dirty="0">
                <a:solidFill>
                  <a:srgbClr val="7030A0"/>
                </a:solidFill>
              </a:rPr>
              <a:t> G De Backer - </a:t>
            </a:r>
            <a:r>
              <a:rPr lang="en-GB" sz="1400" b="1" kern="0" dirty="0" err="1">
                <a:solidFill>
                  <a:srgbClr val="7030A0"/>
                </a:solidFill>
              </a:rPr>
              <a:t>UGent</a:t>
            </a:r>
            <a:endParaRPr lang="en-GB" sz="1400" b="1" kern="0" dirty="0">
              <a:solidFill>
                <a:srgbClr val="7030A0"/>
              </a:solidFill>
            </a:endParaRPr>
          </a:p>
          <a:p>
            <a:pPr algn="ctr"/>
            <a:endParaRPr lang="en-GB" sz="3200" b="1" kern="0" dirty="0">
              <a:solidFill>
                <a:srgbClr val="7030A0"/>
              </a:solidFill>
            </a:endParaRPr>
          </a:p>
        </p:txBody>
      </p:sp>
    </p:spTree>
    <p:extLst>
      <p:ext uri="{BB962C8B-B14F-4D97-AF65-F5344CB8AC3E}">
        <p14:creationId xmlns:p14="http://schemas.microsoft.com/office/powerpoint/2010/main" val="5833205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 1</a:t>
            </a:r>
          </a:p>
        </p:txBody>
      </p:sp>
    </p:spTree>
    <p:extLst>
      <p:ext uri="{BB962C8B-B14F-4D97-AF65-F5344CB8AC3E}">
        <p14:creationId xmlns:p14="http://schemas.microsoft.com/office/powerpoint/2010/main" val="20212468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FC63B7-9035-4AE1-A554-B851687BC41C}"/>
              </a:ext>
            </a:extLst>
          </p:cNvPr>
          <p:cNvSpPr>
            <a:spLocks noGrp="1"/>
          </p:cNvSpPr>
          <p:nvPr>
            <p:ph type="sldNum" sz="quarter" idx="12"/>
          </p:nvPr>
        </p:nvSpPr>
        <p:spPr>
          <a:xfrm>
            <a:off x="535431" y="6546025"/>
            <a:ext cx="181990" cy="16737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prstClr val="white"/>
                </a:solidFill>
                <a:effectLst/>
                <a:uLnTx/>
                <a:uFillTx/>
                <a:latin typeface="Arial"/>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a:pPr>
              <a:t>43</a:t>
            </a:fld>
            <a:endParaRPr kumimoji="0" lang="en-US" sz="900" b="0" i="0" u="none" strike="noStrike" kern="1200" cap="none" spc="0" normalizeH="0" baseline="0" noProof="0" dirty="0">
              <a:ln>
                <a:noFill/>
              </a:ln>
              <a:solidFill>
                <a:prstClr val="white"/>
              </a:solidFill>
              <a:effectLst/>
              <a:uLnTx/>
              <a:uFillTx/>
              <a:latin typeface="Arial"/>
              <a:ea typeface="+mn-ea"/>
              <a:cs typeface="Arial"/>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aphicFrame>
        <p:nvGraphicFramePr>
          <p:cNvPr id="9" name="Content Placeholder 3">
            <a:extLst>
              <a:ext uri="{FF2B5EF4-FFF2-40B4-BE49-F238E27FC236}">
                <a16:creationId xmlns:a16="http://schemas.microsoft.com/office/drawing/2014/main" id="{E9E86DAE-D3C1-48F4-9628-502F9DDD8980}"/>
              </a:ext>
            </a:extLst>
          </p:cNvPr>
          <p:cNvGraphicFramePr>
            <a:graphicFrameLocks/>
          </p:cNvGraphicFramePr>
          <p:nvPr>
            <p:extLst>
              <p:ext uri="{D42A27DB-BD31-4B8C-83A1-F6EECF244321}">
                <p14:modId xmlns:p14="http://schemas.microsoft.com/office/powerpoint/2010/main" val="1671108529"/>
              </p:ext>
            </p:extLst>
          </p:nvPr>
        </p:nvGraphicFramePr>
        <p:xfrm>
          <a:off x="683174" y="2117645"/>
          <a:ext cx="10560179" cy="3118092"/>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507767">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Données</a:t>
                      </a:r>
                      <a:r>
                        <a:rPr lang="en-GB" sz="16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374892">
                <a:tc>
                  <a:txBody>
                    <a:bodyPr/>
                    <a:lstStyle/>
                    <a:p>
                      <a:r>
                        <a:rPr lang="en-GB" sz="1600" dirty="0" err="1">
                          <a:latin typeface="Calibri" panose="020F0502020204030204" pitchFamily="34" charset="0"/>
                          <a:cs typeface="Calibri" panose="020F0502020204030204" pitchFamily="34" charset="0"/>
                        </a:rPr>
                        <a:t>Démographie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60</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ans</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 femme, blanche, classe sociale inférieure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a:latin typeface="Calibri" panose="020F0502020204030204" pitchFamily="34" charset="0"/>
                          <a:cs typeface="Calibri" panose="020F0502020204030204" pitchFamily="34" charset="0"/>
                        </a:rPr>
                        <a:t>Raison de la consultation</a:t>
                      </a:r>
                    </a:p>
                  </a:txBody>
                  <a:tcPr/>
                </a:tc>
                <a:tc>
                  <a:txBody>
                    <a:bodyPr/>
                    <a:lstStyle/>
                    <a:p>
                      <a:r>
                        <a:rPr lang="en-GB" sz="1600" i="1" dirty="0" err="1">
                          <a:latin typeface="Calibri" panose="020F0502020204030204" pitchFamily="34" charset="0"/>
                          <a:cs typeface="Calibri" panose="020F0502020204030204" pitchFamily="34" charset="0"/>
                        </a:rPr>
                        <a:t>fatique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Antécedents</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cliniques</a:t>
                      </a:r>
                      <a:r>
                        <a:rPr lang="en-GB" sz="1600" dirty="0">
                          <a:latin typeface="Calibri" panose="020F0502020204030204" pitchFamily="34" charset="0"/>
                          <a:cs typeface="Calibri" panose="020F0502020204030204" pitchFamily="34" charset="0"/>
                        </a:rPr>
                        <a:t> et </a:t>
                      </a:r>
                      <a:r>
                        <a:rPr lang="en-GB" sz="1600" dirty="0" err="1">
                          <a:latin typeface="Calibri" panose="020F0502020204030204" pitchFamily="34" charset="0"/>
                          <a:cs typeface="Calibri" panose="020F0502020204030204" pitchFamily="34" charset="0"/>
                        </a:rPr>
                        <a:t>familiaux</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Inquiète de la mort subite de son frère à l’âge de 62 ans</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191297">
                <a:tc>
                  <a:txBody>
                    <a:bodyPr/>
                    <a:lstStyle/>
                    <a:p>
                      <a:r>
                        <a:rPr lang="en-GB" sz="1600" dirty="0" err="1">
                          <a:latin typeface="Calibri" panose="020F0502020204030204" pitchFamily="34" charset="0"/>
                          <a:cs typeface="Calibri" panose="020F0502020204030204" pitchFamily="34" charset="0"/>
                        </a:rPr>
                        <a:t>Facteurs</a:t>
                      </a:r>
                      <a:r>
                        <a:rPr lang="en-GB" sz="1600" dirty="0">
                          <a:latin typeface="Calibri" panose="020F0502020204030204" pitchFamily="34" charset="0"/>
                          <a:cs typeface="Calibri" panose="020F0502020204030204" pitchFamily="34" charset="0"/>
                        </a:rPr>
                        <a:t> de </a:t>
                      </a:r>
                      <a:r>
                        <a:rPr lang="en-GB" sz="1600" dirty="0" err="1">
                          <a:latin typeface="Calibri" panose="020F0502020204030204" pitchFamily="34" charset="0"/>
                          <a:cs typeface="Calibri" panose="020F0502020204030204" pitchFamily="34" charset="0"/>
                        </a:rPr>
                        <a:t>risque</a:t>
                      </a:r>
                      <a:r>
                        <a:rPr lang="en-GB" sz="1600" dirty="0">
                          <a:latin typeface="Calibri" panose="020F0502020204030204" pitchFamily="34" charset="0"/>
                          <a:cs typeface="Calibri" panose="020F0502020204030204" pitchFamily="34" charset="0"/>
                        </a:rPr>
                        <a:t> CV</a:t>
                      </a:r>
                    </a:p>
                  </a:txBody>
                  <a:tcPr/>
                </a:tc>
                <a:tc>
                  <a:txBody>
                    <a:bodyPr/>
                    <a:lstStyle/>
                    <a:p>
                      <a:r>
                        <a:rPr lang="nl-BE" sz="1600" i="1" dirty="0">
                          <a:latin typeface="Calibri" panose="020F0502020204030204" pitchFamily="34" charset="0"/>
                          <a:cs typeface="Calibri" panose="020F0502020204030204" pitchFamily="34" charset="0"/>
                        </a:rPr>
                        <a:t>Jamais fumé ; physiquement inactive; 86 Kg, IMC 30 Kg/m²;  tour de taille = 88 cm; PA: 120/76 mmHg</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Profil</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lipidique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CT</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TGs </a:t>
                      </a:r>
                      <a:r>
                        <a:rPr lang="hr-HR" sz="1600" i="1" dirty="0">
                          <a:latin typeface="Calibri" panose="020F0502020204030204" pitchFamily="34" charset="0"/>
                          <a:cs typeface="Calibri" panose="020F0502020204030204" pitchFamily="34" charset="0"/>
                        </a:rPr>
                        <a:t>=</a:t>
                      </a:r>
                      <a:r>
                        <a:rPr lang="en-GB" sz="1600" i="1" dirty="0">
                          <a:latin typeface="Calibri" panose="020F0502020204030204" pitchFamily="34" charset="0"/>
                          <a:cs typeface="Calibri" panose="020F0502020204030204" pitchFamily="34" charset="0"/>
                        </a:rPr>
                        <a:t> 250 mg/dL, </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Laboratoire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Hémoglobine= 13,6 g/L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
        <p:nvSpPr>
          <p:cNvPr id="12" name="Title 4">
            <a:extLst>
              <a:ext uri="{FF2B5EF4-FFF2-40B4-BE49-F238E27FC236}">
                <a16:creationId xmlns:a16="http://schemas.microsoft.com/office/drawing/2014/main" id="{93519F7E-48FD-482D-9BBF-228B53C213C5}"/>
              </a:ext>
            </a:extLst>
          </p:cNvPr>
          <p:cNvSpPr txBox="1">
            <a:spLocks/>
          </p:cNvSpPr>
          <p:nvPr/>
        </p:nvSpPr>
        <p:spPr>
          <a:xfrm>
            <a:off x="717421" y="144595"/>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 1: Patient MW</a:t>
            </a:r>
          </a:p>
        </p:txBody>
      </p:sp>
      <p:sp>
        <p:nvSpPr>
          <p:cNvPr id="17" name="Text Placeholder 2">
            <a:extLst>
              <a:ext uri="{FF2B5EF4-FFF2-40B4-BE49-F238E27FC236}">
                <a16:creationId xmlns:a16="http://schemas.microsoft.com/office/drawing/2014/main" id="{5EAFC06E-7A70-4446-9BC4-9F73CE9F3C33}"/>
              </a:ext>
            </a:extLst>
          </p:cNvPr>
          <p:cNvSpPr>
            <a:spLocks noGrp="1"/>
          </p:cNvSpPr>
          <p:nvPr>
            <p:ph type="body" sz="quarter" idx="13"/>
          </p:nvPr>
        </p:nvSpPr>
        <p:spPr>
          <a:xfrm>
            <a:off x="838199" y="6654719"/>
            <a:ext cx="5839691" cy="123111"/>
          </a:xfrm>
        </p:spPr>
        <p:txBody>
          <a:bodyPr/>
          <a:lstStyle/>
          <a:p>
            <a:r>
              <a:rPr lang="en-GB" sz="800" dirty="0"/>
              <a:t>CV, </a:t>
            </a:r>
            <a:r>
              <a:rPr lang="en-GB" sz="800" dirty="0" err="1"/>
              <a:t>cardiovasculaire</a:t>
            </a:r>
            <a:r>
              <a:rPr lang="en-GB" sz="800" dirty="0"/>
              <a:t>; CT,  </a:t>
            </a:r>
            <a:r>
              <a:rPr lang="en-GB" sz="800" dirty="0" err="1"/>
              <a:t>cholestérol</a:t>
            </a:r>
            <a:r>
              <a:rPr lang="en-GB" sz="800" dirty="0"/>
              <a:t> total; TG, triglyceride, PA, pression </a:t>
            </a:r>
            <a:r>
              <a:rPr lang="en-GB" sz="800" dirty="0" err="1"/>
              <a:t>artérielle</a:t>
            </a:r>
            <a:r>
              <a:rPr lang="en-GB" sz="800" dirty="0"/>
              <a:t>; IMC, </a:t>
            </a:r>
            <a:r>
              <a:rPr lang="en-GB" sz="800" dirty="0" err="1"/>
              <a:t>Indice</a:t>
            </a:r>
            <a:r>
              <a:rPr lang="en-GB" sz="800" dirty="0"/>
              <a:t> de masse </a:t>
            </a:r>
            <a:r>
              <a:rPr lang="en-GB" sz="800" dirty="0" err="1"/>
              <a:t>corporelle</a:t>
            </a:r>
            <a:r>
              <a:rPr lang="en-GB" sz="800" dirty="0"/>
              <a:t> </a:t>
            </a:r>
          </a:p>
        </p:txBody>
      </p:sp>
    </p:spTree>
    <p:extLst>
      <p:ext uri="{BB962C8B-B14F-4D97-AF65-F5344CB8AC3E}">
        <p14:creationId xmlns:p14="http://schemas.microsoft.com/office/powerpoint/2010/main" val="32732347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Question</a:t>
            </a:r>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indent="0">
              <a:spcAft>
                <a:spcPts val="1200"/>
              </a:spcAft>
            </a:pPr>
            <a:r>
              <a:rPr lang="fr-BE" dirty="0">
                <a:solidFill>
                  <a:schemeClr val="tx1"/>
                </a:solidFill>
              </a:rPr>
              <a:t>Quel est son risque de développer une maladie CV fatale/10 ans?</a:t>
            </a:r>
            <a:r>
              <a:rPr lang="en-GB" b="1" dirty="0">
                <a:solidFill>
                  <a:schemeClr val="tx1"/>
                </a:solidFill>
              </a:rPr>
              <a:t> </a:t>
            </a:r>
            <a:endParaRPr lang="en-GB" dirty="0">
              <a:solidFill>
                <a:schemeClr val="tx1"/>
              </a:solidFill>
            </a:endParaRPr>
          </a:p>
          <a:p>
            <a:pPr marL="457200" indent="-457200">
              <a:buAutoNum type="alphaUcPeriod"/>
            </a:pPr>
            <a:r>
              <a:rPr lang="en-GB" dirty="0" err="1">
                <a:solidFill>
                  <a:schemeClr val="tx1"/>
                </a:solidFill>
              </a:rPr>
              <a:t>Faible</a:t>
            </a:r>
            <a:endParaRPr lang="en-GB" dirty="0">
              <a:solidFill>
                <a:schemeClr val="tx1"/>
              </a:solidFill>
            </a:endParaRPr>
          </a:p>
          <a:p>
            <a:pPr marL="457200" indent="-457200">
              <a:buAutoNum type="alphaUcPeriod"/>
            </a:pPr>
            <a:r>
              <a:rPr lang="en-GB" dirty="0" err="1">
                <a:solidFill>
                  <a:schemeClr val="tx1"/>
                </a:solidFill>
              </a:rPr>
              <a:t>Modéré</a:t>
            </a:r>
            <a:endParaRPr lang="en-GB" dirty="0">
              <a:solidFill>
                <a:schemeClr val="tx1"/>
              </a:solidFill>
            </a:endParaRPr>
          </a:p>
          <a:p>
            <a:pPr marL="457200" indent="-457200">
              <a:buAutoNum type="alphaUcPeriod"/>
            </a:pPr>
            <a:r>
              <a:rPr lang="en-GB" dirty="0" err="1">
                <a:solidFill>
                  <a:schemeClr val="tx1"/>
                </a:solidFill>
              </a:rPr>
              <a:t>Élevé</a:t>
            </a:r>
            <a:r>
              <a:rPr lang="en-GB" dirty="0">
                <a:solidFill>
                  <a:schemeClr val="tx1"/>
                </a:solidFill>
              </a:rPr>
              <a:t> </a:t>
            </a:r>
          </a:p>
          <a:p>
            <a:pPr marL="457200" indent="-457200">
              <a:buAutoNum type="alphaUcPeriod"/>
            </a:pPr>
            <a:r>
              <a:rPr lang="en-GB" dirty="0" err="1">
                <a:solidFill>
                  <a:schemeClr val="tx1"/>
                </a:solidFill>
              </a:rPr>
              <a:t>Très</a:t>
            </a:r>
            <a:r>
              <a:rPr lang="en-GB" dirty="0">
                <a:solidFill>
                  <a:schemeClr val="tx1"/>
                </a:solidFill>
              </a:rPr>
              <a:t> </a:t>
            </a:r>
            <a:r>
              <a:rPr lang="en-GB" dirty="0" err="1">
                <a:solidFill>
                  <a:schemeClr val="tx1"/>
                </a:solidFill>
              </a:rPr>
              <a:t>élévé</a:t>
            </a:r>
            <a:endParaRPr lang="en-GB" dirty="0">
              <a:solidFill>
                <a:schemeClr val="tx1"/>
              </a:solidFill>
            </a:endParaRP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ontent Placeholder 3">
            <a:extLst>
              <a:ext uri="{FF2B5EF4-FFF2-40B4-BE49-F238E27FC236}">
                <a16:creationId xmlns:a16="http://schemas.microsoft.com/office/drawing/2014/main" id="{670C2EDD-91F5-4C99-A2A0-1B979D144AB7}"/>
              </a:ext>
            </a:extLst>
          </p:cNvPr>
          <p:cNvGraphicFramePr>
            <a:graphicFrameLocks/>
          </p:cNvGraphicFramePr>
          <p:nvPr>
            <p:extLst>
              <p:ext uri="{D42A27DB-BD31-4B8C-83A1-F6EECF244321}">
                <p14:modId xmlns:p14="http://schemas.microsoft.com/office/powerpoint/2010/main" val="91038807"/>
              </p:ext>
            </p:extLst>
          </p:nvPr>
        </p:nvGraphicFramePr>
        <p:xfrm>
          <a:off x="717421" y="3839153"/>
          <a:ext cx="10757158" cy="2874252"/>
        </p:xfrm>
        <a:graphic>
          <a:graphicData uri="http://schemas.openxmlformats.org/drawingml/2006/table">
            <a:tbl>
              <a:tblPr firstRow="1" bandRow="1">
                <a:tableStyleId>{5C22544A-7EE6-4342-B048-85BDC9FD1C3A}</a:tableStyleId>
              </a:tblPr>
              <a:tblGrid>
                <a:gridCol w="2090696">
                  <a:extLst>
                    <a:ext uri="{9D8B030D-6E8A-4147-A177-3AD203B41FA5}">
                      <a16:colId xmlns:a16="http://schemas.microsoft.com/office/drawing/2014/main" val="3687134654"/>
                    </a:ext>
                  </a:extLst>
                </a:gridCol>
                <a:gridCol w="8666462">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Données</a:t>
                      </a:r>
                      <a:r>
                        <a:rPr lang="en-GB" sz="16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374892">
                <a:tc>
                  <a:txBody>
                    <a:bodyPr/>
                    <a:lstStyle/>
                    <a:p>
                      <a:r>
                        <a:rPr lang="en-GB" sz="1600" dirty="0" err="1">
                          <a:latin typeface="Calibri" panose="020F0502020204030204" pitchFamily="34" charset="0"/>
                          <a:cs typeface="Calibri" panose="020F0502020204030204" pitchFamily="34" charset="0"/>
                        </a:rPr>
                        <a:t>Démographie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60</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ans</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 femme, blanc, classe sociale inférieure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a:latin typeface="Calibri" panose="020F0502020204030204" pitchFamily="34" charset="0"/>
                          <a:cs typeface="Calibri" panose="020F0502020204030204" pitchFamily="34" charset="0"/>
                        </a:rPr>
                        <a:t>Raison de la consultation</a:t>
                      </a:r>
                    </a:p>
                  </a:txBody>
                  <a:tcPr/>
                </a:tc>
                <a:tc>
                  <a:txBody>
                    <a:bodyPr/>
                    <a:lstStyle/>
                    <a:p>
                      <a:r>
                        <a:rPr lang="en-GB" sz="1600" i="1" dirty="0" err="1">
                          <a:latin typeface="Calibri" panose="020F0502020204030204" pitchFamily="34" charset="0"/>
                          <a:cs typeface="Calibri" panose="020F0502020204030204" pitchFamily="34" charset="0"/>
                        </a:rPr>
                        <a:t>fatique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Antécedents</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cliniques</a:t>
                      </a:r>
                      <a:r>
                        <a:rPr lang="en-GB" sz="1600" dirty="0">
                          <a:latin typeface="Calibri" panose="020F0502020204030204" pitchFamily="34" charset="0"/>
                          <a:cs typeface="Calibri" panose="020F0502020204030204" pitchFamily="34" charset="0"/>
                        </a:rPr>
                        <a:t> et </a:t>
                      </a:r>
                      <a:r>
                        <a:rPr lang="en-GB" sz="1600" dirty="0" err="1">
                          <a:latin typeface="Calibri" panose="020F0502020204030204" pitchFamily="34" charset="0"/>
                          <a:cs typeface="Calibri" panose="020F0502020204030204" pitchFamily="34" charset="0"/>
                        </a:rPr>
                        <a:t>familiaux</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Inquiète de la mort subite de son frère à l’âge de 62 ans</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191297">
                <a:tc>
                  <a:txBody>
                    <a:bodyPr/>
                    <a:lstStyle/>
                    <a:p>
                      <a:r>
                        <a:rPr lang="en-GB" sz="1600" dirty="0" err="1">
                          <a:latin typeface="Calibri" panose="020F0502020204030204" pitchFamily="34" charset="0"/>
                          <a:cs typeface="Calibri" panose="020F0502020204030204" pitchFamily="34" charset="0"/>
                        </a:rPr>
                        <a:t>Facteurs</a:t>
                      </a:r>
                      <a:r>
                        <a:rPr lang="en-GB" sz="1600" dirty="0">
                          <a:latin typeface="Calibri" panose="020F0502020204030204" pitchFamily="34" charset="0"/>
                          <a:cs typeface="Calibri" panose="020F0502020204030204" pitchFamily="34" charset="0"/>
                        </a:rPr>
                        <a:t> de </a:t>
                      </a:r>
                      <a:r>
                        <a:rPr lang="en-GB" sz="1600" dirty="0" err="1">
                          <a:latin typeface="Calibri" panose="020F0502020204030204" pitchFamily="34" charset="0"/>
                          <a:cs typeface="Calibri" panose="020F0502020204030204" pitchFamily="34" charset="0"/>
                        </a:rPr>
                        <a:t>risque</a:t>
                      </a:r>
                      <a:r>
                        <a:rPr lang="en-GB" sz="1600" dirty="0">
                          <a:latin typeface="Calibri" panose="020F0502020204030204" pitchFamily="34" charset="0"/>
                          <a:cs typeface="Calibri" panose="020F0502020204030204" pitchFamily="34" charset="0"/>
                        </a:rPr>
                        <a:t> CV</a:t>
                      </a:r>
                    </a:p>
                  </a:txBody>
                  <a:tcPr/>
                </a:tc>
                <a:tc>
                  <a:txBody>
                    <a:bodyPr/>
                    <a:lstStyle/>
                    <a:p>
                      <a:r>
                        <a:rPr lang="nl-BE" sz="1600" i="1" dirty="0">
                          <a:latin typeface="Calibri" panose="020F0502020204030204" pitchFamily="34" charset="0"/>
                          <a:cs typeface="Calibri" panose="020F0502020204030204" pitchFamily="34" charset="0"/>
                        </a:rPr>
                        <a:t>Jamais fumé ; physiquement inactive; 86 Kg, IMC 30 Kg/m²;  tour de taille = 88 cm; PA: 120/76 mmHg</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Profil</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lipidique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CT</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TGs </a:t>
                      </a:r>
                      <a:r>
                        <a:rPr lang="hr-HR" sz="1600" i="1" dirty="0">
                          <a:latin typeface="Calibri" panose="020F0502020204030204" pitchFamily="34" charset="0"/>
                          <a:cs typeface="Calibri" panose="020F0502020204030204" pitchFamily="34" charset="0"/>
                        </a:rPr>
                        <a:t>=</a:t>
                      </a:r>
                      <a:r>
                        <a:rPr lang="en-GB" sz="1600" i="1" dirty="0">
                          <a:latin typeface="Calibri" panose="020F0502020204030204" pitchFamily="34" charset="0"/>
                          <a:cs typeface="Calibri" panose="020F0502020204030204" pitchFamily="34" charset="0"/>
                        </a:rPr>
                        <a:t> 250 mg/dL, </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Laboratoire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Hémoglobine= 13,6 g/L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Tree>
    <p:extLst>
      <p:ext uri="{BB962C8B-B14F-4D97-AF65-F5344CB8AC3E}">
        <p14:creationId xmlns:p14="http://schemas.microsoft.com/office/powerpoint/2010/main" val="39311046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469752" y="247786"/>
            <a:ext cx="8674247"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SCORE chart for European populations at low</a:t>
            </a:r>
          </a:p>
          <a:p>
            <a:pPr>
              <a:lnSpc>
                <a:spcPts val="2800"/>
              </a:lnSpc>
            </a:pPr>
            <a:r>
              <a:rPr lang="en-US" sz="3200" kern="0" spc="-87" dirty="0">
                <a:solidFill>
                  <a:schemeClr val="bg1"/>
                </a:solidFill>
                <a:latin typeface="Calibri" panose="020F0502020204030204" pitchFamily="34" charset="0"/>
                <a:cs typeface="Calibri" panose="020F0502020204030204" pitchFamily="34" charset="0"/>
              </a:rPr>
              <a:t>cardiovascular disease risk </a:t>
            </a:r>
          </a:p>
        </p:txBody>
      </p:sp>
      <p:sp>
        <p:nvSpPr>
          <p:cNvPr id="4" name="Rectangle 3">
            <a:extLst>
              <a:ext uri="{FF2B5EF4-FFF2-40B4-BE49-F238E27FC236}">
                <a16:creationId xmlns:a16="http://schemas.microsoft.com/office/drawing/2014/main" id="{ADA6420B-AC8F-414E-AD37-718DB6358925}"/>
              </a:ext>
            </a:extLst>
          </p:cNvPr>
          <p:cNvSpPr/>
          <p:nvPr/>
        </p:nvSpPr>
        <p:spPr>
          <a:xfrm>
            <a:off x="3047999" y="1686296"/>
            <a:ext cx="6096000" cy="746358"/>
          </a:xfrm>
          <a:prstGeom prst="rect">
            <a:avLst/>
          </a:prstGeom>
        </p:spPr>
        <p:txBody>
          <a:bodyPr>
            <a:spAutoFit/>
          </a:bodyPr>
          <a:lstStyle/>
          <a:p>
            <a:pPr algn="ctr">
              <a:lnSpc>
                <a:spcPts val="1733"/>
              </a:lnSpc>
              <a:buClr>
                <a:srgbClr val="000000"/>
              </a:buClr>
            </a:pPr>
            <a:r>
              <a:rPr lang="en-US" sz="1867" b="1" kern="0" spc="27" dirty="0">
                <a:solidFill>
                  <a:srgbClr val="231F20"/>
                </a:solidFill>
                <a:latin typeface="Calibri" panose="020F0502020204030204" pitchFamily="34" charset="0"/>
                <a:ea typeface="Arial"/>
                <a:cs typeface="Calibri" panose="020F0502020204030204" pitchFamily="34" charset="0"/>
                <a:sym typeface="Arial"/>
              </a:rPr>
              <a:t>SCORE </a:t>
            </a:r>
            <a:r>
              <a:rPr lang="en-US" sz="1867" b="1" kern="0" spc="-27" dirty="0">
                <a:solidFill>
                  <a:srgbClr val="231F20"/>
                </a:solidFill>
                <a:latin typeface="Calibri" panose="020F0502020204030204" pitchFamily="34" charset="0"/>
                <a:ea typeface="Arial"/>
                <a:cs typeface="Calibri" panose="020F0502020204030204" pitchFamily="34" charset="0"/>
                <a:sym typeface="Arial"/>
              </a:rPr>
              <a:t>Cardiovascular </a:t>
            </a:r>
            <a:r>
              <a:rPr lang="en-US" sz="1867" b="1" kern="0" spc="-7" dirty="0">
                <a:solidFill>
                  <a:srgbClr val="231F20"/>
                </a:solidFill>
                <a:latin typeface="Calibri" panose="020F0502020204030204" pitchFamily="34" charset="0"/>
                <a:ea typeface="Arial"/>
                <a:cs typeface="Calibri" panose="020F0502020204030204" pitchFamily="34" charset="0"/>
                <a:sym typeface="Arial"/>
              </a:rPr>
              <a:t>Risk</a:t>
            </a:r>
            <a:r>
              <a:rPr lang="en-US" sz="1867" b="1" kern="0" spc="-47" dirty="0">
                <a:solidFill>
                  <a:srgbClr val="231F20"/>
                </a:solidFill>
                <a:latin typeface="Calibri" panose="020F0502020204030204" pitchFamily="34" charset="0"/>
                <a:ea typeface="Arial"/>
                <a:cs typeface="Calibri" panose="020F0502020204030204" pitchFamily="34" charset="0"/>
                <a:sym typeface="Arial"/>
              </a:rPr>
              <a:t> </a:t>
            </a:r>
            <a:r>
              <a:rPr lang="en-US" sz="1867" b="1" kern="0" dirty="0">
                <a:solidFill>
                  <a:srgbClr val="231F20"/>
                </a:solidFill>
                <a:latin typeface="Calibri" panose="020F0502020204030204" pitchFamily="34" charset="0"/>
                <a:ea typeface="Arial"/>
                <a:cs typeface="Calibri" panose="020F0502020204030204" pitchFamily="34" charset="0"/>
                <a:sym typeface="Arial"/>
              </a:rPr>
              <a:t>Chart</a:t>
            </a:r>
            <a:endParaRPr lang="en-US" sz="1867"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spc="-13" dirty="0">
                <a:solidFill>
                  <a:srgbClr val="231F20"/>
                </a:solidFill>
                <a:latin typeface="Calibri" panose="020F0502020204030204" pitchFamily="34" charset="0"/>
                <a:ea typeface="Arial"/>
                <a:cs typeface="Calibri" panose="020F0502020204030204" pitchFamily="34" charset="0"/>
                <a:sym typeface="Arial"/>
              </a:rPr>
              <a:t>10-year </a:t>
            </a:r>
            <a:r>
              <a:rPr lang="en-US" sz="1600" kern="0" dirty="0">
                <a:solidFill>
                  <a:srgbClr val="231F20"/>
                </a:solidFill>
                <a:latin typeface="Calibri" panose="020F0502020204030204" pitchFamily="34" charset="0"/>
                <a:ea typeface="Arial"/>
                <a:cs typeface="Calibri" panose="020F0502020204030204" pitchFamily="34" charset="0"/>
                <a:sym typeface="Arial"/>
              </a:rPr>
              <a:t>risk </a:t>
            </a:r>
            <a:r>
              <a:rPr lang="en-US" sz="1600" kern="0" spc="-13" dirty="0">
                <a:solidFill>
                  <a:srgbClr val="231F20"/>
                </a:solidFill>
                <a:latin typeface="Calibri" panose="020F0502020204030204" pitchFamily="34" charset="0"/>
                <a:ea typeface="Arial"/>
                <a:cs typeface="Calibri" panose="020F0502020204030204" pitchFamily="34" charset="0"/>
                <a:sym typeface="Arial"/>
              </a:rPr>
              <a:t>of </a:t>
            </a:r>
            <a:r>
              <a:rPr lang="en-US" sz="1600" kern="0" spc="7" dirty="0">
                <a:solidFill>
                  <a:srgbClr val="231F20"/>
                </a:solidFill>
                <a:latin typeface="Calibri" panose="020F0502020204030204" pitchFamily="34" charset="0"/>
                <a:ea typeface="Arial"/>
                <a:cs typeface="Calibri" panose="020F0502020204030204" pitchFamily="34" charset="0"/>
                <a:sym typeface="Arial"/>
              </a:rPr>
              <a:t>fatal</a:t>
            </a:r>
            <a:r>
              <a:rPr lang="en-US" sz="1600" kern="0" spc="-113" dirty="0">
                <a:solidFill>
                  <a:srgbClr val="231F20"/>
                </a:solidFill>
                <a:latin typeface="Calibri" panose="020F0502020204030204" pitchFamily="34" charset="0"/>
                <a:ea typeface="Arial"/>
                <a:cs typeface="Calibri" panose="020F0502020204030204" pitchFamily="34" charset="0"/>
                <a:sym typeface="Arial"/>
              </a:rPr>
              <a:t> </a:t>
            </a:r>
            <a:r>
              <a:rPr lang="en-US" sz="1600" kern="0" dirty="0">
                <a:solidFill>
                  <a:srgbClr val="231F20"/>
                </a:solidFill>
                <a:latin typeface="Calibri" panose="020F0502020204030204" pitchFamily="34" charset="0"/>
                <a:ea typeface="Arial"/>
                <a:cs typeface="Calibri" panose="020F0502020204030204" pitchFamily="34" charset="0"/>
                <a:sym typeface="Arial"/>
              </a:rPr>
              <a:t>CVD</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dirty="0">
                <a:solidFill>
                  <a:srgbClr val="AE132A"/>
                </a:solidFill>
                <a:latin typeface="Calibri" panose="020F0502020204030204" pitchFamily="34" charset="0"/>
                <a:ea typeface="Arial"/>
                <a:cs typeface="Calibri" panose="020F0502020204030204" pitchFamily="34" charset="0"/>
                <a:sym typeface="Arial"/>
              </a:rPr>
              <a:t>Low-risk </a:t>
            </a:r>
            <a:r>
              <a:rPr lang="en-US" sz="1600" kern="0" spc="-7" dirty="0">
                <a:solidFill>
                  <a:srgbClr val="AE132A"/>
                </a:solidFill>
                <a:latin typeface="Calibri" panose="020F0502020204030204" pitchFamily="34" charset="0"/>
                <a:ea typeface="Arial"/>
                <a:cs typeface="Calibri" panose="020F0502020204030204" pitchFamily="34" charset="0"/>
                <a:sym typeface="Arial"/>
              </a:rPr>
              <a:t>regions </a:t>
            </a:r>
            <a:r>
              <a:rPr lang="en-US" sz="1600" kern="0" spc="-13" dirty="0">
                <a:solidFill>
                  <a:srgbClr val="AE132A"/>
                </a:solidFill>
                <a:latin typeface="Calibri" panose="020F0502020204030204" pitchFamily="34" charset="0"/>
                <a:ea typeface="Arial"/>
                <a:cs typeface="Calibri" panose="020F0502020204030204" pitchFamily="34" charset="0"/>
                <a:sym typeface="Arial"/>
              </a:rPr>
              <a:t>of</a:t>
            </a:r>
            <a:r>
              <a:rPr lang="en-US" sz="1600" kern="0" spc="-100" dirty="0">
                <a:solidFill>
                  <a:srgbClr val="AE132A"/>
                </a:solidFill>
                <a:latin typeface="Calibri" panose="020F0502020204030204" pitchFamily="34" charset="0"/>
                <a:ea typeface="Arial"/>
                <a:cs typeface="Calibri" panose="020F0502020204030204" pitchFamily="34" charset="0"/>
                <a:sym typeface="Arial"/>
              </a:rPr>
              <a:t> </a:t>
            </a:r>
            <a:r>
              <a:rPr lang="en-US" sz="1600" kern="0" dirty="0">
                <a:solidFill>
                  <a:srgbClr val="AE132A"/>
                </a:solidFill>
                <a:latin typeface="Calibri" panose="020F0502020204030204" pitchFamily="34" charset="0"/>
                <a:ea typeface="Arial"/>
                <a:cs typeface="Calibri" panose="020F0502020204030204" pitchFamily="34" charset="0"/>
                <a:sym typeface="Arial"/>
              </a:rPr>
              <a:t>Europe</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7" name="Rectangle 6">
            <a:extLst>
              <a:ext uri="{FF2B5EF4-FFF2-40B4-BE49-F238E27FC236}">
                <a16:creationId xmlns:a16="http://schemas.microsoft.com/office/drawing/2014/main" id="{56EB85AE-D5A1-453C-BA50-921592968552}"/>
              </a:ext>
            </a:extLst>
          </p:cNvPr>
          <p:cNvSpPr/>
          <p:nvPr/>
        </p:nvSpPr>
        <p:spPr>
          <a:xfrm>
            <a:off x="7417496"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MEN</a:t>
            </a:r>
          </a:p>
        </p:txBody>
      </p:sp>
      <p:sp>
        <p:nvSpPr>
          <p:cNvPr id="15" name="Rectangle 14">
            <a:extLst>
              <a:ext uri="{FF2B5EF4-FFF2-40B4-BE49-F238E27FC236}">
                <a16:creationId xmlns:a16="http://schemas.microsoft.com/office/drawing/2014/main" id="{09F9BAAA-D6BA-4E29-91EB-ACF941FC17A4}"/>
              </a:ext>
            </a:extLst>
          </p:cNvPr>
          <p:cNvSpPr/>
          <p:nvPr/>
        </p:nvSpPr>
        <p:spPr>
          <a:xfrm>
            <a:off x="3215218"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WOMEN</a:t>
            </a:r>
          </a:p>
        </p:txBody>
      </p:sp>
      <p:sp>
        <p:nvSpPr>
          <p:cNvPr id="16" name="Rectangle 15">
            <a:extLst>
              <a:ext uri="{FF2B5EF4-FFF2-40B4-BE49-F238E27FC236}">
                <a16:creationId xmlns:a16="http://schemas.microsoft.com/office/drawing/2014/main" id="{E62B5CD0-E8FE-4E91-950C-01EA27B26E87}"/>
              </a:ext>
            </a:extLst>
          </p:cNvPr>
          <p:cNvSpPr/>
          <p:nvPr/>
        </p:nvSpPr>
        <p:spPr>
          <a:xfrm>
            <a:off x="6565189"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7" name="Rectangle 16">
            <a:extLst>
              <a:ext uri="{FF2B5EF4-FFF2-40B4-BE49-F238E27FC236}">
                <a16:creationId xmlns:a16="http://schemas.microsoft.com/office/drawing/2014/main" id="{A2D97ACD-E3E6-4B03-8D18-E8A1F358F470}"/>
              </a:ext>
            </a:extLst>
          </p:cNvPr>
          <p:cNvSpPr/>
          <p:nvPr/>
        </p:nvSpPr>
        <p:spPr>
          <a:xfrm>
            <a:off x="8197140"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8" name="Rectangle 17">
            <a:extLst>
              <a:ext uri="{FF2B5EF4-FFF2-40B4-BE49-F238E27FC236}">
                <a16:creationId xmlns:a16="http://schemas.microsoft.com/office/drawing/2014/main" id="{83C73B7E-C377-4E01-992A-2180B1EB5668}"/>
              </a:ext>
            </a:extLst>
          </p:cNvPr>
          <p:cNvSpPr/>
          <p:nvPr/>
        </p:nvSpPr>
        <p:spPr>
          <a:xfrm>
            <a:off x="2435573"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9" name="Rectangle 18">
            <a:extLst>
              <a:ext uri="{FF2B5EF4-FFF2-40B4-BE49-F238E27FC236}">
                <a16:creationId xmlns:a16="http://schemas.microsoft.com/office/drawing/2014/main" id="{C7F2563B-EC45-4687-90BA-E93911712119}"/>
              </a:ext>
            </a:extLst>
          </p:cNvPr>
          <p:cNvSpPr/>
          <p:nvPr/>
        </p:nvSpPr>
        <p:spPr>
          <a:xfrm>
            <a:off x="4067524"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20" name="object 7">
            <a:extLst>
              <a:ext uri="{FF2B5EF4-FFF2-40B4-BE49-F238E27FC236}">
                <a16:creationId xmlns:a16="http://schemas.microsoft.com/office/drawing/2014/main" id="{FE796561-E99C-4F70-BE97-65B919E31127}"/>
              </a:ext>
            </a:extLst>
          </p:cNvPr>
          <p:cNvSpPr txBox="1"/>
          <p:nvPr/>
        </p:nvSpPr>
        <p:spPr>
          <a:xfrm>
            <a:off x="5916870" y="2835150"/>
            <a:ext cx="358261" cy="265030"/>
          </a:xfrm>
          <a:prstGeom prst="rect">
            <a:avLst/>
          </a:prstGeom>
        </p:spPr>
        <p:txBody>
          <a:bodyPr vert="horz" wrap="square" lIns="0" tIns="18627" rIns="0" bIns="0" rtlCol="0">
            <a:spAutoFit/>
          </a:bodyPr>
          <a:lstStyle/>
          <a:p>
            <a:pPr marL="16933">
              <a:spcBef>
                <a:spcPts val="147"/>
              </a:spcBef>
              <a:buClr>
                <a:srgbClr val="000000"/>
              </a:buClr>
            </a:pPr>
            <a:r>
              <a:rPr sz="1600" kern="0" spc="-60" dirty="0">
                <a:solidFill>
                  <a:srgbClr val="AE1134"/>
                </a:solidFill>
                <a:latin typeface="Calibri" panose="020F0502020204030204" pitchFamily="34" charset="0"/>
                <a:ea typeface="Arial"/>
                <a:cs typeface="Calibri" panose="020F0502020204030204" pitchFamily="34" charset="0"/>
                <a:sym typeface="Arial"/>
              </a:rPr>
              <a:t>Age</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1" name="Rectangle 20">
            <a:extLst>
              <a:ext uri="{FF2B5EF4-FFF2-40B4-BE49-F238E27FC236}">
                <a16:creationId xmlns:a16="http://schemas.microsoft.com/office/drawing/2014/main" id="{B1F84D94-ECF5-4BA5-85B6-DC67C67C900B}"/>
              </a:ext>
            </a:extLst>
          </p:cNvPr>
          <p:cNvSpPr/>
          <p:nvPr/>
        </p:nvSpPr>
        <p:spPr>
          <a:xfrm>
            <a:off x="737876" y="2453385"/>
            <a:ext cx="559568" cy="3519849"/>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Systolic</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blood</a:t>
            </a:r>
            <a:r>
              <a:rPr lang="fr-FR" sz="1867" kern="0" dirty="0">
                <a:solidFill>
                  <a:srgbClr val="000000"/>
                </a:solidFill>
                <a:latin typeface="Calibri" panose="020F0502020204030204" pitchFamily="34" charset="0"/>
                <a:cs typeface="Calibri" panose="020F0502020204030204" pitchFamily="34" charset="0"/>
                <a:sym typeface="Arial"/>
              </a:rPr>
              <a:t> pressure (</a:t>
            </a:r>
            <a:r>
              <a:rPr lang="fr-FR" sz="1867" kern="0" dirty="0" err="1">
                <a:solidFill>
                  <a:srgbClr val="000000"/>
                </a:solidFill>
                <a:latin typeface="Calibri" panose="020F0502020204030204" pitchFamily="34" charset="0"/>
                <a:cs typeface="Calibri" panose="020F0502020204030204" pitchFamily="34" charset="0"/>
                <a:sym typeface="Arial"/>
              </a:rPr>
              <a:t>mmHg</a:t>
            </a:r>
            <a:r>
              <a:rPr lang="fr-FR" sz="1867" kern="0" dirty="0">
                <a:solidFill>
                  <a:srgbClr val="000000"/>
                </a:solidFill>
                <a:latin typeface="Calibri" panose="020F0502020204030204" pitchFamily="34" charset="0"/>
                <a:cs typeface="Calibri" panose="020F0502020204030204" pitchFamily="34" charset="0"/>
                <a:sym typeface="Arial"/>
              </a:rPr>
              <a:t>)</a:t>
            </a: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27" name="Tableau 26">
            <a:extLst>
              <a:ext uri="{FF2B5EF4-FFF2-40B4-BE49-F238E27FC236}">
                <a16:creationId xmlns:a16="http://schemas.microsoft.com/office/drawing/2014/main" id="{2A833F10-8330-4C90-B206-FCA811C71F97}"/>
              </a:ext>
            </a:extLst>
          </p:cNvPr>
          <p:cNvGraphicFramePr>
            <a:graphicFrameLocks noGrp="1"/>
          </p:cNvGraphicFramePr>
          <p:nvPr>
            <p:extLst/>
          </p:nvPr>
        </p:nvGraphicFramePr>
        <p:xfrm>
          <a:off x="1824567" y="3202500"/>
          <a:ext cx="3802247" cy="1780480"/>
        </p:xfrm>
        <a:graphic>
          <a:graphicData uri="http://schemas.openxmlformats.org/drawingml/2006/table">
            <a:tbl>
              <a:tblPr firstRow="1" bandRow="1">
                <a:tableStyleId>{2D5ABB26-0587-4C30-8999-92F81FD0307C}</a:tableStyleId>
              </a:tblPr>
              <a:tblGrid>
                <a:gridCol w="625019">
                  <a:extLst>
                    <a:ext uri="{9D8B030D-6E8A-4147-A177-3AD203B41FA5}">
                      <a16:colId xmlns:a16="http://schemas.microsoft.com/office/drawing/2014/main" val="2158383311"/>
                    </a:ext>
                  </a:extLst>
                </a:gridCol>
                <a:gridCol w="394283">
                  <a:extLst>
                    <a:ext uri="{9D8B030D-6E8A-4147-A177-3AD203B41FA5}">
                      <a16:colId xmlns:a16="http://schemas.microsoft.com/office/drawing/2014/main" val="2700693146"/>
                    </a:ext>
                  </a:extLst>
                </a:gridCol>
                <a:gridCol w="394283">
                  <a:extLst>
                    <a:ext uri="{9D8B030D-6E8A-4147-A177-3AD203B41FA5}">
                      <a16:colId xmlns:a16="http://schemas.microsoft.com/office/drawing/2014/main" val="2290652099"/>
                    </a:ext>
                  </a:extLst>
                </a:gridCol>
                <a:gridCol w="394283">
                  <a:extLst>
                    <a:ext uri="{9D8B030D-6E8A-4147-A177-3AD203B41FA5}">
                      <a16:colId xmlns:a16="http://schemas.microsoft.com/office/drawing/2014/main" val="262923009"/>
                    </a:ext>
                  </a:extLst>
                </a:gridCol>
                <a:gridCol w="394283">
                  <a:extLst>
                    <a:ext uri="{9D8B030D-6E8A-4147-A177-3AD203B41FA5}">
                      <a16:colId xmlns:a16="http://schemas.microsoft.com/office/drawing/2014/main" val="2042528266"/>
                    </a:ext>
                  </a:extLst>
                </a:gridCol>
                <a:gridCol w="400024">
                  <a:extLst>
                    <a:ext uri="{9D8B030D-6E8A-4147-A177-3AD203B41FA5}">
                      <a16:colId xmlns:a16="http://schemas.microsoft.com/office/drawing/2014/main" val="4055467470"/>
                    </a:ext>
                  </a:extLst>
                </a:gridCol>
                <a:gridCol w="400024">
                  <a:extLst>
                    <a:ext uri="{9D8B030D-6E8A-4147-A177-3AD203B41FA5}">
                      <a16:colId xmlns:a16="http://schemas.microsoft.com/office/drawing/2014/main" val="894159894"/>
                    </a:ext>
                  </a:extLst>
                </a:gridCol>
                <a:gridCol w="400024">
                  <a:extLst>
                    <a:ext uri="{9D8B030D-6E8A-4147-A177-3AD203B41FA5}">
                      <a16:colId xmlns:a16="http://schemas.microsoft.com/office/drawing/2014/main" val="1835181664"/>
                    </a:ext>
                  </a:extLst>
                </a:gridCol>
                <a:gridCol w="400024">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180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R w="57150" cap="flat" cmpd="sng" algn="ctr">
                      <a:solidFill>
                        <a:schemeClr val="bg1"/>
                      </a:solidFill>
                      <a:prstDash val="solid"/>
                      <a:round/>
                      <a:headEnd type="none" w="med" len="med"/>
                      <a:tailEnd type="none" w="med" len="med"/>
                    </a:lnR>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solidFill>
                      <a:srgbClr val="ED1C24"/>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160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140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extLst>
                  <a:ext uri="{0D108BD9-81ED-4DB2-BD59-A6C34878D82A}">
                    <a16:rowId xmlns:a16="http://schemas.microsoft.com/office/drawing/2014/main" val="3797117881"/>
                  </a:ext>
                </a:extLst>
              </a:tr>
              <a:tr h="421120">
                <a:tc>
                  <a:txBody>
                    <a:bodyPr/>
                    <a:lstStyle/>
                    <a:p>
                      <a:pPr algn="ctr"/>
                      <a:r>
                        <a:rPr lang="fr-FR" sz="1600" dirty="0">
                          <a:latin typeface="Calibri" panose="020F0502020204030204" pitchFamily="34" charset="0"/>
                          <a:cs typeface="Calibri" panose="020F0502020204030204" pitchFamily="34" charset="0"/>
                        </a:rPr>
                        <a:t>120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2100" b="1"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2100" b="1"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extLst>
                  <a:ext uri="{0D108BD9-81ED-4DB2-BD59-A6C34878D82A}">
                    <a16:rowId xmlns:a16="http://schemas.microsoft.com/office/drawing/2014/main" val="291059731"/>
                  </a:ext>
                </a:extLst>
              </a:tr>
              <a:tr h="339840">
                <a:tc>
                  <a:txBody>
                    <a:bodyPr/>
                    <a:lstStyle/>
                    <a:p>
                      <a:pPr algn="ctr"/>
                      <a:endParaRPr lang="fr-FR" sz="1600" dirty="0">
                        <a:latin typeface="Calibri" panose="020F0502020204030204" pitchFamily="34" charset="0"/>
                        <a:cs typeface="Calibri" panose="020F0502020204030204" pitchFamily="34" charset="0"/>
                      </a:endParaRP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836085434"/>
                  </a:ext>
                </a:extLst>
              </a:tr>
            </a:tbl>
          </a:graphicData>
        </a:graphic>
      </p:graphicFrame>
      <p:graphicFrame>
        <p:nvGraphicFramePr>
          <p:cNvPr id="31" name="Tableau 30">
            <a:extLst>
              <a:ext uri="{FF2B5EF4-FFF2-40B4-BE49-F238E27FC236}">
                <a16:creationId xmlns:a16="http://schemas.microsoft.com/office/drawing/2014/main" id="{E0B4759D-4D8F-43EE-955E-3562D02B5CA3}"/>
              </a:ext>
            </a:extLst>
          </p:cNvPr>
          <p:cNvGraphicFramePr>
            <a:graphicFrameLocks noGrp="1"/>
          </p:cNvGraphicFramePr>
          <p:nvPr>
            <p:extLst/>
          </p:nvPr>
        </p:nvGraphicFramePr>
        <p:xfrm>
          <a:off x="6565188" y="3190184"/>
          <a:ext cx="3191236" cy="1699200"/>
        </p:xfrm>
        <a:graphic>
          <a:graphicData uri="http://schemas.openxmlformats.org/drawingml/2006/table">
            <a:tbl>
              <a:tblPr firstRow="1" bandRow="1">
                <a:tableStyleId>{2D5ABB26-0587-4C30-8999-92F81FD0307C}</a:tableStyleId>
              </a:tblPr>
              <a:tblGrid>
                <a:gridCol w="396021">
                  <a:extLst>
                    <a:ext uri="{9D8B030D-6E8A-4147-A177-3AD203B41FA5}">
                      <a16:colId xmlns:a16="http://schemas.microsoft.com/office/drawing/2014/main" val="2700693146"/>
                    </a:ext>
                  </a:extLst>
                </a:gridCol>
                <a:gridCol w="396021">
                  <a:extLst>
                    <a:ext uri="{9D8B030D-6E8A-4147-A177-3AD203B41FA5}">
                      <a16:colId xmlns:a16="http://schemas.microsoft.com/office/drawing/2014/main" val="2290652099"/>
                    </a:ext>
                  </a:extLst>
                </a:gridCol>
                <a:gridCol w="396021">
                  <a:extLst>
                    <a:ext uri="{9D8B030D-6E8A-4147-A177-3AD203B41FA5}">
                      <a16:colId xmlns:a16="http://schemas.microsoft.com/office/drawing/2014/main" val="262923009"/>
                    </a:ext>
                  </a:extLst>
                </a:gridCol>
                <a:gridCol w="396021">
                  <a:extLst>
                    <a:ext uri="{9D8B030D-6E8A-4147-A177-3AD203B41FA5}">
                      <a16:colId xmlns:a16="http://schemas.microsoft.com/office/drawing/2014/main" val="2042528266"/>
                    </a:ext>
                  </a:extLst>
                </a:gridCol>
                <a:gridCol w="401788">
                  <a:extLst>
                    <a:ext uri="{9D8B030D-6E8A-4147-A177-3AD203B41FA5}">
                      <a16:colId xmlns:a16="http://schemas.microsoft.com/office/drawing/2014/main" val="4055467470"/>
                    </a:ext>
                  </a:extLst>
                </a:gridCol>
                <a:gridCol w="401788">
                  <a:extLst>
                    <a:ext uri="{9D8B030D-6E8A-4147-A177-3AD203B41FA5}">
                      <a16:colId xmlns:a16="http://schemas.microsoft.com/office/drawing/2014/main" val="894159894"/>
                    </a:ext>
                  </a:extLst>
                </a:gridCol>
                <a:gridCol w="401788">
                  <a:extLst>
                    <a:ext uri="{9D8B030D-6E8A-4147-A177-3AD203B41FA5}">
                      <a16:colId xmlns:a16="http://schemas.microsoft.com/office/drawing/2014/main" val="1835181664"/>
                    </a:ext>
                  </a:extLst>
                </a:gridCol>
                <a:gridCol w="401788">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8</a:t>
                      </a:r>
                    </a:p>
                  </a:txBody>
                  <a:tcPr marL="48000" marR="48000" marT="48000" marB="48000">
                    <a:lnR w="57150" cap="flat" cmpd="sng" algn="ctr">
                      <a:solidFill>
                        <a:schemeClr val="bg1"/>
                      </a:solidFill>
                      <a:prstDash val="solid"/>
                      <a:round/>
                      <a:headEnd type="none" w="med" len="med"/>
                      <a:tailEnd type="none" w="med" len="med"/>
                    </a:lnR>
                    <a:solidFill>
                      <a:srgbClr val="ED1C24"/>
                    </a:solidFill>
                  </a:tcPr>
                </a:tc>
                <a:tc>
                  <a:txBody>
                    <a:bodyPr/>
                    <a:lstStyle/>
                    <a:p>
                      <a:pPr algn="ctr"/>
                      <a:r>
                        <a:rPr lang="fr-FR" sz="1600" dirty="0">
                          <a:latin typeface="Calibri" panose="020F0502020204030204" pitchFamily="34" charset="0"/>
                          <a:cs typeface="Calibri" panose="020F0502020204030204" pitchFamily="34" charset="0"/>
                        </a:rPr>
                        <a:t>8</a:t>
                      </a:r>
                    </a:p>
                  </a:txBody>
                  <a:tcPr marL="48000" marR="48000" marT="48000" marB="48000">
                    <a:lnL w="57150" cap="flat" cmpd="sng" algn="ctr">
                      <a:solidFill>
                        <a:schemeClr val="bg1"/>
                      </a:solidFill>
                      <a:prstDash val="solid"/>
                      <a:round/>
                      <a:headEnd type="none" w="med" len="med"/>
                      <a:tailEnd type="none" w="med" len="med"/>
                    </a:lnL>
                    <a:solidFill>
                      <a:srgbClr val="ED1C24"/>
                    </a:solidFill>
                  </a:tcPr>
                </a:tc>
                <a:tc>
                  <a:txBody>
                    <a:bodyPr/>
                    <a:lstStyle/>
                    <a:p>
                      <a:pPr algn="ctr"/>
                      <a:r>
                        <a:rPr lang="fr-FR" sz="1600" dirty="0">
                          <a:solidFill>
                            <a:schemeClr val="bg1"/>
                          </a:solidFill>
                          <a:latin typeface="Calibri" panose="020F0502020204030204" pitchFamily="34" charset="0"/>
                          <a:cs typeface="Calibri" panose="020F0502020204030204" pitchFamily="34" charset="0"/>
                        </a:rPr>
                        <a:t>10</a:t>
                      </a:r>
                    </a:p>
                  </a:txBody>
                  <a:tcPr marL="48000" marR="48000" marT="48000" marB="48000">
                    <a:solidFill>
                      <a:srgbClr val="A60A0E"/>
                    </a:solidFill>
                  </a:tcPr>
                </a:tc>
                <a:tc>
                  <a:txBody>
                    <a:bodyPr/>
                    <a:lstStyle/>
                    <a:p>
                      <a:pPr algn="ctr"/>
                      <a:r>
                        <a:rPr lang="fr-FR" sz="1600" dirty="0">
                          <a:solidFill>
                            <a:schemeClr val="bg1"/>
                          </a:solidFill>
                          <a:latin typeface="Calibri" panose="020F0502020204030204" pitchFamily="34" charset="0"/>
                          <a:cs typeface="Calibri" panose="020F0502020204030204" pitchFamily="34" charset="0"/>
                        </a:rPr>
                        <a:t>11</a:t>
                      </a:r>
                    </a:p>
                  </a:txBody>
                  <a:tcPr marL="48000" marR="48000" marT="48000" marB="48000">
                    <a:solidFill>
                      <a:srgbClr val="9E0A0F"/>
                    </a:solidFill>
                  </a:tcPr>
                </a:tc>
                <a:tc>
                  <a:txBody>
                    <a:bodyPr/>
                    <a:lstStyle/>
                    <a:p>
                      <a:pPr algn="ctr"/>
                      <a:r>
                        <a:rPr lang="fr-FR" sz="1600" dirty="0">
                          <a:solidFill>
                            <a:schemeClr val="bg1"/>
                          </a:solidFill>
                          <a:latin typeface="Calibri" panose="020F0502020204030204" pitchFamily="34" charset="0"/>
                          <a:cs typeface="Calibri" panose="020F0502020204030204" pitchFamily="34" charset="0"/>
                        </a:rPr>
                        <a:t>13</a:t>
                      </a:r>
                    </a:p>
                  </a:txBody>
                  <a:tcPr marL="48000" marR="48000" marT="48000" marB="48000">
                    <a:solidFill>
                      <a:srgbClr val="9E0A0F"/>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lnR w="57150" cap="flat" cmpd="sng" algn="ctr">
                      <a:solidFill>
                        <a:schemeClr val="bg1"/>
                      </a:solidFill>
                      <a:prstDash val="solid"/>
                      <a:round/>
                      <a:headEnd type="none" w="med" len="med"/>
                      <a:tailEnd type="none" w="med" len="med"/>
                    </a:lnR>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lnL w="57150" cap="flat" cmpd="sng" algn="ctr">
                      <a:solidFill>
                        <a:schemeClr val="bg1"/>
                      </a:solidFill>
                      <a:prstDash val="solid"/>
                      <a:round/>
                      <a:headEnd type="none" w="med" len="med"/>
                      <a:tailEnd type="none" w="med" len="med"/>
                    </a:lnL>
                    <a:solidFill>
                      <a:srgbClr val="ED1C24"/>
                    </a:solid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8</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9</a:t>
                      </a:r>
                    </a:p>
                  </a:txBody>
                  <a:tcPr marL="48000" marR="48000" marT="48000" marB="48000">
                    <a:solidFill>
                      <a:srgbClr val="ED1C24"/>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lnR w="57150" cap="flat" cmpd="sng" algn="ctr">
                      <a:solidFill>
                        <a:schemeClr val="bg1"/>
                      </a:solidFill>
                      <a:prstDash val="solid"/>
                      <a:round/>
                      <a:headEnd type="none" w="med" len="med"/>
                      <a:tailEnd type="none" w="med" len="med"/>
                    </a:lnR>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solidFill>
                      <a:srgbClr val="ED1C24"/>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R w="57150" cap="flat" cmpd="sng" algn="ctr">
                      <a:solidFill>
                        <a:schemeClr val="bg1"/>
                      </a:solidFill>
                      <a:prstDash val="solid"/>
                      <a:round/>
                      <a:headEnd type="none" w="med" len="med"/>
                      <a:tailEnd type="none" w="med" len="med"/>
                    </a:lnR>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extLst>
                  <a:ext uri="{0D108BD9-81ED-4DB2-BD59-A6C34878D82A}">
                    <a16:rowId xmlns:a16="http://schemas.microsoft.com/office/drawing/2014/main" val="229811492"/>
                  </a:ext>
                </a:extLst>
              </a:tr>
              <a:tr h="339840">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90893899"/>
                  </a:ext>
                </a:extLst>
              </a:tr>
            </a:tbl>
          </a:graphicData>
        </a:graphic>
      </p:graphicFrame>
      <p:sp>
        <p:nvSpPr>
          <p:cNvPr id="32" name="object 7">
            <a:extLst>
              <a:ext uri="{FF2B5EF4-FFF2-40B4-BE49-F238E27FC236}">
                <a16:creationId xmlns:a16="http://schemas.microsoft.com/office/drawing/2014/main" id="{0C631DB2-2570-4BF2-8710-07A6E2DED819}"/>
              </a:ext>
            </a:extLst>
          </p:cNvPr>
          <p:cNvSpPr txBox="1"/>
          <p:nvPr/>
        </p:nvSpPr>
        <p:spPr>
          <a:xfrm>
            <a:off x="5991528" y="3675468"/>
            <a:ext cx="358261" cy="265030"/>
          </a:xfrm>
          <a:prstGeom prst="rect">
            <a:avLst/>
          </a:prstGeom>
        </p:spPr>
        <p:txBody>
          <a:bodyPr vert="horz" wrap="square" lIns="0" tIns="18627" rIns="0" bIns="0" rtlCol="0">
            <a:spAutoFit/>
          </a:bodyPr>
          <a:lstStyle/>
          <a:p>
            <a:pPr>
              <a:buClr>
                <a:srgbClr val="000000"/>
              </a:buClr>
              <a:buFont typeface="Arial"/>
              <a:buNone/>
            </a:pPr>
            <a:r>
              <a:rPr lang="fr-FR" sz="1600" kern="0" spc="-60" dirty="0">
                <a:solidFill>
                  <a:srgbClr val="AE1134"/>
                </a:solidFill>
                <a:latin typeface="Calibri" panose="020F0502020204030204" pitchFamily="34" charset="0"/>
                <a:ea typeface="Arial"/>
                <a:cs typeface="Calibri" panose="020F0502020204030204" pitchFamily="34" charset="0"/>
                <a:sym typeface="Arial"/>
              </a:rPr>
              <a:t>60</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34" name="Rectangle 33">
            <a:extLst>
              <a:ext uri="{FF2B5EF4-FFF2-40B4-BE49-F238E27FC236}">
                <a16:creationId xmlns:a16="http://schemas.microsoft.com/office/drawing/2014/main" id="{11DDCE2D-AFE1-4251-9E93-BB9DBDF60361}"/>
              </a:ext>
            </a:extLst>
          </p:cNvPr>
          <p:cNvSpPr/>
          <p:nvPr/>
        </p:nvSpPr>
        <p:spPr>
          <a:xfrm>
            <a:off x="2987236" y="4914337"/>
            <a:ext cx="6217529" cy="388924"/>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Total </a:t>
            </a:r>
            <a:r>
              <a:rPr lang="fr-FR" sz="1867" kern="0" dirty="0" err="1">
                <a:solidFill>
                  <a:srgbClr val="000000"/>
                </a:solidFill>
                <a:latin typeface="Calibri" panose="020F0502020204030204" pitchFamily="34" charset="0"/>
                <a:cs typeface="Calibri" panose="020F0502020204030204" pitchFamily="34" charset="0"/>
                <a:sym typeface="Arial"/>
              </a:rPr>
              <a:t>cholesterol</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mmol</a:t>
            </a:r>
            <a:r>
              <a:rPr lang="fr-FR" sz="1867" kern="0" dirty="0">
                <a:solidFill>
                  <a:srgbClr val="000000"/>
                </a:solidFill>
                <a:latin typeface="Calibri" panose="020F0502020204030204" pitchFamily="34" charset="0"/>
                <a:cs typeface="Calibri" panose="020F0502020204030204" pitchFamily="34" charset="0"/>
                <a:sym typeface="Arial"/>
              </a:rPr>
              <a:t>/L)</a:t>
            </a: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35" name="Tableau 34">
            <a:extLst>
              <a:ext uri="{FF2B5EF4-FFF2-40B4-BE49-F238E27FC236}">
                <a16:creationId xmlns:a16="http://schemas.microsoft.com/office/drawing/2014/main" id="{93BB6946-F2F9-4CDB-B760-363F004F0718}"/>
              </a:ext>
            </a:extLst>
          </p:cNvPr>
          <p:cNvGraphicFramePr>
            <a:graphicFrameLocks noGrp="1"/>
          </p:cNvGraphicFramePr>
          <p:nvPr>
            <p:extLst/>
          </p:nvPr>
        </p:nvGraphicFramePr>
        <p:xfrm>
          <a:off x="2031999" y="5475984"/>
          <a:ext cx="8128000" cy="4876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810829743"/>
                    </a:ext>
                  </a:extLst>
                </a:gridCol>
                <a:gridCol w="1016000">
                  <a:extLst>
                    <a:ext uri="{9D8B030D-6E8A-4147-A177-3AD203B41FA5}">
                      <a16:colId xmlns:a16="http://schemas.microsoft.com/office/drawing/2014/main" val="2969009120"/>
                    </a:ext>
                  </a:extLst>
                </a:gridCol>
                <a:gridCol w="1016000">
                  <a:extLst>
                    <a:ext uri="{9D8B030D-6E8A-4147-A177-3AD203B41FA5}">
                      <a16:colId xmlns:a16="http://schemas.microsoft.com/office/drawing/2014/main" val="3177907221"/>
                    </a:ext>
                  </a:extLst>
                </a:gridCol>
                <a:gridCol w="1016000">
                  <a:extLst>
                    <a:ext uri="{9D8B030D-6E8A-4147-A177-3AD203B41FA5}">
                      <a16:colId xmlns:a16="http://schemas.microsoft.com/office/drawing/2014/main" val="186219864"/>
                    </a:ext>
                  </a:extLst>
                </a:gridCol>
                <a:gridCol w="1016000">
                  <a:extLst>
                    <a:ext uri="{9D8B030D-6E8A-4147-A177-3AD203B41FA5}">
                      <a16:colId xmlns:a16="http://schemas.microsoft.com/office/drawing/2014/main" val="3029430616"/>
                    </a:ext>
                  </a:extLst>
                </a:gridCol>
                <a:gridCol w="1016000">
                  <a:extLst>
                    <a:ext uri="{9D8B030D-6E8A-4147-A177-3AD203B41FA5}">
                      <a16:colId xmlns:a16="http://schemas.microsoft.com/office/drawing/2014/main" val="2822116338"/>
                    </a:ext>
                  </a:extLst>
                </a:gridCol>
                <a:gridCol w="1016000">
                  <a:extLst>
                    <a:ext uri="{9D8B030D-6E8A-4147-A177-3AD203B41FA5}">
                      <a16:colId xmlns:a16="http://schemas.microsoft.com/office/drawing/2014/main" val="2350565326"/>
                    </a:ext>
                  </a:extLst>
                </a:gridCol>
                <a:gridCol w="1016000">
                  <a:extLst>
                    <a:ext uri="{9D8B030D-6E8A-4147-A177-3AD203B41FA5}">
                      <a16:colId xmlns:a16="http://schemas.microsoft.com/office/drawing/2014/main" val="1734111508"/>
                    </a:ext>
                  </a:extLst>
                </a:gridCol>
              </a:tblGrid>
              <a:tr h="487680">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7FC349"/>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&lt;3%</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FFF200"/>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3-4%</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ED1C24"/>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5-9%</a:t>
                      </a:r>
                    </a:p>
                  </a:txBody>
                  <a:tcPr marL="121920" marR="121920" marT="60960" marB="60960" anchor="ctr">
                    <a:noFill/>
                  </a:tcPr>
                </a:tc>
                <a:tc>
                  <a:txBody>
                    <a:bodyPr/>
                    <a:lstStyle/>
                    <a:p>
                      <a:pPr algn="ctr"/>
                      <a:endParaRPr lang="fr-FR" sz="2400" b="1" dirty="0">
                        <a:solidFill>
                          <a:schemeClr val="lt1"/>
                        </a:solidFill>
                        <a:latin typeface="Calibri" panose="020F0502020204030204" pitchFamily="34" charset="0"/>
                        <a:ea typeface="+mn-ea"/>
                        <a:cs typeface="Calibri" panose="020F0502020204030204" pitchFamily="34" charset="0"/>
                      </a:endParaRPr>
                    </a:p>
                  </a:txBody>
                  <a:tcPr marL="121920" marR="121920" marT="60960" marB="60960">
                    <a:solidFill>
                      <a:srgbClr val="9B090C"/>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≥10%</a:t>
                      </a:r>
                    </a:p>
                  </a:txBody>
                  <a:tcPr marL="121920" marR="121920" marT="60960" marB="60960" anchor="ctr">
                    <a:noFill/>
                  </a:tcPr>
                </a:tc>
                <a:extLst>
                  <a:ext uri="{0D108BD9-81ED-4DB2-BD59-A6C34878D82A}">
                    <a16:rowId xmlns:a16="http://schemas.microsoft.com/office/drawing/2014/main" val="2686238965"/>
                  </a:ext>
                </a:extLst>
              </a:tr>
            </a:tbl>
          </a:graphicData>
        </a:graphic>
      </p:graphicFrame>
      <p:sp>
        <p:nvSpPr>
          <p:cNvPr id="2" name="Tekstvak 1"/>
          <p:cNvSpPr txBox="1"/>
          <p:nvPr/>
        </p:nvSpPr>
        <p:spPr>
          <a:xfrm>
            <a:off x="7315200" y="4949031"/>
            <a:ext cx="2043603" cy="379656"/>
          </a:xfrm>
          <a:prstGeom prst="rect">
            <a:avLst/>
          </a:prstGeom>
          <a:noFill/>
        </p:spPr>
        <p:txBody>
          <a:bodyPr wrap="square" rtlCol="0">
            <a:spAutoFit/>
          </a:bodyPr>
          <a:lstStyle/>
          <a:p>
            <a:r>
              <a:rPr lang="nl-NL" sz="1867" dirty="0"/>
              <a:t>X 38,67 = mg/dL</a:t>
            </a:r>
          </a:p>
        </p:txBody>
      </p:sp>
      <p:sp>
        <p:nvSpPr>
          <p:cNvPr id="22" name="Oval 2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Slide Number Placeholder 1">
            <a:extLst>
              <a:ext uri="{FF2B5EF4-FFF2-40B4-BE49-F238E27FC236}">
                <a16:creationId xmlns:a16="http://schemas.microsoft.com/office/drawing/2014/main" id="{D6DFF2BC-68AA-461B-9838-ECF95EA23C3A}"/>
              </a:ext>
            </a:extLst>
          </p:cNvPr>
          <p:cNvSpPr txBox="1">
            <a:spLocks/>
          </p:cNvSpPr>
          <p:nvPr/>
        </p:nvSpPr>
        <p:spPr>
          <a:xfrm>
            <a:off x="535430" y="6546025"/>
            <a:ext cx="378970" cy="23577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2DDE2F-3818-FB4D-81A2-446D3FAC7C2A}" type="slidenum">
              <a:rPr lang="en-US" sz="900" smtClean="0">
                <a:solidFill>
                  <a:prstClr val="white"/>
                </a:solidFill>
                <a:latin typeface="Arial"/>
                <a:cs typeface="Arial"/>
              </a:rPr>
              <a:pPr/>
              <a:t>45</a:t>
            </a:fld>
            <a:endParaRPr lang="en-US" sz="900" dirty="0">
              <a:solidFill>
                <a:prstClr val="white"/>
              </a:solidFill>
              <a:latin typeface="Arial"/>
              <a:cs typeface="Arial"/>
            </a:endParaRPr>
          </a:p>
        </p:txBody>
      </p:sp>
      <p:pic>
        <p:nvPicPr>
          <p:cNvPr id="24" name="Picture 6">
            <a:extLst>
              <a:ext uri="{FF2B5EF4-FFF2-40B4-BE49-F238E27FC236}">
                <a16:creationId xmlns:a16="http://schemas.microsoft.com/office/drawing/2014/main" id="{A10AC5E8-623E-4A42-96AA-EA7FD16649B0}"/>
              </a:ext>
            </a:extLst>
          </p:cNvPr>
          <p:cNvPicPr>
            <a:picLocks noChangeAspect="1" noChangeArrowheads="1"/>
          </p:cNvPicPr>
          <p:nvPr/>
        </p:nvPicPr>
        <p:blipFill rotWithShape="1">
          <a:blip r:embed="rId2" cstate="print"/>
          <a:srcRect l="75450" t="89503" r="4280"/>
          <a:stretch/>
        </p:blipFill>
        <p:spPr bwMode="auto">
          <a:xfrm>
            <a:off x="10062581" y="4917762"/>
            <a:ext cx="984608" cy="5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8834488"/>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04800" y="1330205"/>
            <a:ext cx="11887200" cy="4222759"/>
          </a:xfrm>
          <a:prstGeom prst="rect">
            <a:avLst/>
          </a:prstGeom>
          <a:noFill/>
        </p:spPr>
        <p:txBody>
          <a:bodyPr wrap="square" rtlCol="0">
            <a:spAutoFit/>
          </a:bodyPr>
          <a:lstStyle/>
          <a:p>
            <a:pPr>
              <a:lnSpc>
                <a:spcPct val="120000"/>
              </a:lnSpc>
              <a:buFont typeface="Wingdings" charset="0"/>
              <a:buNone/>
              <a:defRPr/>
            </a:pPr>
            <a:endParaRPr lang="en-GB" sz="2000" b="1" dirty="0">
              <a:solidFill>
                <a:schemeClr val="bg1"/>
              </a:solidFill>
            </a:endParaRPr>
          </a:p>
          <a:p>
            <a:pPr>
              <a:lnSpc>
                <a:spcPct val="120000"/>
              </a:lnSpc>
              <a:defRPr/>
            </a:pPr>
            <a:r>
              <a:rPr lang="en-GB" sz="2400" dirty="0"/>
              <a:t>Jamais </a:t>
            </a:r>
            <a:r>
              <a:rPr lang="en-GB" sz="2400" dirty="0" err="1"/>
              <a:t>fumé</a:t>
            </a:r>
            <a:r>
              <a:rPr lang="en-GB" sz="2400" dirty="0"/>
              <a:t>, PA: 120/76 mmHg, CT 270 mg/dL</a:t>
            </a:r>
          </a:p>
          <a:p>
            <a:pPr>
              <a:lnSpc>
                <a:spcPct val="120000"/>
              </a:lnSpc>
              <a:buFont typeface="Wingdings" charset="0"/>
              <a:buNone/>
              <a:defRPr/>
            </a:pPr>
            <a:endParaRPr lang="en-GB" sz="2667" b="1" dirty="0">
              <a:latin typeface="Tw Cen MT"/>
            </a:endParaRPr>
          </a:p>
          <a:p>
            <a:pPr>
              <a:lnSpc>
                <a:spcPct val="90000"/>
              </a:lnSpc>
              <a:buFont typeface="Wingdings" charset="0"/>
              <a:buNone/>
              <a:defRPr/>
            </a:pPr>
            <a:r>
              <a:rPr lang="en-GB" sz="2400" b="1" dirty="0" err="1">
                <a:solidFill>
                  <a:prstClr val="black"/>
                </a:solidFill>
              </a:rPr>
              <a:t>Risque</a:t>
            </a:r>
            <a:r>
              <a:rPr lang="en-GB" sz="2400" b="1" dirty="0">
                <a:solidFill>
                  <a:prstClr val="black"/>
                </a:solidFill>
              </a:rPr>
              <a:t> CV total:</a:t>
            </a:r>
          </a:p>
          <a:p>
            <a:pPr>
              <a:lnSpc>
                <a:spcPct val="90000"/>
              </a:lnSpc>
              <a:buFont typeface="Wingdings" charset="0"/>
              <a:buNone/>
              <a:defRPr/>
            </a:pPr>
            <a:endParaRPr lang="en-GB" sz="2400" dirty="0">
              <a:solidFill>
                <a:prstClr val="black"/>
              </a:solidFill>
            </a:endParaRPr>
          </a:p>
          <a:p>
            <a:pPr>
              <a:lnSpc>
                <a:spcPct val="90000"/>
              </a:lnSpc>
              <a:buFont typeface="Wingdings" charset="0"/>
              <a:buNone/>
              <a:defRPr/>
            </a:pPr>
            <a:r>
              <a:rPr lang="en-GB" sz="2000" dirty="0">
                <a:solidFill>
                  <a:prstClr val="black"/>
                </a:solidFill>
              </a:rPr>
              <a:t>  - SCORE international 2003, pays à </a:t>
            </a:r>
            <a:r>
              <a:rPr lang="en-GB" sz="2000" dirty="0" err="1">
                <a:solidFill>
                  <a:prstClr val="black"/>
                </a:solidFill>
              </a:rPr>
              <a:t>faible</a:t>
            </a:r>
            <a:r>
              <a:rPr lang="en-GB" sz="2000" dirty="0">
                <a:solidFill>
                  <a:prstClr val="black"/>
                </a:solidFill>
              </a:rPr>
              <a:t> </a:t>
            </a:r>
            <a:r>
              <a:rPr lang="en-GB" sz="2000" dirty="0" err="1">
                <a:solidFill>
                  <a:prstClr val="black"/>
                </a:solidFill>
              </a:rPr>
              <a:t>risque</a:t>
            </a:r>
            <a:r>
              <a:rPr lang="en-GB" sz="2000" dirty="0">
                <a:solidFill>
                  <a:prstClr val="black"/>
                </a:solidFill>
              </a:rPr>
              <a:t>: </a:t>
            </a:r>
            <a:r>
              <a:rPr lang="en-GB" sz="2000" b="1" dirty="0">
                <a:solidFill>
                  <a:prstClr val="black"/>
                </a:solidFill>
              </a:rPr>
              <a:t>1%/10ans</a:t>
            </a:r>
          </a:p>
          <a:p>
            <a:pPr>
              <a:lnSpc>
                <a:spcPct val="90000"/>
              </a:lnSpc>
              <a:buFont typeface="Wingdings" charset="0"/>
              <a:buNone/>
              <a:defRPr/>
            </a:pPr>
            <a:r>
              <a:rPr lang="en-GB" sz="2000" dirty="0">
                <a:solidFill>
                  <a:prstClr val="black"/>
                </a:solidFill>
              </a:rPr>
              <a:t>  - SCORE calibre pour la </a:t>
            </a:r>
            <a:r>
              <a:rPr lang="en-GB" sz="2000" dirty="0" err="1">
                <a:solidFill>
                  <a:prstClr val="black"/>
                </a:solidFill>
              </a:rPr>
              <a:t>Belgique</a:t>
            </a:r>
            <a:r>
              <a:rPr lang="en-GB" sz="2000" dirty="0">
                <a:solidFill>
                  <a:prstClr val="black"/>
                </a:solidFill>
              </a:rPr>
              <a:t> 2003 : </a:t>
            </a:r>
            <a:r>
              <a:rPr lang="en-GB" sz="2000" b="1" dirty="0">
                <a:solidFill>
                  <a:prstClr val="black"/>
                </a:solidFill>
              </a:rPr>
              <a:t>1%/10ans</a:t>
            </a:r>
          </a:p>
          <a:p>
            <a:pPr>
              <a:lnSpc>
                <a:spcPct val="90000"/>
              </a:lnSpc>
              <a:buFont typeface="Wingdings" charset="0"/>
              <a:buNone/>
              <a:defRPr/>
            </a:pPr>
            <a:r>
              <a:rPr lang="en-GB" sz="2000" dirty="0">
                <a:solidFill>
                  <a:prstClr val="black"/>
                </a:solidFill>
              </a:rPr>
              <a:t>  - </a:t>
            </a:r>
            <a:r>
              <a:rPr lang="en-GB" sz="2000" dirty="0" err="1">
                <a:solidFill>
                  <a:prstClr val="black"/>
                </a:solidFill>
              </a:rPr>
              <a:t>HeartScore</a:t>
            </a:r>
            <a:r>
              <a:rPr lang="en-GB" sz="2000" dirty="0">
                <a:solidFill>
                  <a:prstClr val="black"/>
                </a:solidFill>
              </a:rPr>
              <a:t> avec HDL-C 56 mg/dL : </a:t>
            </a:r>
            <a:r>
              <a:rPr lang="en-GB" sz="2000" b="1" dirty="0">
                <a:solidFill>
                  <a:prstClr val="black"/>
                </a:solidFill>
              </a:rPr>
              <a:t>1%/10/</a:t>
            </a:r>
            <a:r>
              <a:rPr lang="en-GB" sz="2000" b="1" dirty="0" err="1">
                <a:solidFill>
                  <a:prstClr val="black"/>
                </a:solidFill>
              </a:rPr>
              <a:t>ans</a:t>
            </a:r>
            <a:endParaRPr lang="en-GB" sz="2000" b="1" dirty="0">
              <a:solidFill>
                <a:prstClr val="black"/>
              </a:solidFill>
            </a:endParaRPr>
          </a:p>
          <a:p>
            <a:pPr>
              <a:lnSpc>
                <a:spcPct val="90000"/>
              </a:lnSpc>
              <a:buFont typeface="Wingdings" charset="0"/>
              <a:buNone/>
              <a:defRPr/>
            </a:pPr>
            <a:r>
              <a:rPr lang="en-GB" sz="2000" dirty="0">
                <a:solidFill>
                  <a:prstClr val="black"/>
                </a:solidFill>
              </a:rPr>
              <a:t>  - SCORE international, pays à </a:t>
            </a:r>
            <a:r>
              <a:rPr lang="en-GB" sz="2000" dirty="0" err="1">
                <a:solidFill>
                  <a:prstClr val="black"/>
                </a:solidFill>
              </a:rPr>
              <a:t>faible</a:t>
            </a:r>
            <a:r>
              <a:rPr lang="en-GB" sz="2000" dirty="0">
                <a:solidFill>
                  <a:prstClr val="black"/>
                </a:solidFill>
              </a:rPr>
              <a:t> </a:t>
            </a:r>
            <a:r>
              <a:rPr lang="en-GB" sz="2000" dirty="0" err="1">
                <a:solidFill>
                  <a:prstClr val="black"/>
                </a:solidFill>
              </a:rPr>
              <a:t>risque</a:t>
            </a:r>
            <a:r>
              <a:rPr lang="en-GB" sz="2000" dirty="0">
                <a:solidFill>
                  <a:prstClr val="black"/>
                </a:solidFill>
              </a:rPr>
              <a:t>, 2019, interaction </a:t>
            </a:r>
            <a:r>
              <a:rPr lang="en-GB" sz="2000" dirty="0" err="1">
                <a:solidFill>
                  <a:prstClr val="black"/>
                </a:solidFill>
              </a:rPr>
              <a:t>d’âge</a:t>
            </a:r>
            <a:r>
              <a:rPr lang="en-GB" sz="2000" dirty="0">
                <a:solidFill>
                  <a:prstClr val="black"/>
                </a:solidFill>
              </a:rPr>
              <a:t> </a:t>
            </a:r>
            <a:r>
              <a:rPr lang="en-GB" sz="2000" dirty="0" err="1">
                <a:solidFill>
                  <a:prstClr val="black"/>
                </a:solidFill>
              </a:rPr>
              <a:t>incluse</a:t>
            </a:r>
            <a:r>
              <a:rPr lang="en-GB" sz="2000" dirty="0">
                <a:solidFill>
                  <a:prstClr val="black"/>
                </a:solidFill>
              </a:rPr>
              <a:t>: </a:t>
            </a:r>
            <a:r>
              <a:rPr lang="en-GB" sz="2000" b="1" dirty="0">
                <a:solidFill>
                  <a:prstClr val="black"/>
                </a:solidFill>
              </a:rPr>
              <a:t>1%/10ans</a:t>
            </a:r>
          </a:p>
          <a:p>
            <a:pPr>
              <a:lnSpc>
                <a:spcPct val="90000"/>
              </a:lnSpc>
              <a:buFont typeface="Wingdings" charset="0"/>
              <a:buNone/>
              <a:defRPr/>
            </a:pPr>
            <a:endParaRPr lang="en-GB" sz="3200" dirty="0">
              <a:solidFill>
                <a:prstClr val="black"/>
              </a:solidFill>
              <a:latin typeface="Tahoma" charset="0"/>
            </a:endParaRPr>
          </a:p>
          <a:p>
            <a:pPr>
              <a:lnSpc>
                <a:spcPct val="90000"/>
              </a:lnSpc>
              <a:buFont typeface="Wingdings" charset="0"/>
              <a:buNone/>
              <a:defRPr/>
            </a:pPr>
            <a:r>
              <a:rPr lang="en-GB" sz="3200" dirty="0">
                <a:solidFill>
                  <a:prstClr val="black"/>
                </a:solidFill>
                <a:latin typeface="Tahoma" charset="0"/>
              </a:rPr>
              <a:t>	</a:t>
            </a:r>
          </a:p>
          <a:p>
            <a:pPr>
              <a:lnSpc>
                <a:spcPct val="90000"/>
              </a:lnSpc>
              <a:buFont typeface="Wingdings" charset="0"/>
              <a:buNone/>
              <a:defRPr/>
            </a:pPr>
            <a:r>
              <a:rPr lang="en-GB" sz="1200" dirty="0">
                <a:solidFill>
                  <a:prstClr val="black"/>
                </a:solidFill>
                <a:latin typeface="Tahoma" charset="0"/>
              </a:rPr>
              <a:t>	</a:t>
            </a:r>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CDA3FB5-5C8D-4A46-8871-746604238A05}"/>
              </a:ext>
            </a:extLst>
          </p:cNvPr>
          <p:cNvSpPr/>
          <p:nvPr/>
        </p:nvSpPr>
        <p:spPr>
          <a:xfrm>
            <a:off x="381000" y="224682"/>
            <a:ext cx="9555821" cy="707886"/>
          </a:xfrm>
          <a:prstGeom prst="rect">
            <a:avLst/>
          </a:prstGeom>
        </p:spPr>
        <p:txBody>
          <a:bodyPr wrap="none">
            <a:spAutoFit/>
          </a:bodyPr>
          <a:lstStyle/>
          <a:p>
            <a:r>
              <a:rPr lang="en-GB" sz="4000" kern="0" dirty="0">
                <a:solidFill>
                  <a:prstClr val="white"/>
                </a:solidFill>
                <a:latin typeface="+mj-lt"/>
                <a:ea typeface="+mj-ea"/>
                <a:cs typeface="Arial"/>
              </a:rPr>
              <a:t>Cas 1: Patient MW - </a:t>
            </a:r>
            <a:r>
              <a:rPr lang="fr-BE" sz="2800" dirty="0">
                <a:solidFill>
                  <a:schemeClr val="bg1"/>
                </a:solidFill>
                <a:latin typeface="+mj-lt"/>
              </a:rPr>
              <a:t>Évaluation du risque CV total</a:t>
            </a:r>
          </a:p>
        </p:txBody>
      </p:sp>
    </p:spTree>
    <p:extLst>
      <p:ext uri="{BB962C8B-B14F-4D97-AF65-F5344CB8AC3E}">
        <p14:creationId xmlns:p14="http://schemas.microsoft.com/office/powerpoint/2010/main" val="18969946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Question </a:t>
            </a:r>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indent="0">
              <a:spcAft>
                <a:spcPts val="1200"/>
              </a:spcAft>
            </a:pPr>
            <a:r>
              <a:rPr lang="fr-BE" dirty="0">
                <a:solidFill>
                  <a:schemeClr val="tx1"/>
                </a:solidFill>
              </a:rPr>
              <a:t>Quel est son risque sur 10 ans d'une maladie CV mortelle?</a:t>
            </a:r>
            <a:r>
              <a:rPr lang="en-GB" b="1" dirty="0">
                <a:solidFill>
                  <a:schemeClr val="tx1"/>
                </a:solidFill>
              </a:rPr>
              <a:t> </a:t>
            </a:r>
            <a:endParaRPr lang="en-GB" dirty="0">
              <a:solidFill>
                <a:schemeClr val="tx1"/>
              </a:solidFill>
            </a:endParaRPr>
          </a:p>
          <a:p>
            <a:pPr marL="457200" indent="-457200">
              <a:buAutoNum type="alphaUcPeriod"/>
            </a:pPr>
            <a:r>
              <a:rPr lang="en-GB" dirty="0" err="1">
                <a:solidFill>
                  <a:schemeClr val="tx1"/>
                </a:solidFill>
              </a:rPr>
              <a:t>Faible</a:t>
            </a:r>
            <a:endParaRPr lang="en-GB" dirty="0">
              <a:solidFill>
                <a:schemeClr val="tx1"/>
              </a:solidFill>
            </a:endParaRPr>
          </a:p>
          <a:p>
            <a:pPr marL="457200" indent="-457200">
              <a:buAutoNum type="alphaUcPeriod"/>
            </a:pPr>
            <a:r>
              <a:rPr lang="en-GB" dirty="0" err="1">
                <a:solidFill>
                  <a:srgbClr val="FF0000"/>
                </a:solidFill>
              </a:rPr>
              <a:t>Modéré</a:t>
            </a:r>
            <a:endParaRPr lang="en-GB" dirty="0">
              <a:solidFill>
                <a:srgbClr val="FF0000"/>
              </a:solidFill>
            </a:endParaRPr>
          </a:p>
          <a:p>
            <a:pPr marL="457200" indent="-457200">
              <a:buAutoNum type="alphaUcPeriod"/>
            </a:pPr>
            <a:r>
              <a:rPr lang="en-GB" dirty="0" err="1">
                <a:solidFill>
                  <a:schemeClr val="tx1"/>
                </a:solidFill>
              </a:rPr>
              <a:t>Élevé</a:t>
            </a:r>
            <a:r>
              <a:rPr lang="en-GB" dirty="0">
                <a:solidFill>
                  <a:schemeClr val="tx1"/>
                </a:solidFill>
              </a:rPr>
              <a:t> </a:t>
            </a:r>
          </a:p>
          <a:p>
            <a:pPr marL="457200" indent="-457200">
              <a:buAutoNum type="alphaUcPeriod"/>
            </a:pPr>
            <a:r>
              <a:rPr lang="en-GB" dirty="0" err="1">
                <a:solidFill>
                  <a:schemeClr val="tx1"/>
                </a:solidFill>
              </a:rPr>
              <a:t>Très</a:t>
            </a:r>
            <a:r>
              <a:rPr lang="en-GB" dirty="0">
                <a:solidFill>
                  <a:schemeClr val="tx1"/>
                </a:solidFill>
              </a:rPr>
              <a:t> </a:t>
            </a:r>
            <a:r>
              <a:rPr lang="en-GB" dirty="0" err="1">
                <a:solidFill>
                  <a:schemeClr val="tx1"/>
                </a:solidFill>
              </a:rPr>
              <a:t>élévé</a:t>
            </a:r>
            <a:endParaRPr lang="en-GB" dirty="0">
              <a:solidFill>
                <a:schemeClr val="tx1"/>
              </a:solidFill>
            </a:endParaRP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63381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0235" y="2438400"/>
            <a:ext cx="10727365" cy="1846659"/>
          </a:xfrm>
        </p:spPr>
        <p:txBody>
          <a:bodyPr/>
          <a:lstStyle/>
          <a:p>
            <a:r>
              <a:rPr lang="en-US" sz="2400" dirty="0" err="1">
                <a:latin typeface="+mn-lt"/>
              </a:rPr>
              <a:t>Allez-vous</a:t>
            </a:r>
            <a:endParaRPr lang="en-US" sz="2400" dirty="0">
              <a:latin typeface="+mn-lt"/>
            </a:endParaRPr>
          </a:p>
          <a:p>
            <a:r>
              <a:rPr lang="en-US" sz="2400" dirty="0">
                <a:latin typeface="+mn-lt"/>
              </a:rPr>
              <a:t>(a) </a:t>
            </a:r>
            <a:r>
              <a:rPr lang="en-US" sz="2400" dirty="0" err="1">
                <a:latin typeface="+mn-lt"/>
              </a:rPr>
              <a:t>Prescrire</a:t>
            </a:r>
            <a:r>
              <a:rPr lang="en-US" sz="2400" dirty="0">
                <a:latin typeface="+mn-lt"/>
              </a:rPr>
              <a:t> </a:t>
            </a:r>
            <a:r>
              <a:rPr lang="en-US" sz="2400" dirty="0" err="1">
                <a:latin typeface="+mn-lt"/>
              </a:rPr>
              <a:t>immédiatement</a:t>
            </a:r>
            <a:r>
              <a:rPr lang="en-US" sz="2400" dirty="0">
                <a:latin typeface="+mn-lt"/>
              </a:rPr>
              <a:t> </a:t>
            </a:r>
            <a:r>
              <a:rPr lang="en-US" sz="2400" dirty="0" err="1">
                <a:latin typeface="+mn-lt"/>
              </a:rPr>
              <a:t>une</a:t>
            </a:r>
            <a:r>
              <a:rPr lang="en-US" sz="2400" dirty="0">
                <a:latin typeface="+mn-lt"/>
              </a:rPr>
              <a:t> </a:t>
            </a:r>
            <a:r>
              <a:rPr lang="en-US" sz="2400" dirty="0" err="1">
                <a:latin typeface="+mn-lt"/>
              </a:rPr>
              <a:t>statine</a:t>
            </a:r>
            <a:r>
              <a:rPr lang="en-US" sz="2400" dirty="0">
                <a:latin typeface="+mn-lt"/>
              </a:rPr>
              <a:t> </a:t>
            </a:r>
            <a:r>
              <a:rPr lang="en-US" sz="2400" dirty="0" err="1">
                <a:latin typeface="+mn-lt"/>
              </a:rPr>
              <a:t>compte</a:t>
            </a:r>
            <a:r>
              <a:rPr lang="en-US" sz="2400" dirty="0">
                <a:latin typeface="+mn-lt"/>
              </a:rPr>
              <a:t> </a:t>
            </a:r>
            <a:r>
              <a:rPr lang="en-US" sz="2400" dirty="0" err="1">
                <a:latin typeface="+mn-lt"/>
              </a:rPr>
              <a:t>tenu</a:t>
            </a:r>
            <a:r>
              <a:rPr lang="en-US" sz="2400" dirty="0">
                <a:latin typeface="+mn-lt"/>
              </a:rPr>
              <a:t> du </a:t>
            </a:r>
            <a:r>
              <a:rPr lang="en-US" sz="2400" dirty="0" err="1">
                <a:latin typeface="+mn-lt"/>
              </a:rPr>
              <a:t>taux</a:t>
            </a:r>
            <a:r>
              <a:rPr lang="en-US" sz="2400" dirty="0">
                <a:latin typeface="+mn-lt"/>
              </a:rPr>
              <a:t> de </a:t>
            </a:r>
            <a:r>
              <a:rPr lang="en-US" sz="2400" dirty="0" err="1">
                <a:latin typeface="+mn-lt"/>
              </a:rPr>
              <a:t>cholestérol</a:t>
            </a:r>
            <a:r>
              <a:rPr lang="en-US" sz="2400" dirty="0">
                <a:latin typeface="+mn-lt"/>
              </a:rPr>
              <a:t> total de 270 mg/dL?</a:t>
            </a:r>
          </a:p>
          <a:p>
            <a:r>
              <a:rPr lang="en-US" sz="2400" dirty="0">
                <a:latin typeface="+mn-lt"/>
              </a:rPr>
              <a:t>(b) Donner des </a:t>
            </a:r>
            <a:r>
              <a:rPr lang="en-US" sz="2400" dirty="0" err="1">
                <a:latin typeface="+mn-lt"/>
              </a:rPr>
              <a:t>conseils</a:t>
            </a:r>
            <a:r>
              <a:rPr lang="en-US" sz="2400" dirty="0">
                <a:latin typeface="+mn-lt"/>
              </a:rPr>
              <a:t> </a:t>
            </a:r>
            <a:r>
              <a:rPr lang="en-US" sz="2400" dirty="0" err="1">
                <a:latin typeface="+mn-lt"/>
              </a:rPr>
              <a:t>nutritionnels</a:t>
            </a:r>
            <a:r>
              <a:rPr lang="en-US" sz="2400" dirty="0">
                <a:latin typeface="+mn-lt"/>
              </a:rPr>
              <a:t> pour 6 </a:t>
            </a:r>
            <a:r>
              <a:rPr lang="en-US" sz="2400" dirty="0" err="1">
                <a:latin typeface="+mn-lt"/>
              </a:rPr>
              <a:t>mois</a:t>
            </a:r>
            <a:r>
              <a:rPr lang="en-US" sz="2400" dirty="0">
                <a:latin typeface="+mn-lt"/>
              </a:rPr>
              <a:t> </a:t>
            </a:r>
            <a:r>
              <a:rPr lang="en-US" sz="2400" dirty="0" err="1">
                <a:latin typeface="+mn-lt"/>
              </a:rPr>
              <a:t>puis</a:t>
            </a:r>
            <a:r>
              <a:rPr lang="en-US" sz="2400" dirty="0">
                <a:latin typeface="+mn-lt"/>
              </a:rPr>
              <a:t> la revoir?</a:t>
            </a:r>
          </a:p>
          <a:p>
            <a:r>
              <a:rPr lang="en-US" sz="2400" dirty="0">
                <a:latin typeface="+mn-lt"/>
              </a:rPr>
              <a:t>(c) </a:t>
            </a:r>
            <a:r>
              <a:rPr lang="en-US" sz="2400" dirty="0" err="1">
                <a:latin typeface="+mn-lt"/>
              </a:rPr>
              <a:t>Vérifier</a:t>
            </a:r>
            <a:r>
              <a:rPr lang="en-US" sz="2400" dirty="0">
                <a:latin typeface="+mn-lt"/>
              </a:rPr>
              <a:t> </a:t>
            </a:r>
            <a:r>
              <a:rPr lang="en-US" sz="2400" dirty="0" err="1">
                <a:latin typeface="+mn-lt"/>
              </a:rPr>
              <a:t>d’autres</a:t>
            </a:r>
            <a:r>
              <a:rPr lang="en-US" sz="2400" dirty="0">
                <a:latin typeface="+mn-lt"/>
              </a:rPr>
              <a:t> aspects?</a:t>
            </a: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98626A2-A7FB-4951-83B9-7B342283D871}"/>
              </a:ext>
            </a:extLst>
          </p:cNvPr>
          <p:cNvSpPr/>
          <p:nvPr/>
        </p:nvSpPr>
        <p:spPr>
          <a:xfrm>
            <a:off x="381000" y="224682"/>
            <a:ext cx="9555821" cy="707886"/>
          </a:xfrm>
          <a:prstGeom prst="rect">
            <a:avLst/>
          </a:prstGeom>
        </p:spPr>
        <p:txBody>
          <a:bodyPr wrap="none">
            <a:spAutoFit/>
          </a:bodyPr>
          <a:lstStyle/>
          <a:p>
            <a:r>
              <a:rPr lang="en-GB" sz="4000" kern="0" dirty="0">
                <a:solidFill>
                  <a:prstClr val="white"/>
                </a:solidFill>
                <a:latin typeface="+mj-lt"/>
                <a:ea typeface="+mj-ea"/>
                <a:cs typeface="Arial"/>
              </a:rPr>
              <a:t>Cas 1: Patient MW - </a:t>
            </a:r>
            <a:r>
              <a:rPr lang="fr-BE" sz="2800" dirty="0">
                <a:solidFill>
                  <a:schemeClr val="bg1"/>
                </a:solidFill>
              </a:rPr>
              <a:t>Évaluation du risque CV total</a:t>
            </a:r>
            <a:endParaRPr lang="fr-BE" sz="2800" dirty="0">
              <a:solidFill>
                <a:schemeClr val="bg1"/>
              </a:solidFill>
              <a:latin typeface="+mj-lt"/>
            </a:endParaRPr>
          </a:p>
        </p:txBody>
      </p:sp>
    </p:spTree>
    <p:extLst>
      <p:ext uri="{BB962C8B-B14F-4D97-AF65-F5344CB8AC3E}">
        <p14:creationId xmlns:p14="http://schemas.microsoft.com/office/powerpoint/2010/main" val="35572838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304800" y="329074"/>
            <a:ext cx="9427904"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Recommendations for lipid analyses for </a:t>
            </a:r>
          </a:p>
          <a:p>
            <a:pPr>
              <a:lnSpc>
                <a:spcPts val="2800"/>
              </a:lnSpc>
            </a:pPr>
            <a:r>
              <a:rPr lang="en-US" sz="3200" kern="0" spc="-87" dirty="0">
                <a:solidFill>
                  <a:schemeClr val="bg1"/>
                </a:solidFill>
                <a:latin typeface="Calibri" panose="020F0502020204030204" pitchFamily="34" charset="0"/>
                <a:cs typeface="Calibri" panose="020F0502020204030204" pitchFamily="34" charset="0"/>
              </a:rPr>
              <a:t>cardiovascular disease risk estimation (1)</a:t>
            </a:r>
          </a:p>
        </p:txBody>
      </p:sp>
      <p:graphicFrame>
        <p:nvGraphicFramePr>
          <p:cNvPr id="2" name="Tableau 1">
            <a:extLst>
              <a:ext uri="{FF2B5EF4-FFF2-40B4-BE49-F238E27FC236}">
                <a16:creationId xmlns:a16="http://schemas.microsoft.com/office/drawing/2014/main" id="{05249D94-B247-498A-97E4-8FF0C685633B}"/>
              </a:ext>
            </a:extLst>
          </p:cNvPr>
          <p:cNvGraphicFramePr>
            <a:graphicFrameLocks noGrp="1"/>
          </p:cNvGraphicFramePr>
          <p:nvPr>
            <p:extLst/>
          </p:nvPr>
        </p:nvGraphicFramePr>
        <p:xfrm>
          <a:off x="304800" y="1676400"/>
          <a:ext cx="10549523" cy="3564800"/>
        </p:xfrm>
        <a:graphic>
          <a:graphicData uri="http://schemas.openxmlformats.org/drawingml/2006/table">
            <a:tbl>
              <a:tblPr firstRow="1" bandRow="1">
                <a:tableStyleId>{2D5ABB26-0587-4C30-8999-92F81FD0307C}</a:tableStyleId>
              </a:tblPr>
              <a:tblGrid>
                <a:gridCol w="8201911">
                  <a:extLst>
                    <a:ext uri="{9D8B030D-6E8A-4147-A177-3AD203B41FA5}">
                      <a16:colId xmlns:a16="http://schemas.microsoft.com/office/drawing/2014/main" val="3739505631"/>
                    </a:ext>
                  </a:extLst>
                </a:gridCol>
                <a:gridCol w="1194880">
                  <a:extLst>
                    <a:ext uri="{9D8B030D-6E8A-4147-A177-3AD203B41FA5}">
                      <a16:colId xmlns:a16="http://schemas.microsoft.com/office/drawing/2014/main" val="268487138"/>
                    </a:ext>
                  </a:extLst>
                </a:gridCol>
                <a:gridCol w="1152732">
                  <a:extLst>
                    <a:ext uri="{9D8B030D-6E8A-4147-A177-3AD203B41FA5}">
                      <a16:colId xmlns:a16="http://schemas.microsoft.com/office/drawing/2014/main" val="3053180235"/>
                    </a:ext>
                  </a:extLst>
                </a:gridCol>
              </a:tblGrid>
              <a:tr h="499600">
                <a:tc>
                  <a:txBody>
                    <a:bodyPr/>
                    <a:lstStyle/>
                    <a:p>
                      <a:pPr marL="90000">
                        <a:lnSpc>
                          <a:spcPts val="2100"/>
                        </a:lnSpc>
                        <a:spcBef>
                          <a:spcPts val="0"/>
                        </a:spcBef>
                      </a:pPr>
                      <a:r>
                        <a:rPr sz="2100" b="1" spc="-35" dirty="0">
                          <a:solidFill>
                            <a:srgbClr val="231F20"/>
                          </a:solidFill>
                          <a:latin typeface="Calibri" panose="020F0502020204030204" pitchFamily="34" charset="0"/>
                          <a:cs typeface="Calibri" panose="020F0502020204030204" pitchFamily="34" charset="0"/>
                        </a:rPr>
                        <a:t>Recommendations</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tc>
                  <a:txBody>
                    <a:bodyPr/>
                    <a:lstStyle/>
                    <a:p>
                      <a:pPr algn="ctr">
                        <a:lnSpc>
                          <a:spcPct val="100000"/>
                        </a:lnSpc>
                        <a:spcBef>
                          <a:spcPts val="0"/>
                        </a:spcBef>
                      </a:pPr>
                      <a:r>
                        <a:rPr sz="2100" b="1" spc="-60" dirty="0">
                          <a:solidFill>
                            <a:srgbClr val="231F20"/>
                          </a:solidFill>
                          <a:latin typeface="Calibri" panose="020F0502020204030204" pitchFamily="34" charset="0"/>
                          <a:cs typeface="Calibri" panose="020F0502020204030204" pitchFamily="34" charset="0"/>
                        </a:rPr>
                        <a:t>Class</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tc>
                  <a:txBody>
                    <a:bodyPr/>
                    <a:lstStyle/>
                    <a:p>
                      <a:pPr algn="ctr">
                        <a:lnSpc>
                          <a:spcPct val="100000"/>
                        </a:lnSpc>
                        <a:spcBef>
                          <a:spcPts val="0"/>
                        </a:spcBef>
                      </a:pPr>
                      <a:r>
                        <a:rPr sz="2100" b="1" spc="-55" dirty="0">
                          <a:solidFill>
                            <a:srgbClr val="231F20"/>
                          </a:solidFill>
                          <a:latin typeface="Calibri" panose="020F0502020204030204" pitchFamily="34" charset="0"/>
                          <a:cs typeface="Calibri" panose="020F0502020204030204" pitchFamily="34" charset="0"/>
                        </a:rPr>
                        <a:t>Level</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930664131"/>
                  </a:ext>
                </a:extLst>
              </a:tr>
              <a:tr h="855200">
                <a:tc>
                  <a:txBody>
                    <a:bodyPr/>
                    <a:lstStyle/>
                    <a:p>
                      <a:pPr marL="90000" marR="301625">
                        <a:lnSpc>
                          <a:spcPts val="2100"/>
                        </a:lnSpc>
                        <a:spcBef>
                          <a:spcPts val="0"/>
                        </a:spcBef>
                      </a:pPr>
                      <a:r>
                        <a:rPr sz="2100" spc="-50" dirty="0">
                          <a:solidFill>
                            <a:srgbClr val="231F20"/>
                          </a:solidFill>
                          <a:latin typeface="Calibri" panose="020F0502020204030204" pitchFamily="34" charset="0"/>
                          <a:cs typeface="Calibri" panose="020F0502020204030204" pitchFamily="34" charset="0"/>
                        </a:rPr>
                        <a:t>TC</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is</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to</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be</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used</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for</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the</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estimation</a:t>
                      </a:r>
                      <a:r>
                        <a:rPr sz="2100" spc="-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of</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total</a:t>
                      </a:r>
                      <a:r>
                        <a:rPr sz="2100" spc="-5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CV</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risk</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by</a:t>
                      </a:r>
                      <a:r>
                        <a:rPr lang="fr-FR" sz="2100" spc="-2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means </a:t>
                      </a:r>
                      <a:r>
                        <a:rPr sz="2100" spc="-25" dirty="0">
                          <a:solidFill>
                            <a:srgbClr val="231F20"/>
                          </a:solidFill>
                          <a:latin typeface="Calibri" panose="020F0502020204030204" pitchFamily="34" charset="0"/>
                          <a:cs typeface="Calibri" panose="020F0502020204030204" pitchFamily="34" charset="0"/>
                        </a:rPr>
                        <a:t>of </a:t>
                      </a:r>
                      <a:r>
                        <a:rPr sz="2100" spc="-20" dirty="0">
                          <a:solidFill>
                            <a:srgbClr val="231F20"/>
                          </a:solidFill>
                          <a:latin typeface="Calibri" panose="020F0502020204030204" pitchFamily="34" charset="0"/>
                          <a:cs typeface="Calibri" panose="020F0502020204030204" pitchFamily="34" charset="0"/>
                        </a:rPr>
                        <a:t>the </a:t>
                      </a:r>
                      <a:r>
                        <a:rPr sz="2100" spc="-5" dirty="0">
                          <a:solidFill>
                            <a:srgbClr val="231F20"/>
                          </a:solidFill>
                          <a:latin typeface="Calibri" panose="020F0502020204030204" pitchFamily="34" charset="0"/>
                          <a:cs typeface="Calibri" panose="020F0502020204030204" pitchFamily="34" charset="0"/>
                        </a:rPr>
                        <a:t>SCORE</a:t>
                      </a:r>
                      <a:r>
                        <a:rPr sz="2100" spc="-1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system.</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58BF8E"/>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539006136"/>
                  </a:ext>
                </a:extLst>
              </a:tr>
              <a:tr h="855200">
                <a:tc>
                  <a:txBody>
                    <a:bodyPr/>
                    <a:lstStyle/>
                    <a:p>
                      <a:pPr marL="90000" marR="280035">
                        <a:lnSpc>
                          <a:spcPts val="2100"/>
                        </a:lnSpc>
                        <a:spcBef>
                          <a:spcPts val="0"/>
                        </a:spcBef>
                      </a:pPr>
                      <a:r>
                        <a:rPr sz="2100" spc="-35" dirty="0">
                          <a:solidFill>
                            <a:srgbClr val="231F20"/>
                          </a:solidFill>
                          <a:latin typeface="Calibri" panose="020F0502020204030204" pitchFamily="34" charset="0"/>
                          <a:cs typeface="Calibri" panose="020F0502020204030204" pitchFamily="34" charset="0"/>
                        </a:rPr>
                        <a:t>HDL-C</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analysis</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is</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recommended</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to</a:t>
                      </a:r>
                      <a:r>
                        <a:rPr sz="2100" spc="-60" dirty="0">
                          <a:solidFill>
                            <a:srgbClr val="231F20"/>
                          </a:solidFill>
                          <a:latin typeface="Calibri" panose="020F0502020204030204" pitchFamily="34" charset="0"/>
                          <a:cs typeface="Calibri" panose="020F0502020204030204" pitchFamily="34" charset="0"/>
                        </a:rPr>
                        <a:t> </a:t>
                      </a:r>
                      <a:r>
                        <a:rPr sz="2100" spc="-10" dirty="0">
                          <a:solidFill>
                            <a:srgbClr val="231F20"/>
                          </a:solidFill>
                          <a:latin typeface="Calibri" panose="020F0502020204030204" pitchFamily="34" charset="0"/>
                          <a:cs typeface="Calibri" panose="020F0502020204030204" pitchFamily="34" charset="0"/>
                        </a:rPr>
                        <a:t>further</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refine</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risk</a:t>
                      </a:r>
                      <a:r>
                        <a:rPr lang="fr-FR" sz="2100" spc="-3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estimation </a:t>
                      </a:r>
                      <a:r>
                        <a:rPr sz="2100" spc="-35" dirty="0">
                          <a:solidFill>
                            <a:srgbClr val="231F20"/>
                          </a:solidFill>
                          <a:latin typeface="Calibri" panose="020F0502020204030204" pitchFamily="34" charset="0"/>
                          <a:cs typeface="Calibri" panose="020F0502020204030204" pitchFamily="34" charset="0"/>
                        </a:rPr>
                        <a:t>using </a:t>
                      </a:r>
                      <a:r>
                        <a:rPr sz="2100" spc="-20" dirty="0">
                          <a:solidFill>
                            <a:srgbClr val="231F20"/>
                          </a:solidFill>
                          <a:latin typeface="Calibri" panose="020F0502020204030204" pitchFamily="34" charset="0"/>
                          <a:cs typeface="Calibri" panose="020F0502020204030204" pitchFamily="34" charset="0"/>
                        </a:rPr>
                        <a:t>the </a:t>
                      </a:r>
                      <a:r>
                        <a:rPr sz="2100" spc="-30" dirty="0">
                          <a:solidFill>
                            <a:srgbClr val="231F20"/>
                          </a:solidFill>
                          <a:latin typeface="Calibri" panose="020F0502020204030204" pitchFamily="34" charset="0"/>
                          <a:cs typeface="Calibri" panose="020F0502020204030204" pitchFamily="34" charset="0"/>
                        </a:rPr>
                        <a:t>online </a:t>
                      </a:r>
                      <a:r>
                        <a:rPr sz="2100" spc="-5" dirty="0">
                          <a:solidFill>
                            <a:srgbClr val="231F20"/>
                          </a:solidFill>
                          <a:latin typeface="Calibri" panose="020F0502020204030204" pitchFamily="34" charset="0"/>
                          <a:cs typeface="Calibri" panose="020F0502020204030204" pitchFamily="34" charset="0"/>
                        </a:rPr>
                        <a:t>SCORE</a:t>
                      </a:r>
                      <a:r>
                        <a:rPr sz="2100" spc="-16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system</a:t>
                      </a:r>
                      <a:r>
                        <a:rPr lang="nl-BE" sz="2100" spc="-25" baseline="0" dirty="0">
                          <a:solidFill>
                            <a:srgbClr val="231F20"/>
                          </a:solidFill>
                          <a:latin typeface="Calibri" panose="020F0502020204030204" pitchFamily="34" charset="0"/>
                          <a:cs typeface="Calibri" panose="020F0502020204030204" pitchFamily="34" charset="0"/>
                        </a:rPr>
                        <a:t> (www.Heartscore.org)</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58BF8E"/>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1326246241"/>
                  </a:ext>
                </a:extLst>
              </a:tr>
              <a:tr h="855200">
                <a:tc>
                  <a:txBody>
                    <a:bodyPr/>
                    <a:lstStyle/>
                    <a:p>
                      <a:pPr marL="90000" marR="336550">
                        <a:lnSpc>
                          <a:spcPts val="2100"/>
                        </a:lnSpc>
                        <a:spcBef>
                          <a:spcPts val="0"/>
                        </a:spcBef>
                      </a:pPr>
                      <a:r>
                        <a:rPr sz="2100" spc="-25" dirty="0">
                          <a:solidFill>
                            <a:srgbClr val="231F20"/>
                          </a:solidFill>
                          <a:latin typeface="Calibri" panose="020F0502020204030204" pitchFamily="34" charset="0"/>
                          <a:cs typeface="Calibri" panose="020F0502020204030204" pitchFamily="34" charset="0"/>
                        </a:rPr>
                        <a:t>LDL-C</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analysis</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is</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recommended</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as</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the</a:t>
                      </a:r>
                      <a:r>
                        <a:rPr sz="2100" spc="-5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primary</a:t>
                      </a:r>
                      <a:r>
                        <a:rPr sz="2100" spc="-6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lipid</a:t>
                      </a:r>
                      <a:r>
                        <a:rPr lang="fr-FR" sz="2100" spc="-3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analysis</a:t>
                      </a:r>
                      <a:r>
                        <a:rPr sz="2100" spc="-6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for</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screening,</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diagnosis</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and</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management.</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E6E7E8"/>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58BF8E"/>
                    </a:solidFill>
                  </a:tcPr>
                </a:tc>
                <a:tc>
                  <a:txBody>
                    <a:bodyPr/>
                    <a:lstStyle/>
                    <a:p>
                      <a:pPr algn="ctr">
                        <a:lnSpc>
                          <a:spcPct val="100000"/>
                        </a:lnSpc>
                        <a:spcBef>
                          <a:spcPts val="0"/>
                        </a:spcBef>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cap="flat" cmpd="sng" algn="ctr">
                      <a:solidFill>
                        <a:srgbClr val="FFFFFF"/>
                      </a:solidFill>
                      <a:prstDash val="solid"/>
                      <a:round/>
                      <a:headEnd type="none" w="med" len="med"/>
                      <a:tailEnd type="none" w="med" len="med"/>
                    </a:lnB>
                    <a:solidFill>
                      <a:srgbClr val="BDD3DB"/>
                    </a:solidFill>
                  </a:tcPr>
                </a:tc>
                <a:extLst>
                  <a:ext uri="{0D108BD9-81ED-4DB2-BD59-A6C34878D82A}">
                    <a16:rowId xmlns:a16="http://schemas.microsoft.com/office/drawing/2014/main" val="706239686"/>
                  </a:ext>
                </a:extLst>
              </a:tr>
              <a:tr h="499600">
                <a:tc>
                  <a:txBody>
                    <a:bodyPr/>
                    <a:lstStyle/>
                    <a:p>
                      <a:pPr marL="90000" marR="128270">
                        <a:lnSpc>
                          <a:spcPts val="2100"/>
                        </a:lnSpc>
                        <a:spcBef>
                          <a:spcPts val="0"/>
                        </a:spcBef>
                      </a:pPr>
                      <a:r>
                        <a:rPr lang="en-US" sz="2100" spc="-50" dirty="0">
                          <a:solidFill>
                            <a:srgbClr val="231F20"/>
                          </a:solidFill>
                          <a:latin typeface="Calibri" panose="020F0502020204030204" pitchFamily="34" charset="0"/>
                          <a:cs typeface="Calibri" panose="020F0502020204030204" pitchFamily="34" charset="0"/>
                        </a:rPr>
                        <a:t>TG</a:t>
                      </a:r>
                      <a:r>
                        <a:rPr lang="en-US" sz="2100" spc="-55" dirty="0">
                          <a:solidFill>
                            <a:srgbClr val="231F20"/>
                          </a:solidFill>
                          <a:latin typeface="Calibri" panose="020F0502020204030204" pitchFamily="34" charset="0"/>
                          <a:cs typeface="Calibri" panose="020F0502020204030204" pitchFamily="34" charset="0"/>
                        </a:rPr>
                        <a:t> </a:t>
                      </a:r>
                      <a:r>
                        <a:rPr lang="en-US" sz="2100" spc="-20" dirty="0">
                          <a:solidFill>
                            <a:srgbClr val="231F20"/>
                          </a:solidFill>
                          <a:latin typeface="Calibri" panose="020F0502020204030204" pitchFamily="34" charset="0"/>
                          <a:cs typeface="Calibri" panose="020F0502020204030204" pitchFamily="34" charset="0"/>
                        </a:rPr>
                        <a:t>analysis</a:t>
                      </a:r>
                      <a:r>
                        <a:rPr lang="en-US" sz="2100" spc="-55" dirty="0">
                          <a:solidFill>
                            <a:srgbClr val="231F20"/>
                          </a:solidFill>
                          <a:latin typeface="Calibri" panose="020F0502020204030204" pitchFamily="34" charset="0"/>
                          <a:cs typeface="Calibri" panose="020F0502020204030204" pitchFamily="34" charset="0"/>
                        </a:rPr>
                        <a:t> </a:t>
                      </a:r>
                      <a:r>
                        <a:rPr lang="en-US" sz="2100" spc="-30" dirty="0">
                          <a:solidFill>
                            <a:srgbClr val="231F20"/>
                          </a:solidFill>
                          <a:latin typeface="Calibri" panose="020F0502020204030204" pitchFamily="34" charset="0"/>
                          <a:cs typeface="Calibri" panose="020F0502020204030204" pitchFamily="34" charset="0"/>
                        </a:rPr>
                        <a:t>is</a:t>
                      </a:r>
                      <a:r>
                        <a:rPr lang="en-US" sz="2100" spc="-55" dirty="0">
                          <a:solidFill>
                            <a:srgbClr val="231F20"/>
                          </a:solidFill>
                          <a:latin typeface="Calibri" panose="020F0502020204030204" pitchFamily="34" charset="0"/>
                          <a:cs typeface="Calibri" panose="020F0502020204030204" pitchFamily="34" charset="0"/>
                        </a:rPr>
                        <a:t> </a:t>
                      </a:r>
                      <a:r>
                        <a:rPr lang="en-US" sz="2100" spc="-30" dirty="0">
                          <a:solidFill>
                            <a:srgbClr val="231F20"/>
                          </a:solidFill>
                          <a:latin typeface="Calibri" panose="020F0502020204030204" pitchFamily="34" charset="0"/>
                          <a:cs typeface="Calibri" panose="020F0502020204030204" pitchFamily="34" charset="0"/>
                        </a:rPr>
                        <a:t>recommended</a:t>
                      </a:r>
                      <a:r>
                        <a:rPr lang="en-US" sz="2100" spc="-50" dirty="0">
                          <a:solidFill>
                            <a:srgbClr val="231F20"/>
                          </a:solidFill>
                          <a:latin typeface="Calibri" panose="020F0502020204030204" pitchFamily="34" charset="0"/>
                          <a:cs typeface="Calibri" panose="020F0502020204030204" pitchFamily="34" charset="0"/>
                        </a:rPr>
                        <a:t> </a:t>
                      </a:r>
                      <a:r>
                        <a:rPr lang="en-US" sz="2100" spc="-20" dirty="0">
                          <a:solidFill>
                            <a:srgbClr val="231F20"/>
                          </a:solidFill>
                          <a:latin typeface="Calibri" panose="020F0502020204030204" pitchFamily="34" charset="0"/>
                          <a:cs typeface="Calibri" panose="020F0502020204030204" pitchFamily="34" charset="0"/>
                        </a:rPr>
                        <a:t>as</a:t>
                      </a:r>
                      <a:r>
                        <a:rPr lang="en-US" sz="2100" spc="-55" dirty="0">
                          <a:solidFill>
                            <a:srgbClr val="231F20"/>
                          </a:solidFill>
                          <a:latin typeface="Calibri" panose="020F0502020204030204" pitchFamily="34" charset="0"/>
                          <a:cs typeface="Calibri" panose="020F0502020204030204" pitchFamily="34" charset="0"/>
                        </a:rPr>
                        <a:t> </a:t>
                      </a:r>
                      <a:r>
                        <a:rPr lang="en-US" sz="2100" spc="-10" dirty="0">
                          <a:solidFill>
                            <a:srgbClr val="231F20"/>
                          </a:solidFill>
                          <a:latin typeface="Calibri" panose="020F0502020204030204" pitchFamily="34" charset="0"/>
                          <a:cs typeface="Calibri" panose="020F0502020204030204" pitchFamily="34" charset="0"/>
                        </a:rPr>
                        <a:t>a</a:t>
                      </a:r>
                      <a:r>
                        <a:rPr lang="en-US" sz="2100" spc="-55" dirty="0">
                          <a:solidFill>
                            <a:srgbClr val="231F20"/>
                          </a:solidFill>
                          <a:latin typeface="Calibri" panose="020F0502020204030204" pitchFamily="34" charset="0"/>
                          <a:cs typeface="Calibri" panose="020F0502020204030204" pitchFamily="34" charset="0"/>
                        </a:rPr>
                        <a:t> </a:t>
                      </a:r>
                      <a:r>
                        <a:rPr lang="en-US" sz="2100" spc="-10" dirty="0">
                          <a:solidFill>
                            <a:srgbClr val="231F20"/>
                          </a:solidFill>
                          <a:latin typeface="Calibri" panose="020F0502020204030204" pitchFamily="34" charset="0"/>
                          <a:cs typeface="Calibri" panose="020F0502020204030204" pitchFamily="34" charset="0"/>
                        </a:rPr>
                        <a:t>part</a:t>
                      </a:r>
                      <a:r>
                        <a:rPr lang="en-US" sz="2100" spc="-55" dirty="0">
                          <a:solidFill>
                            <a:srgbClr val="231F20"/>
                          </a:solidFill>
                          <a:latin typeface="Calibri" panose="020F0502020204030204" pitchFamily="34" charset="0"/>
                          <a:cs typeface="Calibri" panose="020F0502020204030204" pitchFamily="34" charset="0"/>
                        </a:rPr>
                        <a:t> </a:t>
                      </a:r>
                      <a:r>
                        <a:rPr lang="en-US" sz="2100" spc="-25" dirty="0">
                          <a:solidFill>
                            <a:srgbClr val="231F20"/>
                          </a:solidFill>
                          <a:latin typeface="Calibri" panose="020F0502020204030204" pitchFamily="34" charset="0"/>
                          <a:cs typeface="Calibri" panose="020F0502020204030204" pitchFamily="34" charset="0"/>
                        </a:rPr>
                        <a:t>of</a:t>
                      </a:r>
                      <a:r>
                        <a:rPr lang="en-US" sz="2100" spc="-50" dirty="0">
                          <a:solidFill>
                            <a:srgbClr val="231F20"/>
                          </a:solidFill>
                          <a:latin typeface="Calibri" panose="020F0502020204030204" pitchFamily="34" charset="0"/>
                          <a:cs typeface="Calibri" panose="020F0502020204030204" pitchFamily="34" charset="0"/>
                        </a:rPr>
                        <a:t> </a:t>
                      </a:r>
                      <a:r>
                        <a:rPr lang="en-US" sz="2100" spc="-20" dirty="0">
                          <a:solidFill>
                            <a:srgbClr val="231F20"/>
                          </a:solidFill>
                          <a:latin typeface="Calibri" panose="020F0502020204030204" pitchFamily="34" charset="0"/>
                          <a:cs typeface="Calibri" panose="020F0502020204030204" pitchFamily="34" charset="0"/>
                        </a:rPr>
                        <a:t>the</a:t>
                      </a:r>
                      <a:r>
                        <a:rPr lang="en-US" sz="2100" spc="-55" dirty="0">
                          <a:solidFill>
                            <a:srgbClr val="231F20"/>
                          </a:solidFill>
                          <a:latin typeface="Calibri" panose="020F0502020204030204" pitchFamily="34" charset="0"/>
                          <a:cs typeface="Calibri" panose="020F0502020204030204" pitchFamily="34" charset="0"/>
                        </a:rPr>
                        <a:t> </a:t>
                      </a:r>
                      <a:r>
                        <a:rPr lang="en-US" sz="2100" spc="-25" dirty="0">
                          <a:solidFill>
                            <a:srgbClr val="231F20"/>
                          </a:solidFill>
                          <a:latin typeface="Calibri" panose="020F0502020204030204" pitchFamily="34" charset="0"/>
                          <a:cs typeface="Calibri" panose="020F0502020204030204" pitchFamily="34" charset="0"/>
                        </a:rPr>
                        <a:t>routine</a:t>
                      </a:r>
                      <a:r>
                        <a:rPr lang="en-US" sz="2100" spc="-55" dirty="0">
                          <a:solidFill>
                            <a:srgbClr val="231F20"/>
                          </a:solidFill>
                          <a:latin typeface="Calibri" panose="020F0502020204030204" pitchFamily="34" charset="0"/>
                          <a:cs typeface="Calibri" panose="020F0502020204030204" pitchFamily="34" charset="0"/>
                        </a:rPr>
                        <a:t> </a:t>
                      </a:r>
                      <a:r>
                        <a:rPr lang="en-US" sz="2100" spc="-35" dirty="0">
                          <a:solidFill>
                            <a:srgbClr val="231F20"/>
                          </a:solidFill>
                          <a:latin typeface="Calibri" panose="020F0502020204030204" pitchFamily="34" charset="0"/>
                          <a:cs typeface="Calibri" panose="020F0502020204030204" pitchFamily="34" charset="0"/>
                        </a:rPr>
                        <a:t>lipid </a:t>
                      </a:r>
                      <a:r>
                        <a:rPr lang="en-US" sz="2100" spc="-25" dirty="0">
                          <a:solidFill>
                            <a:srgbClr val="231F20"/>
                          </a:solidFill>
                          <a:latin typeface="Calibri" panose="020F0502020204030204" pitchFamily="34" charset="0"/>
                          <a:cs typeface="Calibri" panose="020F0502020204030204" pitchFamily="34" charset="0"/>
                        </a:rPr>
                        <a:t>analysis.</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a:solidFill>
                        <a:srgbClr val="FFFFFF"/>
                      </a:solidFill>
                      <a:prstDash val="solid"/>
                    </a:lnT>
                    <a:lnB w="28575">
                      <a:solidFill>
                        <a:srgbClr val="FFFFFF"/>
                      </a:solidFill>
                      <a:prstDash val="solid"/>
                    </a:lnB>
                    <a:solidFill>
                      <a:srgbClr val="58BF8E"/>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1052227216"/>
                  </a:ext>
                </a:extLst>
              </a:tr>
            </a:tbl>
          </a:graphicData>
        </a:graphic>
      </p:graphicFrame>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792372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115BB5-F01A-4F81-B7AE-C63BE55BC41F}"/>
              </a:ext>
            </a:extLst>
          </p:cNvPr>
          <p:cNvSpPr>
            <a:spLocks noGrp="1"/>
          </p:cNvSpPr>
          <p:nvPr>
            <p:ph type="title"/>
          </p:nvPr>
        </p:nvSpPr>
        <p:spPr>
          <a:xfrm>
            <a:off x="862829" y="365126"/>
            <a:ext cx="10515600" cy="681663"/>
          </a:xfrm>
        </p:spPr>
        <p:txBody>
          <a:bodyPr>
            <a:normAutofit/>
          </a:bodyPr>
          <a:lstStyle/>
          <a:p>
            <a:r>
              <a:rPr lang="fr-CA" sz="3200" dirty="0">
                <a:latin typeface="+mn-lt"/>
              </a:rPr>
              <a:t>LEVELS OF EVIDENCE</a:t>
            </a:r>
            <a:endParaRPr lang="en-US" sz="3200" dirty="0">
              <a:latin typeface="+mn-lt"/>
            </a:endParaRPr>
          </a:p>
        </p:txBody>
      </p:sp>
      <p:pic>
        <p:nvPicPr>
          <p:cNvPr id="6" name="Picture 5">
            <a:extLst>
              <a:ext uri="{FF2B5EF4-FFF2-40B4-BE49-F238E27FC236}">
                <a16:creationId xmlns:a16="http://schemas.microsoft.com/office/drawing/2014/main" id="{B8017057-57A1-4521-9429-778D475DB41E}"/>
              </a:ext>
            </a:extLst>
          </p:cNvPr>
          <p:cNvPicPr>
            <a:picLocks noChangeAspect="1"/>
          </p:cNvPicPr>
          <p:nvPr/>
        </p:nvPicPr>
        <p:blipFill>
          <a:blip r:embed="rId2"/>
          <a:stretch>
            <a:fillRect/>
          </a:stretch>
        </p:blipFill>
        <p:spPr>
          <a:xfrm>
            <a:off x="946645" y="1180014"/>
            <a:ext cx="10407155" cy="5597601"/>
          </a:xfrm>
          <a:prstGeom prst="rect">
            <a:avLst/>
          </a:prstGeom>
        </p:spPr>
      </p:pic>
      <p:sp>
        <p:nvSpPr>
          <p:cNvPr id="7" name="object 4"/>
          <p:cNvSpPr txBox="1"/>
          <p:nvPr/>
        </p:nvSpPr>
        <p:spPr>
          <a:xfrm>
            <a:off x="8974600" y="6511148"/>
            <a:ext cx="2982807" cy="192360"/>
          </a:xfrm>
          <a:prstGeom prst="rect">
            <a:avLst/>
          </a:prstGeom>
        </p:spPr>
        <p:txBody>
          <a:bodyPr vert="horz" wrap="square" lIns="0" tIns="0" rIns="0" bIns="0" rtlCol="0">
            <a:spAutoFit/>
          </a:bodyPr>
          <a:lstStyle/>
          <a:p>
            <a:pPr marL="16933">
              <a:lnSpc>
                <a:spcPts val="1473"/>
              </a:lnSpc>
            </a:pPr>
            <a:r>
              <a:rPr sz="1067" spc="-7" dirty="0">
                <a:cs typeface="Arial"/>
              </a:rPr>
              <a:t>Mach F, </a:t>
            </a:r>
            <a:r>
              <a:rPr sz="1067" i="1" spc="-7" dirty="0">
                <a:cs typeface="Arial"/>
              </a:rPr>
              <a:t>et al</a:t>
            </a:r>
            <a:r>
              <a:rPr sz="1067" spc="-7" dirty="0">
                <a:cs typeface="Arial"/>
              </a:rPr>
              <a:t>. </a:t>
            </a:r>
            <a:r>
              <a:rPr sz="1067" i="1" spc="-7" dirty="0">
                <a:cs typeface="Arial"/>
              </a:rPr>
              <a:t>Eur Heart </a:t>
            </a:r>
            <a:r>
              <a:rPr sz="1067" i="1" dirty="0">
                <a:cs typeface="Arial"/>
              </a:rPr>
              <a:t>J</a:t>
            </a:r>
            <a:r>
              <a:rPr sz="1067" dirty="0">
                <a:cs typeface="Arial"/>
              </a:rPr>
              <a:t>.</a:t>
            </a:r>
            <a:r>
              <a:rPr sz="1067" spc="-33" dirty="0">
                <a:cs typeface="Arial"/>
              </a:rPr>
              <a:t> </a:t>
            </a:r>
            <a:r>
              <a:rPr sz="1067" spc="-13" dirty="0">
                <a:cs typeface="Arial"/>
              </a:rPr>
              <a:t>2019;0:1–78</a:t>
            </a:r>
            <a:endParaRPr sz="1067" dirty="0">
              <a:cs typeface="Arial"/>
            </a:endParaRPr>
          </a:p>
        </p:txBody>
      </p:sp>
    </p:spTree>
    <p:extLst>
      <p:ext uri="{BB962C8B-B14F-4D97-AF65-F5344CB8AC3E}">
        <p14:creationId xmlns:p14="http://schemas.microsoft.com/office/powerpoint/2010/main" val="37711481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381000" y="228600"/>
            <a:ext cx="9427904"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Recommendations for lipid analyses for </a:t>
            </a:r>
          </a:p>
          <a:p>
            <a:pPr>
              <a:lnSpc>
                <a:spcPts val="2800"/>
              </a:lnSpc>
            </a:pPr>
            <a:r>
              <a:rPr lang="en-US" sz="3200" kern="0" spc="-87" dirty="0">
                <a:solidFill>
                  <a:schemeClr val="bg1"/>
                </a:solidFill>
                <a:latin typeface="Calibri" panose="020F0502020204030204" pitchFamily="34" charset="0"/>
                <a:cs typeface="Calibri" panose="020F0502020204030204" pitchFamily="34" charset="0"/>
              </a:rPr>
              <a:t>cardiovascular disease risk estimation (2)</a:t>
            </a:r>
          </a:p>
        </p:txBody>
      </p:sp>
      <p:graphicFrame>
        <p:nvGraphicFramePr>
          <p:cNvPr id="3" name="Tableau 2">
            <a:extLst>
              <a:ext uri="{FF2B5EF4-FFF2-40B4-BE49-F238E27FC236}">
                <a16:creationId xmlns:a16="http://schemas.microsoft.com/office/drawing/2014/main" id="{49B2A490-7A40-4427-8CAF-7713A8959E9B}"/>
              </a:ext>
            </a:extLst>
          </p:cNvPr>
          <p:cNvGraphicFramePr>
            <a:graphicFrameLocks noGrp="1"/>
          </p:cNvGraphicFramePr>
          <p:nvPr>
            <p:extLst/>
          </p:nvPr>
        </p:nvGraphicFramePr>
        <p:xfrm>
          <a:off x="228600" y="1600200"/>
          <a:ext cx="10549524" cy="3656105"/>
        </p:xfrm>
        <a:graphic>
          <a:graphicData uri="http://schemas.openxmlformats.org/drawingml/2006/table">
            <a:tbl>
              <a:tblPr firstRow="1" bandRow="1">
                <a:tableStyleId>{2D5ABB26-0587-4C30-8999-92F81FD0307C}</a:tableStyleId>
              </a:tblPr>
              <a:tblGrid>
                <a:gridCol w="8201911">
                  <a:extLst>
                    <a:ext uri="{9D8B030D-6E8A-4147-A177-3AD203B41FA5}">
                      <a16:colId xmlns:a16="http://schemas.microsoft.com/office/drawing/2014/main" val="1020203162"/>
                    </a:ext>
                  </a:extLst>
                </a:gridCol>
                <a:gridCol w="1194880">
                  <a:extLst>
                    <a:ext uri="{9D8B030D-6E8A-4147-A177-3AD203B41FA5}">
                      <a16:colId xmlns:a16="http://schemas.microsoft.com/office/drawing/2014/main" val="1236230125"/>
                    </a:ext>
                  </a:extLst>
                </a:gridCol>
                <a:gridCol w="1152733">
                  <a:extLst>
                    <a:ext uri="{9D8B030D-6E8A-4147-A177-3AD203B41FA5}">
                      <a16:colId xmlns:a16="http://schemas.microsoft.com/office/drawing/2014/main" val="568207833"/>
                    </a:ext>
                  </a:extLst>
                </a:gridCol>
              </a:tblGrid>
              <a:tr h="523305">
                <a:tc>
                  <a:txBody>
                    <a:bodyPr/>
                    <a:lstStyle/>
                    <a:p>
                      <a:pPr marL="90000">
                        <a:lnSpc>
                          <a:spcPts val="2100"/>
                        </a:lnSpc>
                        <a:spcBef>
                          <a:spcPts val="0"/>
                        </a:spcBef>
                      </a:pPr>
                      <a:r>
                        <a:rPr sz="2100" b="1" spc="-35" dirty="0">
                          <a:solidFill>
                            <a:srgbClr val="231F20"/>
                          </a:solidFill>
                          <a:latin typeface="Calibri" panose="020F0502020204030204" pitchFamily="34" charset="0"/>
                          <a:cs typeface="Calibri" panose="020F0502020204030204" pitchFamily="34" charset="0"/>
                        </a:rPr>
                        <a:t>Recommendations</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a:solidFill>
                        <a:srgbClr val="FFFFFF"/>
                      </a:solidFill>
                      <a:prstDash val="solid"/>
                    </a:lnT>
                    <a:lnB w="28575">
                      <a:solidFill>
                        <a:srgbClr val="FFFFFF"/>
                      </a:solidFill>
                      <a:prstDash val="solid"/>
                    </a:lnB>
                    <a:solidFill>
                      <a:srgbClr val="C7C8CA"/>
                    </a:solidFill>
                  </a:tcPr>
                </a:tc>
                <a:tc>
                  <a:txBody>
                    <a:bodyPr/>
                    <a:lstStyle/>
                    <a:p>
                      <a:pPr algn="ctr">
                        <a:lnSpc>
                          <a:spcPct val="100000"/>
                        </a:lnSpc>
                        <a:spcBef>
                          <a:spcPts val="0"/>
                        </a:spcBef>
                      </a:pPr>
                      <a:r>
                        <a:rPr sz="2100" b="1" spc="-60" dirty="0">
                          <a:solidFill>
                            <a:srgbClr val="231F20"/>
                          </a:solidFill>
                          <a:latin typeface="Calibri" panose="020F0502020204030204" pitchFamily="34" charset="0"/>
                          <a:cs typeface="Calibri" panose="020F0502020204030204" pitchFamily="34" charset="0"/>
                        </a:rPr>
                        <a:t>Class</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a:solidFill>
                        <a:srgbClr val="FFFFFF"/>
                      </a:solidFill>
                      <a:prstDash val="solid"/>
                    </a:lnT>
                    <a:lnB w="28575">
                      <a:solidFill>
                        <a:srgbClr val="FFFFFF"/>
                      </a:solidFill>
                      <a:prstDash val="solid"/>
                    </a:lnB>
                    <a:solidFill>
                      <a:srgbClr val="C7C8CA"/>
                    </a:solidFill>
                  </a:tcPr>
                </a:tc>
                <a:tc>
                  <a:txBody>
                    <a:bodyPr/>
                    <a:lstStyle/>
                    <a:p>
                      <a:pPr algn="ctr">
                        <a:lnSpc>
                          <a:spcPct val="100000"/>
                        </a:lnSpc>
                        <a:spcBef>
                          <a:spcPts val="0"/>
                        </a:spcBef>
                      </a:pPr>
                      <a:r>
                        <a:rPr sz="2100" b="1" spc="-55" dirty="0">
                          <a:solidFill>
                            <a:srgbClr val="231F20"/>
                          </a:solidFill>
                          <a:latin typeface="Calibri" panose="020F0502020204030204" pitchFamily="34" charset="0"/>
                          <a:cs typeface="Calibri" panose="020F0502020204030204" pitchFamily="34" charset="0"/>
                        </a:rPr>
                        <a:t>Level</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a:solidFill>
                        <a:srgbClr val="FFFFFF"/>
                      </a:solidFill>
                      <a:prstDash val="solid"/>
                    </a:lnR>
                    <a:lnT w="28575">
                      <a:solidFill>
                        <a:srgbClr val="FFFFFF"/>
                      </a:solidFill>
                      <a:prstDash val="solid"/>
                    </a:lnT>
                    <a:lnB w="28575">
                      <a:solidFill>
                        <a:srgbClr val="FFFFFF"/>
                      </a:solidFill>
                      <a:prstDash val="solid"/>
                    </a:lnB>
                    <a:solidFill>
                      <a:srgbClr val="C7C8CA"/>
                    </a:solidFill>
                  </a:tcPr>
                </a:tc>
                <a:extLst>
                  <a:ext uri="{0D108BD9-81ED-4DB2-BD59-A6C34878D82A}">
                    <a16:rowId xmlns:a16="http://schemas.microsoft.com/office/drawing/2014/main" val="935695084"/>
                  </a:ext>
                </a:extLst>
              </a:tr>
              <a:tr h="855200">
                <a:tc>
                  <a:txBody>
                    <a:bodyPr/>
                    <a:lstStyle/>
                    <a:p>
                      <a:pPr marL="90000" marR="100965">
                        <a:lnSpc>
                          <a:spcPts val="2100"/>
                        </a:lnSpc>
                        <a:spcBef>
                          <a:spcPts val="0"/>
                        </a:spcBef>
                      </a:pPr>
                      <a:r>
                        <a:rPr sz="2100" spc="-30" dirty="0">
                          <a:solidFill>
                            <a:srgbClr val="231F20"/>
                          </a:solidFill>
                          <a:latin typeface="Calibri" panose="020F0502020204030204" pitchFamily="34" charset="0"/>
                          <a:cs typeface="Calibri" panose="020F0502020204030204" pitchFamily="34" charset="0"/>
                        </a:rPr>
                        <a:t>Non-HDL-C </a:t>
                      </a:r>
                      <a:r>
                        <a:rPr sz="2100" spc="-20" dirty="0">
                          <a:solidFill>
                            <a:srgbClr val="231F20"/>
                          </a:solidFill>
                          <a:latin typeface="Calibri" panose="020F0502020204030204" pitchFamily="34" charset="0"/>
                          <a:cs typeface="Calibri" panose="020F0502020204030204" pitchFamily="34" charset="0"/>
                        </a:rPr>
                        <a:t>evaluation </a:t>
                      </a:r>
                      <a:r>
                        <a:rPr sz="2100" spc="-30" dirty="0">
                          <a:solidFill>
                            <a:srgbClr val="231F20"/>
                          </a:solidFill>
                          <a:latin typeface="Calibri" panose="020F0502020204030204" pitchFamily="34" charset="0"/>
                          <a:cs typeface="Calibri" panose="020F0502020204030204" pitchFamily="34" charset="0"/>
                        </a:rPr>
                        <a:t>is recommended </a:t>
                      </a:r>
                      <a:r>
                        <a:rPr sz="2100" spc="-20" dirty="0">
                          <a:solidFill>
                            <a:srgbClr val="231F20"/>
                          </a:solidFill>
                          <a:latin typeface="Calibri" panose="020F0502020204030204" pitchFamily="34" charset="0"/>
                          <a:cs typeface="Calibri" panose="020F0502020204030204" pitchFamily="34" charset="0"/>
                        </a:rPr>
                        <a:t>for </a:t>
                      </a:r>
                      <a:r>
                        <a:rPr sz="2100" spc="-30" dirty="0">
                          <a:solidFill>
                            <a:srgbClr val="231F20"/>
                          </a:solidFill>
                          <a:latin typeface="Calibri" panose="020F0502020204030204" pitchFamily="34" charset="0"/>
                          <a:cs typeface="Calibri" panose="020F0502020204030204" pitchFamily="34" charset="0"/>
                        </a:rPr>
                        <a:t>risk</a:t>
                      </a:r>
                      <a:r>
                        <a:rPr lang="fr-FR" sz="2100" spc="-3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assessment,</a:t>
                      </a:r>
                      <a:r>
                        <a:rPr sz="2100" spc="-60"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particularly</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in</a:t>
                      </a:r>
                      <a:r>
                        <a:rPr sz="2100" spc="-6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people</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with</a:t>
                      </a:r>
                      <a:r>
                        <a:rPr sz="2100" spc="-6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high</a:t>
                      </a:r>
                      <a:r>
                        <a:rPr sz="2100" spc="-55" dirty="0">
                          <a:solidFill>
                            <a:srgbClr val="231F20"/>
                          </a:solidFill>
                          <a:latin typeface="Calibri" panose="020F0502020204030204" pitchFamily="34" charset="0"/>
                          <a:cs typeface="Calibri" panose="020F0502020204030204" pitchFamily="34" charset="0"/>
                        </a:rPr>
                        <a:t> </a:t>
                      </a:r>
                      <a:r>
                        <a:rPr sz="2100" spc="-45" dirty="0">
                          <a:solidFill>
                            <a:srgbClr val="231F20"/>
                          </a:solidFill>
                          <a:latin typeface="Calibri" panose="020F0502020204030204" pitchFamily="34" charset="0"/>
                          <a:cs typeface="Calibri" panose="020F0502020204030204" pitchFamily="34" charset="0"/>
                        </a:rPr>
                        <a:t>TG,</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diabetes,</a:t>
                      </a:r>
                      <a:r>
                        <a:rPr lang="fr-FR" sz="2100" spc="-2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obesity or </a:t>
                      </a:r>
                      <a:r>
                        <a:rPr sz="2100" dirty="0">
                          <a:solidFill>
                            <a:srgbClr val="231F20"/>
                          </a:solidFill>
                          <a:latin typeface="Calibri" panose="020F0502020204030204" pitchFamily="34" charset="0"/>
                          <a:cs typeface="Calibri" panose="020F0502020204030204" pitchFamily="34" charset="0"/>
                        </a:rPr>
                        <a:t>very</a:t>
                      </a:r>
                      <a:r>
                        <a:rPr sz="2100" spc="-1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low LDL-C.</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E6E7E8"/>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58BF8E"/>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BDD3DB"/>
                    </a:solidFill>
                  </a:tcPr>
                </a:tc>
                <a:extLst>
                  <a:ext uri="{0D108BD9-81ED-4DB2-BD59-A6C34878D82A}">
                    <a16:rowId xmlns:a16="http://schemas.microsoft.com/office/drawing/2014/main" val="672801627"/>
                  </a:ext>
                </a:extLst>
              </a:tr>
              <a:tr h="2277600">
                <a:tc>
                  <a:txBody>
                    <a:bodyPr/>
                    <a:lstStyle/>
                    <a:p>
                      <a:pPr marL="90000" marR="116839">
                        <a:lnSpc>
                          <a:spcPts val="2100"/>
                        </a:lnSpc>
                        <a:spcBef>
                          <a:spcPts val="0"/>
                        </a:spcBef>
                      </a:pPr>
                      <a:r>
                        <a:rPr sz="2100" spc="-10" dirty="0">
                          <a:solidFill>
                            <a:srgbClr val="231F20"/>
                          </a:solidFill>
                          <a:latin typeface="Calibri" panose="020F0502020204030204" pitchFamily="34" charset="0"/>
                          <a:cs typeface="Calibri" panose="020F0502020204030204" pitchFamily="34" charset="0"/>
                        </a:rPr>
                        <a:t>ApoB </a:t>
                      </a:r>
                      <a:r>
                        <a:rPr sz="2100" spc="-20" dirty="0">
                          <a:solidFill>
                            <a:srgbClr val="231F20"/>
                          </a:solidFill>
                          <a:latin typeface="Calibri" panose="020F0502020204030204" pitchFamily="34" charset="0"/>
                          <a:cs typeface="Calibri" panose="020F0502020204030204" pitchFamily="34" charset="0"/>
                        </a:rPr>
                        <a:t>analysis </a:t>
                      </a:r>
                      <a:r>
                        <a:rPr sz="2100" spc="-30" dirty="0">
                          <a:solidFill>
                            <a:srgbClr val="231F20"/>
                          </a:solidFill>
                          <a:latin typeface="Calibri" panose="020F0502020204030204" pitchFamily="34" charset="0"/>
                          <a:cs typeface="Calibri" panose="020F0502020204030204" pitchFamily="34" charset="0"/>
                        </a:rPr>
                        <a:t>is recommended </a:t>
                      </a:r>
                      <a:r>
                        <a:rPr sz="2100" spc="-20" dirty="0">
                          <a:solidFill>
                            <a:srgbClr val="231F20"/>
                          </a:solidFill>
                          <a:latin typeface="Calibri" panose="020F0502020204030204" pitchFamily="34" charset="0"/>
                          <a:cs typeface="Calibri" panose="020F0502020204030204" pitchFamily="34" charset="0"/>
                        </a:rPr>
                        <a:t>for </a:t>
                      </a:r>
                      <a:r>
                        <a:rPr sz="2100" spc="-30" dirty="0">
                          <a:solidFill>
                            <a:srgbClr val="231F20"/>
                          </a:solidFill>
                          <a:latin typeface="Calibri" panose="020F0502020204030204" pitchFamily="34" charset="0"/>
                          <a:cs typeface="Calibri" panose="020F0502020204030204" pitchFamily="34" charset="0"/>
                        </a:rPr>
                        <a:t>risk </a:t>
                      </a:r>
                      <a:r>
                        <a:rPr sz="2100" spc="-25" dirty="0">
                          <a:solidFill>
                            <a:srgbClr val="231F20"/>
                          </a:solidFill>
                          <a:latin typeface="Calibri" panose="020F0502020204030204" pitchFamily="34" charset="0"/>
                          <a:cs typeface="Calibri" panose="020F0502020204030204" pitchFamily="34" charset="0"/>
                        </a:rPr>
                        <a:t>assessment,</a:t>
                      </a:r>
                      <a:r>
                        <a:rPr lang="fr-FR" sz="2100" spc="-2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particularly </a:t>
                      </a:r>
                      <a:r>
                        <a:rPr sz="2100" spc="-30" dirty="0">
                          <a:solidFill>
                            <a:srgbClr val="231F20"/>
                          </a:solidFill>
                          <a:latin typeface="Calibri" panose="020F0502020204030204" pitchFamily="34" charset="0"/>
                          <a:cs typeface="Calibri" panose="020F0502020204030204" pitchFamily="34" charset="0"/>
                        </a:rPr>
                        <a:t>in people </a:t>
                      </a:r>
                      <a:r>
                        <a:rPr sz="2100" spc="-25" dirty="0">
                          <a:solidFill>
                            <a:srgbClr val="231F20"/>
                          </a:solidFill>
                          <a:latin typeface="Calibri" panose="020F0502020204030204" pitchFamily="34" charset="0"/>
                          <a:cs typeface="Calibri" panose="020F0502020204030204" pitchFamily="34" charset="0"/>
                        </a:rPr>
                        <a:t>with </a:t>
                      </a:r>
                      <a:r>
                        <a:rPr sz="2100" spc="-35" dirty="0">
                          <a:solidFill>
                            <a:srgbClr val="231F20"/>
                          </a:solidFill>
                          <a:latin typeface="Calibri" panose="020F0502020204030204" pitchFamily="34" charset="0"/>
                          <a:cs typeface="Calibri" panose="020F0502020204030204" pitchFamily="34" charset="0"/>
                        </a:rPr>
                        <a:t>high </a:t>
                      </a:r>
                      <a:r>
                        <a:rPr sz="2100" spc="-45" dirty="0">
                          <a:solidFill>
                            <a:srgbClr val="231F20"/>
                          </a:solidFill>
                          <a:latin typeface="Calibri" panose="020F0502020204030204" pitchFamily="34" charset="0"/>
                          <a:cs typeface="Calibri" panose="020F0502020204030204" pitchFamily="34" charset="0"/>
                        </a:rPr>
                        <a:t>TG, </a:t>
                      </a:r>
                      <a:r>
                        <a:rPr sz="2100" spc="-25" dirty="0">
                          <a:solidFill>
                            <a:srgbClr val="231F20"/>
                          </a:solidFill>
                          <a:latin typeface="Calibri" panose="020F0502020204030204" pitchFamily="34" charset="0"/>
                          <a:cs typeface="Calibri" panose="020F0502020204030204" pitchFamily="34" charset="0"/>
                        </a:rPr>
                        <a:t>diabetes, </a:t>
                      </a:r>
                      <a:r>
                        <a:rPr sz="2100" spc="-20" dirty="0">
                          <a:solidFill>
                            <a:srgbClr val="231F20"/>
                          </a:solidFill>
                          <a:latin typeface="Calibri" panose="020F0502020204030204" pitchFamily="34" charset="0"/>
                          <a:cs typeface="Calibri" panose="020F0502020204030204" pitchFamily="34" charset="0"/>
                        </a:rPr>
                        <a:t>obesity or</a:t>
                      </a:r>
                      <a:r>
                        <a:rPr lang="fr-FR" sz="2100" spc="-2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metabolic </a:t>
                      </a:r>
                      <a:r>
                        <a:rPr sz="2100" spc="-30" dirty="0">
                          <a:solidFill>
                            <a:srgbClr val="231F20"/>
                          </a:solidFill>
                          <a:latin typeface="Calibri" panose="020F0502020204030204" pitchFamily="34" charset="0"/>
                          <a:cs typeface="Calibri" panose="020F0502020204030204" pitchFamily="34" charset="0"/>
                        </a:rPr>
                        <a:t>syndrome, </a:t>
                      </a:r>
                      <a:r>
                        <a:rPr sz="2100" spc="-20" dirty="0">
                          <a:solidFill>
                            <a:srgbClr val="231F20"/>
                          </a:solidFill>
                          <a:latin typeface="Calibri" panose="020F0502020204030204" pitchFamily="34" charset="0"/>
                          <a:cs typeface="Calibri" panose="020F0502020204030204" pitchFamily="34" charset="0"/>
                        </a:rPr>
                        <a:t>or </a:t>
                      </a:r>
                      <a:r>
                        <a:rPr sz="2100" dirty="0">
                          <a:solidFill>
                            <a:srgbClr val="231F20"/>
                          </a:solidFill>
                          <a:latin typeface="Calibri" panose="020F0502020204030204" pitchFamily="34" charset="0"/>
                          <a:cs typeface="Calibri" panose="020F0502020204030204" pitchFamily="34" charset="0"/>
                        </a:rPr>
                        <a:t>very </a:t>
                      </a:r>
                      <a:r>
                        <a:rPr sz="2100" spc="-30" dirty="0">
                          <a:solidFill>
                            <a:srgbClr val="231F20"/>
                          </a:solidFill>
                          <a:latin typeface="Calibri" panose="020F0502020204030204" pitchFamily="34" charset="0"/>
                          <a:cs typeface="Calibri" panose="020F0502020204030204" pitchFamily="34" charset="0"/>
                        </a:rPr>
                        <a:t>low LDL-C. </a:t>
                      </a:r>
                      <a:r>
                        <a:rPr sz="2100" spc="-5" dirty="0">
                          <a:solidFill>
                            <a:srgbClr val="231F20"/>
                          </a:solidFill>
                          <a:latin typeface="Calibri" panose="020F0502020204030204" pitchFamily="34" charset="0"/>
                          <a:cs typeface="Calibri" panose="020F0502020204030204" pitchFamily="34" charset="0"/>
                        </a:rPr>
                        <a:t>It </a:t>
                      </a:r>
                      <a:r>
                        <a:rPr sz="2100" spc="-20" dirty="0">
                          <a:solidFill>
                            <a:srgbClr val="231F20"/>
                          </a:solidFill>
                          <a:latin typeface="Calibri" panose="020F0502020204030204" pitchFamily="34" charset="0"/>
                          <a:cs typeface="Calibri" panose="020F0502020204030204" pitchFamily="34" charset="0"/>
                        </a:rPr>
                        <a:t>can </a:t>
                      </a:r>
                      <a:r>
                        <a:rPr sz="2100" spc="-30" dirty="0">
                          <a:solidFill>
                            <a:srgbClr val="231F20"/>
                          </a:solidFill>
                          <a:latin typeface="Calibri" panose="020F0502020204030204" pitchFamily="34" charset="0"/>
                          <a:cs typeface="Calibri" panose="020F0502020204030204" pitchFamily="34" charset="0"/>
                        </a:rPr>
                        <a:t>be used</a:t>
                      </a:r>
                      <a:r>
                        <a:rPr lang="fr-FR" sz="2100" spc="-3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as </a:t>
                      </a:r>
                      <a:r>
                        <a:rPr sz="2100" spc="-25" dirty="0">
                          <a:solidFill>
                            <a:srgbClr val="231F20"/>
                          </a:solidFill>
                          <a:latin typeface="Calibri" panose="020F0502020204030204" pitchFamily="34" charset="0"/>
                          <a:cs typeface="Calibri" panose="020F0502020204030204" pitchFamily="34" charset="0"/>
                        </a:rPr>
                        <a:t>an </a:t>
                      </a:r>
                      <a:r>
                        <a:rPr sz="2100" spc="-15" dirty="0">
                          <a:solidFill>
                            <a:srgbClr val="231F20"/>
                          </a:solidFill>
                          <a:latin typeface="Calibri" panose="020F0502020204030204" pitchFamily="34" charset="0"/>
                          <a:cs typeface="Calibri" panose="020F0502020204030204" pitchFamily="34" charset="0"/>
                        </a:rPr>
                        <a:t>alternative </a:t>
                      </a:r>
                      <a:r>
                        <a:rPr sz="2100" spc="-25" dirty="0">
                          <a:solidFill>
                            <a:srgbClr val="231F20"/>
                          </a:solidFill>
                          <a:latin typeface="Calibri" panose="020F0502020204030204" pitchFamily="34" charset="0"/>
                          <a:cs typeface="Calibri" panose="020F0502020204030204" pitchFamily="34" charset="0"/>
                        </a:rPr>
                        <a:t>to </a:t>
                      </a:r>
                      <a:r>
                        <a:rPr sz="2100" spc="-30" dirty="0">
                          <a:solidFill>
                            <a:srgbClr val="231F20"/>
                          </a:solidFill>
                          <a:latin typeface="Calibri" panose="020F0502020204030204" pitchFamily="34" charset="0"/>
                          <a:cs typeface="Calibri" panose="020F0502020204030204" pitchFamily="34" charset="0"/>
                        </a:rPr>
                        <a:t>LDL-C, </a:t>
                      </a:r>
                      <a:r>
                        <a:rPr sz="2100" spc="-20" dirty="0">
                          <a:solidFill>
                            <a:srgbClr val="231F20"/>
                          </a:solidFill>
                          <a:latin typeface="Calibri" panose="020F0502020204030204" pitchFamily="34" charset="0"/>
                          <a:cs typeface="Calibri" panose="020F0502020204030204" pitchFamily="34" charset="0"/>
                        </a:rPr>
                        <a:t>if </a:t>
                      </a:r>
                      <a:r>
                        <a:rPr sz="2100" spc="-25" dirty="0">
                          <a:solidFill>
                            <a:srgbClr val="231F20"/>
                          </a:solidFill>
                          <a:latin typeface="Calibri" panose="020F0502020204030204" pitchFamily="34" charset="0"/>
                          <a:cs typeface="Calibri" panose="020F0502020204030204" pitchFamily="34" charset="0"/>
                        </a:rPr>
                        <a:t>available, </a:t>
                      </a:r>
                      <a:r>
                        <a:rPr sz="2100" spc="-20" dirty="0">
                          <a:solidFill>
                            <a:srgbClr val="231F20"/>
                          </a:solidFill>
                          <a:latin typeface="Calibri" panose="020F0502020204030204" pitchFamily="34" charset="0"/>
                          <a:cs typeface="Calibri" panose="020F0502020204030204" pitchFamily="34" charset="0"/>
                        </a:rPr>
                        <a:t>as the </a:t>
                      </a:r>
                      <a:r>
                        <a:rPr sz="2100" spc="-15" dirty="0">
                          <a:solidFill>
                            <a:srgbClr val="231F20"/>
                          </a:solidFill>
                          <a:latin typeface="Calibri" panose="020F0502020204030204" pitchFamily="34" charset="0"/>
                          <a:cs typeface="Calibri" panose="020F0502020204030204" pitchFamily="34" charset="0"/>
                        </a:rPr>
                        <a:t>primary</a:t>
                      </a:r>
                      <a:r>
                        <a:rPr lang="fr-FR" sz="2100" spc="-1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measurement </a:t>
                      </a:r>
                      <a:r>
                        <a:rPr sz="2100" spc="-20" dirty="0">
                          <a:solidFill>
                            <a:srgbClr val="231F20"/>
                          </a:solidFill>
                          <a:latin typeface="Calibri" panose="020F0502020204030204" pitchFamily="34" charset="0"/>
                          <a:cs typeface="Calibri" panose="020F0502020204030204" pitchFamily="34" charset="0"/>
                        </a:rPr>
                        <a:t>for </a:t>
                      </a:r>
                      <a:r>
                        <a:rPr sz="2100" spc="-25" dirty="0">
                          <a:solidFill>
                            <a:srgbClr val="231F20"/>
                          </a:solidFill>
                          <a:latin typeface="Calibri" panose="020F0502020204030204" pitchFamily="34" charset="0"/>
                          <a:cs typeface="Calibri" panose="020F0502020204030204" pitchFamily="34" charset="0"/>
                        </a:rPr>
                        <a:t>screening, </a:t>
                      </a:r>
                      <a:r>
                        <a:rPr sz="2100" spc="-30" dirty="0">
                          <a:solidFill>
                            <a:srgbClr val="231F20"/>
                          </a:solidFill>
                          <a:latin typeface="Calibri" panose="020F0502020204030204" pitchFamily="34" charset="0"/>
                          <a:cs typeface="Calibri" panose="020F0502020204030204" pitchFamily="34" charset="0"/>
                        </a:rPr>
                        <a:t>diagnosis and</a:t>
                      </a:r>
                      <a:r>
                        <a:rPr sz="2100" spc="-17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management,</a:t>
                      </a:r>
                      <a:r>
                        <a:rPr lang="fr-FR" sz="2100" spc="-3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and</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may</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be</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preferred</a:t>
                      </a:r>
                      <a:r>
                        <a:rPr sz="2100" spc="-5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over</a:t>
                      </a:r>
                      <a:r>
                        <a:rPr sz="2100" spc="-5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non-HDL-C</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in</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people</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with</a:t>
                      </a:r>
                      <a:r>
                        <a:rPr sz="2100" spc="-55"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high</a:t>
                      </a:r>
                      <a:r>
                        <a:rPr lang="fr-FR" sz="2100" spc="-35" dirty="0">
                          <a:solidFill>
                            <a:srgbClr val="231F20"/>
                          </a:solidFill>
                          <a:latin typeface="Calibri" panose="020F0502020204030204" pitchFamily="34" charset="0"/>
                          <a:cs typeface="Calibri" panose="020F0502020204030204" pitchFamily="34" charset="0"/>
                        </a:rPr>
                        <a:t> </a:t>
                      </a:r>
                      <a:r>
                        <a:rPr sz="2100" spc="-45" dirty="0">
                          <a:solidFill>
                            <a:srgbClr val="231F20"/>
                          </a:solidFill>
                          <a:latin typeface="Calibri" panose="020F0502020204030204" pitchFamily="34" charset="0"/>
                          <a:cs typeface="Calibri" panose="020F0502020204030204" pitchFamily="34" charset="0"/>
                        </a:rPr>
                        <a:t>TG,</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diabetes,</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obesity</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or</a:t>
                      </a:r>
                      <a:r>
                        <a:rPr sz="2100" spc="-55" dirty="0">
                          <a:solidFill>
                            <a:srgbClr val="231F20"/>
                          </a:solidFill>
                          <a:latin typeface="Calibri" panose="020F0502020204030204" pitchFamily="34" charset="0"/>
                          <a:cs typeface="Calibri" panose="020F0502020204030204" pitchFamily="34" charset="0"/>
                        </a:rPr>
                        <a:t> </a:t>
                      </a:r>
                      <a:r>
                        <a:rPr sz="2100" dirty="0">
                          <a:solidFill>
                            <a:srgbClr val="231F20"/>
                          </a:solidFill>
                          <a:latin typeface="Calibri" panose="020F0502020204030204" pitchFamily="34" charset="0"/>
                          <a:cs typeface="Calibri" panose="020F0502020204030204" pitchFamily="34" charset="0"/>
                        </a:rPr>
                        <a:t>very</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low</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LDL-C.</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I</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58BF8E"/>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3212488481"/>
                  </a:ext>
                </a:extLst>
              </a:tr>
            </a:tbl>
          </a:graphicData>
        </a:graphic>
      </p:graphicFrame>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4642623"/>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304800" y="228600"/>
            <a:ext cx="9427904"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Recommendations for lipid analyses for </a:t>
            </a:r>
          </a:p>
          <a:p>
            <a:pPr>
              <a:lnSpc>
                <a:spcPts val="2800"/>
              </a:lnSpc>
            </a:pPr>
            <a:r>
              <a:rPr lang="en-US" sz="3200" kern="0" spc="-87" dirty="0">
                <a:solidFill>
                  <a:schemeClr val="bg1"/>
                </a:solidFill>
                <a:latin typeface="Calibri" panose="020F0502020204030204" pitchFamily="34" charset="0"/>
                <a:cs typeface="Calibri" panose="020F0502020204030204" pitchFamily="34" charset="0"/>
              </a:rPr>
              <a:t>cardiovascular disease risk estimation (3)</a:t>
            </a:r>
          </a:p>
        </p:txBody>
      </p:sp>
      <p:graphicFrame>
        <p:nvGraphicFramePr>
          <p:cNvPr id="2" name="Tableau 1">
            <a:extLst>
              <a:ext uri="{FF2B5EF4-FFF2-40B4-BE49-F238E27FC236}">
                <a16:creationId xmlns:a16="http://schemas.microsoft.com/office/drawing/2014/main" id="{FF9FD492-20AD-400D-96E2-A09E2917D4F1}"/>
              </a:ext>
            </a:extLst>
          </p:cNvPr>
          <p:cNvGraphicFramePr>
            <a:graphicFrameLocks noGrp="1"/>
          </p:cNvGraphicFramePr>
          <p:nvPr>
            <p:extLst/>
          </p:nvPr>
        </p:nvGraphicFramePr>
        <p:xfrm>
          <a:off x="304800" y="1524000"/>
          <a:ext cx="10549523" cy="3632400"/>
        </p:xfrm>
        <a:graphic>
          <a:graphicData uri="http://schemas.openxmlformats.org/drawingml/2006/table">
            <a:tbl>
              <a:tblPr firstRow="1" bandRow="1">
                <a:tableStyleId>{2D5ABB26-0587-4C30-8999-92F81FD0307C}</a:tableStyleId>
              </a:tblPr>
              <a:tblGrid>
                <a:gridCol w="8201911">
                  <a:extLst>
                    <a:ext uri="{9D8B030D-6E8A-4147-A177-3AD203B41FA5}">
                      <a16:colId xmlns:a16="http://schemas.microsoft.com/office/drawing/2014/main" val="3875935457"/>
                    </a:ext>
                  </a:extLst>
                </a:gridCol>
                <a:gridCol w="1194879">
                  <a:extLst>
                    <a:ext uri="{9D8B030D-6E8A-4147-A177-3AD203B41FA5}">
                      <a16:colId xmlns:a16="http://schemas.microsoft.com/office/drawing/2014/main" val="208311060"/>
                    </a:ext>
                  </a:extLst>
                </a:gridCol>
                <a:gridCol w="1152733">
                  <a:extLst>
                    <a:ext uri="{9D8B030D-6E8A-4147-A177-3AD203B41FA5}">
                      <a16:colId xmlns:a16="http://schemas.microsoft.com/office/drawing/2014/main" val="326343663"/>
                    </a:ext>
                  </a:extLst>
                </a:gridCol>
              </a:tblGrid>
              <a:tr h="499600">
                <a:tc>
                  <a:txBody>
                    <a:bodyPr/>
                    <a:lstStyle/>
                    <a:p>
                      <a:pPr marL="90000">
                        <a:lnSpc>
                          <a:spcPts val="2100"/>
                        </a:lnSpc>
                        <a:spcBef>
                          <a:spcPts val="0"/>
                        </a:spcBef>
                      </a:pPr>
                      <a:r>
                        <a:rPr sz="2100" b="1" spc="-35" dirty="0">
                          <a:solidFill>
                            <a:srgbClr val="231F20"/>
                          </a:solidFill>
                          <a:latin typeface="Calibri" panose="020F0502020204030204" pitchFamily="34" charset="0"/>
                          <a:cs typeface="Calibri" panose="020F0502020204030204" pitchFamily="34" charset="0"/>
                        </a:rPr>
                        <a:t>Recommendations</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a:solidFill>
                        <a:srgbClr val="FFFFFF"/>
                      </a:solidFill>
                      <a:prstDash val="solid"/>
                    </a:lnB>
                    <a:solidFill>
                      <a:srgbClr val="C7C8CA"/>
                    </a:solidFill>
                  </a:tcPr>
                </a:tc>
                <a:tc>
                  <a:txBody>
                    <a:bodyPr/>
                    <a:lstStyle/>
                    <a:p>
                      <a:pPr algn="ctr">
                        <a:lnSpc>
                          <a:spcPct val="100000"/>
                        </a:lnSpc>
                        <a:spcBef>
                          <a:spcPts val="0"/>
                        </a:spcBef>
                      </a:pPr>
                      <a:r>
                        <a:rPr sz="2100" b="1" spc="-60" dirty="0">
                          <a:solidFill>
                            <a:srgbClr val="231F20"/>
                          </a:solidFill>
                          <a:latin typeface="Calibri" panose="020F0502020204030204" pitchFamily="34" charset="0"/>
                          <a:cs typeface="Calibri" panose="020F0502020204030204" pitchFamily="34" charset="0"/>
                        </a:rPr>
                        <a:t>Class</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a:solidFill>
                        <a:srgbClr val="FFFFFF"/>
                      </a:solidFill>
                      <a:prstDash val="solid"/>
                    </a:lnB>
                    <a:solidFill>
                      <a:srgbClr val="C7C8CA"/>
                    </a:solidFill>
                  </a:tcPr>
                </a:tc>
                <a:tc>
                  <a:txBody>
                    <a:bodyPr/>
                    <a:lstStyle/>
                    <a:p>
                      <a:pPr algn="ctr">
                        <a:lnSpc>
                          <a:spcPct val="100000"/>
                        </a:lnSpc>
                        <a:spcBef>
                          <a:spcPts val="0"/>
                        </a:spcBef>
                      </a:pPr>
                      <a:r>
                        <a:rPr sz="2100" b="1" spc="-55" dirty="0">
                          <a:solidFill>
                            <a:srgbClr val="231F20"/>
                          </a:solidFill>
                          <a:latin typeface="Calibri" panose="020F0502020204030204" pitchFamily="34" charset="0"/>
                          <a:cs typeface="Calibri" panose="020F0502020204030204" pitchFamily="34" charset="0"/>
                        </a:rPr>
                        <a:t>Level</a:t>
                      </a:r>
                      <a:endParaRPr sz="2100" baseline="34722"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C7C8CA"/>
                    </a:solidFill>
                  </a:tcPr>
                </a:tc>
                <a:extLst>
                  <a:ext uri="{0D108BD9-81ED-4DB2-BD59-A6C34878D82A}">
                    <a16:rowId xmlns:a16="http://schemas.microsoft.com/office/drawing/2014/main" val="1578531472"/>
                  </a:ext>
                </a:extLst>
              </a:tr>
              <a:tr h="1922000">
                <a:tc>
                  <a:txBody>
                    <a:bodyPr/>
                    <a:lstStyle/>
                    <a:p>
                      <a:pPr marL="90000" marR="128270">
                        <a:lnSpc>
                          <a:spcPts val="2100"/>
                        </a:lnSpc>
                        <a:spcBef>
                          <a:spcPts val="0"/>
                        </a:spcBef>
                      </a:pPr>
                      <a:r>
                        <a:rPr sz="2100" spc="-10" dirty="0">
                          <a:solidFill>
                            <a:srgbClr val="231F20"/>
                          </a:solidFill>
                          <a:latin typeface="Calibri" panose="020F0502020204030204" pitchFamily="34" charset="0"/>
                          <a:cs typeface="Calibri" panose="020F0502020204030204" pitchFamily="34" charset="0"/>
                        </a:rPr>
                        <a:t>Lp(a) </a:t>
                      </a:r>
                      <a:r>
                        <a:rPr sz="2100" spc="-25" dirty="0">
                          <a:solidFill>
                            <a:srgbClr val="231F20"/>
                          </a:solidFill>
                          <a:latin typeface="Calibri" panose="020F0502020204030204" pitchFamily="34" charset="0"/>
                          <a:cs typeface="Calibri" panose="020F0502020204030204" pitchFamily="34" charset="0"/>
                        </a:rPr>
                        <a:t>measurement </a:t>
                      </a:r>
                      <a:r>
                        <a:rPr sz="2100" spc="-35" dirty="0">
                          <a:solidFill>
                            <a:srgbClr val="231F20"/>
                          </a:solidFill>
                          <a:latin typeface="Calibri" panose="020F0502020204030204" pitchFamily="34" charset="0"/>
                          <a:cs typeface="Calibri" panose="020F0502020204030204" pitchFamily="34" charset="0"/>
                        </a:rPr>
                        <a:t>should </a:t>
                      </a:r>
                      <a:r>
                        <a:rPr sz="2100" spc="-30" dirty="0">
                          <a:solidFill>
                            <a:srgbClr val="231F20"/>
                          </a:solidFill>
                          <a:latin typeface="Calibri" panose="020F0502020204030204" pitchFamily="34" charset="0"/>
                          <a:cs typeface="Calibri" panose="020F0502020204030204" pitchFamily="34" charset="0"/>
                        </a:rPr>
                        <a:t>be </a:t>
                      </a:r>
                      <a:r>
                        <a:rPr sz="2100" spc="-25" dirty="0">
                          <a:solidFill>
                            <a:srgbClr val="231F20"/>
                          </a:solidFill>
                          <a:latin typeface="Calibri" panose="020F0502020204030204" pitchFamily="34" charset="0"/>
                          <a:cs typeface="Calibri" panose="020F0502020204030204" pitchFamily="34" charset="0"/>
                        </a:rPr>
                        <a:t>considered </a:t>
                      </a:r>
                      <a:r>
                        <a:rPr sz="2100" spc="-10" dirty="0">
                          <a:solidFill>
                            <a:srgbClr val="231F20"/>
                          </a:solidFill>
                          <a:latin typeface="Calibri" panose="020F0502020204030204" pitchFamily="34" charset="0"/>
                          <a:cs typeface="Calibri" panose="020F0502020204030204" pitchFamily="34" charset="0"/>
                        </a:rPr>
                        <a:t>at </a:t>
                      </a:r>
                      <a:r>
                        <a:rPr sz="2100" spc="-15" dirty="0">
                          <a:solidFill>
                            <a:srgbClr val="231F20"/>
                          </a:solidFill>
                          <a:latin typeface="Calibri" panose="020F0502020204030204" pitchFamily="34" charset="0"/>
                          <a:cs typeface="Calibri" panose="020F0502020204030204" pitchFamily="34" charset="0"/>
                        </a:rPr>
                        <a:t>least </a:t>
                      </a:r>
                      <a:r>
                        <a:rPr sz="2100" spc="-25" dirty="0">
                          <a:solidFill>
                            <a:srgbClr val="231F20"/>
                          </a:solidFill>
                          <a:latin typeface="Calibri" panose="020F0502020204030204" pitchFamily="34" charset="0"/>
                          <a:cs typeface="Calibri" panose="020F0502020204030204" pitchFamily="34" charset="0"/>
                        </a:rPr>
                        <a:t>once</a:t>
                      </a:r>
                      <a:r>
                        <a:rPr lang="fr-FR" sz="2100" spc="-2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in</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each</a:t>
                      </a:r>
                      <a:r>
                        <a:rPr sz="2100" spc="-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adult</a:t>
                      </a:r>
                      <a:r>
                        <a:rPr sz="2100" spc="-5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person’s</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lifetime</a:t>
                      </a:r>
                      <a:r>
                        <a:rPr sz="2100" spc="-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to</a:t>
                      </a:r>
                      <a:r>
                        <a:rPr sz="2100" spc="-50"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identify</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those</a:t>
                      </a:r>
                      <a:r>
                        <a:rPr sz="2100" spc="-5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with</a:t>
                      </a:r>
                      <a:r>
                        <a:rPr sz="2100" spc="-50" dirty="0">
                          <a:solidFill>
                            <a:srgbClr val="231F20"/>
                          </a:solidFill>
                          <a:latin typeface="Calibri" panose="020F0502020204030204" pitchFamily="34" charset="0"/>
                          <a:cs typeface="Calibri" panose="020F0502020204030204" pitchFamily="34" charset="0"/>
                        </a:rPr>
                        <a:t> </a:t>
                      </a:r>
                      <a:r>
                        <a:rPr sz="2100" dirty="0">
                          <a:solidFill>
                            <a:srgbClr val="231F20"/>
                          </a:solidFill>
                          <a:latin typeface="Calibri" panose="020F0502020204030204" pitchFamily="34" charset="0"/>
                          <a:cs typeface="Calibri" panose="020F0502020204030204" pitchFamily="34" charset="0"/>
                        </a:rPr>
                        <a:t>very</a:t>
                      </a:r>
                      <a:r>
                        <a:rPr lang="fr-FR" sz="210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high </a:t>
                      </a:r>
                      <a:r>
                        <a:rPr sz="2100" spc="-25" dirty="0">
                          <a:solidFill>
                            <a:srgbClr val="231F20"/>
                          </a:solidFill>
                          <a:latin typeface="Calibri" panose="020F0502020204030204" pitchFamily="34" charset="0"/>
                          <a:cs typeface="Calibri" panose="020F0502020204030204" pitchFamily="34" charset="0"/>
                        </a:rPr>
                        <a:t>inherited </a:t>
                      </a:r>
                      <a:r>
                        <a:rPr sz="2100" spc="-10" dirty="0">
                          <a:solidFill>
                            <a:srgbClr val="231F20"/>
                          </a:solidFill>
                          <a:latin typeface="Calibri" panose="020F0502020204030204" pitchFamily="34" charset="0"/>
                          <a:cs typeface="Calibri" panose="020F0502020204030204" pitchFamily="34" charset="0"/>
                        </a:rPr>
                        <a:t>Lp(a) </a:t>
                      </a:r>
                      <a:r>
                        <a:rPr sz="2100" spc="-20" dirty="0">
                          <a:solidFill>
                            <a:srgbClr val="231F20"/>
                          </a:solidFill>
                          <a:latin typeface="Calibri" panose="020F0502020204030204" pitchFamily="34" charset="0"/>
                          <a:cs typeface="Calibri" panose="020F0502020204030204" pitchFamily="34" charset="0"/>
                        </a:rPr>
                        <a:t>levels </a:t>
                      </a:r>
                      <a:r>
                        <a:rPr lang="fr-FR" sz="2100" spc="-70" dirty="0">
                          <a:solidFill>
                            <a:srgbClr val="231F20"/>
                          </a:solidFill>
                          <a:latin typeface="Calibri" panose="020F0502020204030204" pitchFamily="34" charset="0"/>
                          <a:cs typeface="Calibri" panose="020F0502020204030204" pitchFamily="34" charset="0"/>
                        </a:rPr>
                        <a:t>&gt;</a:t>
                      </a:r>
                      <a:r>
                        <a:rPr sz="2100" spc="-70" dirty="0">
                          <a:solidFill>
                            <a:srgbClr val="231F20"/>
                          </a:solidFill>
                          <a:latin typeface="Calibri" panose="020F0502020204030204" pitchFamily="34" charset="0"/>
                          <a:cs typeface="Calibri" panose="020F0502020204030204" pitchFamily="34" charset="0"/>
                        </a:rPr>
                        <a:t>180 </a:t>
                      </a:r>
                      <a:r>
                        <a:rPr sz="2100" spc="-40" dirty="0">
                          <a:solidFill>
                            <a:srgbClr val="231F20"/>
                          </a:solidFill>
                          <a:latin typeface="Calibri" panose="020F0502020204030204" pitchFamily="34" charset="0"/>
                          <a:cs typeface="Calibri" panose="020F0502020204030204" pitchFamily="34" charset="0"/>
                        </a:rPr>
                        <a:t>mg/dL </a:t>
                      </a:r>
                      <a:r>
                        <a:rPr sz="2100" spc="-15" dirty="0">
                          <a:solidFill>
                            <a:srgbClr val="231F20"/>
                          </a:solidFill>
                          <a:latin typeface="Calibri" panose="020F0502020204030204" pitchFamily="34" charset="0"/>
                          <a:cs typeface="Calibri" panose="020F0502020204030204" pitchFamily="34" charset="0"/>
                        </a:rPr>
                        <a:t>(</a:t>
                      </a:r>
                      <a:r>
                        <a:rPr lang="fr-FR" sz="2100" spc="-15" dirty="0">
                          <a:solidFill>
                            <a:srgbClr val="231F20"/>
                          </a:solidFill>
                          <a:latin typeface="Calibri" panose="020F0502020204030204" pitchFamily="34" charset="0"/>
                          <a:cs typeface="Calibri" panose="020F0502020204030204" pitchFamily="34" charset="0"/>
                        </a:rPr>
                        <a:t>&gt;</a:t>
                      </a:r>
                      <a:r>
                        <a:rPr sz="2100" spc="-15" dirty="0">
                          <a:solidFill>
                            <a:srgbClr val="231F20"/>
                          </a:solidFill>
                          <a:latin typeface="Calibri" panose="020F0502020204030204" pitchFamily="34" charset="0"/>
                          <a:cs typeface="Calibri" panose="020F0502020204030204" pitchFamily="34" charset="0"/>
                        </a:rPr>
                        <a:t>430 </a:t>
                      </a:r>
                      <a:r>
                        <a:rPr sz="2100" spc="-25" dirty="0">
                          <a:solidFill>
                            <a:srgbClr val="231F20"/>
                          </a:solidFill>
                          <a:latin typeface="Calibri" panose="020F0502020204030204" pitchFamily="34" charset="0"/>
                          <a:cs typeface="Calibri" panose="020F0502020204030204" pitchFamily="34" charset="0"/>
                        </a:rPr>
                        <a:t>nmol/L)</a:t>
                      </a:r>
                      <a:r>
                        <a:rPr lang="fr-FR" sz="2100" spc="-25"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who</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may</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have</a:t>
                      </a:r>
                      <a:r>
                        <a:rPr sz="2100" spc="-55" dirty="0">
                          <a:solidFill>
                            <a:srgbClr val="231F20"/>
                          </a:solidFill>
                          <a:latin typeface="Calibri" panose="020F0502020204030204" pitchFamily="34" charset="0"/>
                          <a:cs typeface="Calibri" panose="020F0502020204030204" pitchFamily="34" charset="0"/>
                        </a:rPr>
                        <a:t> </a:t>
                      </a:r>
                      <a:r>
                        <a:rPr sz="2100" spc="-10" dirty="0">
                          <a:solidFill>
                            <a:srgbClr val="231F20"/>
                          </a:solidFill>
                          <a:latin typeface="Calibri" panose="020F0502020204030204" pitchFamily="34" charset="0"/>
                          <a:cs typeface="Calibri" panose="020F0502020204030204" pitchFamily="34" charset="0"/>
                        </a:rPr>
                        <a:t>a</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lifetime</a:t>
                      </a:r>
                      <a:r>
                        <a:rPr sz="2100" spc="-5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risk</a:t>
                      </a:r>
                      <a:r>
                        <a:rPr sz="2100" spc="-5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of</a:t>
                      </a:r>
                      <a:r>
                        <a:rPr sz="2100" spc="-55"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ASCVD</a:t>
                      </a:r>
                      <a:r>
                        <a:rPr sz="2100" spc="-5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equivalent</a:t>
                      </a:r>
                      <a:r>
                        <a:rPr lang="fr-FR" sz="2100" spc="-2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to</a:t>
                      </a:r>
                      <a:r>
                        <a:rPr sz="2100" spc="-6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the</a:t>
                      </a:r>
                      <a:r>
                        <a:rPr sz="2100" spc="-65"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risk</a:t>
                      </a:r>
                      <a:r>
                        <a:rPr sz="2100" spc="-65" dirty="0">
                          <a:solidFill>
                            <a:srgbClr val="231F20"/>
                          </a:solidFill>
                          <a:latin typeface="Calibri" panose="020F0502020204030204" pitchFamily="34" charset="0"/>
                          <a:cs typeface="Calibri" panose="020F0502020204030204" pitchFamily="34" charset="0"/>
                        </a:rPr>
                        <a:t> </a:t>
                      </a:r>
                      <a:r>
                        <a:rPr sz="2100" spc="-20" dirty="0">
                          <a:solidFill>
                            <a:srgbClr val="231F20"/>
                          </a:solidFill>
                          <a:latin typeface="Calibri" panose="020F0502020204030204" pitchFamily="34" charset="0"/>
                          <a:cs typeface="Calibri" panose="020F0502020204030204" pitchFamily="34" charset="0"/>
                        </a:rPr>
                        <a:t>associated</a:t>
                      </a:r>
                      <a:r>
                        <a:rPr sz="2100" spc="-6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with</a:t>
                      </a:r>
                      <a:r>
                        <a:rPr sz="2100" spc="-65"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heterozygous</a:t>
                      </a:r>
                      <a:r>
                        <a:rPr sz="2100" spc="-6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familial</a:t>
                      </a:r>
                      <a:r>
                        <a:rPr lang="fr-FR" sz="2100" spc="-25" dirty="0">
                          <a:solidFill>
                            <a:srgbClr val="231F20"/>
                          </a:solidFill>
                          <a:latin typeface="Calibri" panose="020F0502020204030204" pitchFamily="34" charset="0"/>
                          <a:cs typeface="Calibri" panose="020F0502020204030204" pitchFamily="34" charset="0"/>
                        </a:rPr>
                        <a:t> </a:t>
                      </a:r>
                      <a:r>
                        <a:rPr sz="2100" spc="-25" dirty="0" err="1">
                          <a:solidFill>
                            <a:srgbClr val="231F20"/>
                          </a:solidFill>
                          <a:latin typeface="Calibri" panose="020F0502020204030204" pitchFamily="34" charset="0"/>
                          <a:cs typeface="Calibri" panose="020F0502020204030204" pitchFamily="34" charset="0"/>
                        </a:rPr>
                        <a:t>hypercholesterolaemia</a:t>
                      </a:r>
                      <a:r>
                        <a:rPr sz="2100" spc="-25" dirty="0">
                          <a:solidFill>
                            <a:srgbClr val="231F20"/>
                          </a:solidFill>
                          <a:latin typeface="Calibri" panose="020F0502020204030204" pitchFamily="34" charset="0"/>
                          <a:cs typeface="Calibri" panose="020F0502020204030204" pitchFamily="34" charset="0"/>
                        </a:rPr>
                        <a:t>.</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a:solidFill>
                        <a:srgbClr val="FFFFFF"/>
                      </a:solidFill>
                      <a:prstDash val="solid"/>
                    </a:lnB>
                    <a:solidFill>
                      <a:srgbClr val="E6E7E8"/>
                    </a:solidFill>
                  </a:tcPr>
                </a:tc>
                <a:tc>
                  <a:txBody>
                    <a:bodyPr/>
                    <a:lstStyle/>
                    <a:p>
                      <a:pPr algn="ctr">
                        <a:lnSpc>
                          <a:spcPct val="100000"/>
                        </a:lnSpc>
                      </a:pPr>
                      <a:r>
                        <a:rPr sz="2100" b="1" spc="-35" dirty="0" err="1">
                          <a:solidFill>
                            <a:srgbClr val="231F20"/>
                          </a:solidFill>
                          <a:latin typeface="Calibri" panose="020F0502020204030204" pitchFamily="34" charset="0"/>
                          <a:cs typeface="Calibri" panose="020F0502020204030204" pitchFamily="34" charset="0"/>
                        </a:rPr>
                        <a:t>IIa</a:t>
                      </a:r>
                      <a:endParaRPr sz="2100"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a:solidFill>
                        <a:srgbClr val="FFFFFF"/>
                      </a:solidFill>
                      <a:prstDash val="solid"/>
                    </a:lnB>
                    <a:solidFill>
                      <a:srgbClr val="FFCF00"/>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cap="flat" cmpd="sng" algn="ctr">
                      <a:solidFill>
                        <a:srgbClr val="FFFFFF"/>
                      </a:solidFill>
                      <a:prstDash val="solid"/>
                      <a:round/>
                      <a:headEnd type="none" w="med" len="med"/>
                      <a:tailEnd type="none" w="med" len="med"/>
                    </a:lnL>
                    <a:lnR w="28575">
                      <a:solidFill>
                        <a:srgbClr val="FFFFFF"/>
                      </a:solidFill>
                      <a:prstDash val="solid"/>
                    </a:lnR>
                    <a:lnT w="28575" cap="flat" cmpd="sng" algn="ctr">
                      <a:solidFill>
                        <a:srgbClr val="FFFFFF"/>
                      </a:solidFill>
                      <a:prstDash val="solid"/>
                      <a:round/>
                      <a:headEnd type="none" w="med" len="med"/>
                      <a:tailEnd type="none" w="med" len="med"/>
                    </a:lnT>
                    <a:lnB w="28575">
                      <a:solidFill>
                        <a:srgbClr val="FFFFFF"/>
                      </a:solidFill>
                      <a:prstDash val="solid"/>
                    </a:lnB>
                    <a:solidFill>
                      <a:srgbClr val="BDD3DB"/>
                    </a:solidFill>
                  </a:tcPr>
                </a:tc>
                <a:extLst>
                  <a:ext uri="{0D108BD9-81ED-4DB2-BD59-A6C34878D82A}">
                    <a16:rowId xmlns:a16="http://schemas.microsoft.com/office/drawing/2014/main" val="3211205359"/>
                  </a:ext>
                </a:extLst>
              </a:tr>
              <a:tr h="1210800">
                <a:tc>
                  <a:txBody>
                    <a:bodyPr/>
                    <a:lstStyle/>
                    <a:p>
                      <a:pPr marL="90000" marR="50800">
                        <a:lnSpc>
                          <a:spcPts val="2100"/>
                        </a:lnSpc>
                        <a:spcBef>
                          <a:spcPts val="0"/>
                        </a:spcBef>
                      </a:pPr>
                      <a:r>
                        <a:rPr sz="2100" spc="-10" dirty="0">
                          <a:solidFill>
                            <a:srgbClr val="231F20"/>
                          </a:solidFill>
                          <a:latin typeface="Calibri" panose="020F0502020204030204" pitchFamily="34" charset="0"/>
                          <a:cs typeface="Calibri" panose="020F0502020204030204" pitchFamily="34" charset="0"/>
                        </a:rPr>
                        <a:t>Lp(a) </a:t>
                      </a:r>
                      <a:r>
                        <a:rPr sz="2100" spc="-40" dirty="0">
                          <a:solidFill>
                            <a:srgbClr val="231F20"/>
                          </a:solidFill>
                          <a:latin typeface="Calibri" panose="020F0502020204030204" pitchFamily="34" charset="0"/>
                          <a:cs typeface="Calibri" panose="020F0502020204030204" pitchFamily="34" charset="0"/>
                        </a:rPr>
                        <a:t>should </a:t>
                      </a:r>
                      <a:r>
                        <a:rPr sz="2100" spc="-30" dirty="0">
                          <a:solidFill>
                            <a:srgbClr val="231F20"/>
                          </a:solidFill>
                          <a:latin typeface="Calibri" panose="020F0502020204030204" pitchFamily="34" charset="0"/>
                          <a:cs typeface="Calibri" panose="020F0502020204030204" pitchFamily="34" charset="0"/>
                        </a:rPr>
                        <a:t>be </a:t>
                      </a:r>
                      <a:r>
                        <a:rPr sz="2100" spc="-35" dirty="0">
                          <a:solidFill>
                            <a:srgbClr val="231F20"/>
                          </a:solidFill>
                          <a:latin typeface="Calibri" panose="020F0502020204030204" pitchFamily="34" charset="0"/>
                          <a:cs typeface="Calibri" panose="020F0502020204030204" pitchFamily="34" charset="0"/>
                        </a:rPr>
                        <a:t>considered in </a:t>
                      </a:r>
                      <a:r>
                        <a:rPr sz="2100" spc="-25" dirty="0">
                          <a:solidFill>
                            <a:srgbClr val="231F20"/>
                          </a:solidFill>
                          <a:latin typeface="Calibri" panose="020F0502020204030204" pitchFamily="34" charset="0"/>
                          <a:cs typeface="Calibri" panose="020F0502020204030204" pitchFamily="34" charset="0"/>
                        </a:rPr>
                        <a:t>selected </a:t>
                      </a:r>
                      <a:r>
                        <a:rPr sz="2100" spc="-30" dirty="0">
                          <a:solidFill>
                            <a:srgbClr val="231F20"/>
                          </a:solidFill>
                          <a:latin typeface="Calibri" panose="020F0502020204030204" pitchFamily="34" charset="0"/>
                          <a:cs typeface="Calibri" panose="020F0502020204030204" pitchFamily="34" charset="0"/>
                        </a:rPr>
                        <a:t>patients with </a:t>
                      </a:r>
                      <a:r>
                        <a:rPr sz="2100" spc="-10" dirty="0">
                          <a:solidFill>
                            <a:srgbClr val="231F20"/>
                          </a:solidFill>
                          <a:latin typeface="Calibri" panose="020F0502020204030204" pitchFamily="34" charset="0"/>
                          <a:cs typeface="Calibri" panose="020F0502020204030204" pitchFamily="34" charset="0"/>
                        </a:rPr>
                        <a:t>a</a:t>
                      </a:r>
                      <a:r>
                        <a:rPr lang="fr-FR" sz="2100" spc="-1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family </a:t>
                      </a:r>
                      <a:r>
                        <a:rPr sz="2100" spc="-20" dirty="0">
                          <a:solidFill>
                            <a:srgbClr val="231F20"/>
                          </a:solidFill>
                          <a:latin typeface="Calibri" panose="020F0502020204030204" pitchFamily="34" charset="0"/>
                          <a:cs typeface="Calibri" panose="020F0502020204030204" pitchFamily="34" charset="0"/>
                        </a:rPr>
                        <a:t>history </a:t>
                      </a:r>
                      <a:r>
                        <a:rPr sz="2100" spc="-30" dirty="0">
                          <a:solidFill>
                            <a:srgbClr val="231F20"/>
                          </a:solidFill>
                          <a:latin typeface="Calibri" panose="020F0502020204030204" pitchFamily="34" charset="0"/>
                          <a:cs typeface="Calibri" panose="020F0502020204030204" pitchFamily="34" charset="0"/>
                        </a:rPr>
                        <a:t>of premature </a:t>
                      </a:r>
                      <a:r>
                        <a:rPr sz="2100" spc="-45" dirty="0">
                          <a:solidFill>
                            <a:srgbClr val="231F20"/>
                          </a:solidFill>
                          <a:latin typeface="Calibri" panose="020F0502020204030204" pitchFamily="34" charset="0"/>
                          <a:cs typeface="Calibri" panose="020F0502020204030204" pitchFamily="34" charset="0"/>
                        </a:rPr>
                        <a:t>CVD, </a:t>
                      </a:r>
                      <a:r>
                        <a:rPr sz="2100" spc="-35" dirty="0">
                          <a:solidFill>
                            <a:srgbClr val="231F20"/>
                          </a:solidFill>
                          <a:latin typeface="Calibri" panose="020F0502020204030204" pitchFamily="34" charset="0"/>
                          <a:cs typeface="Calibri" panose="020F0502020204030204" pitchFamily="34" charset="0"/>
                        </a:rPr>
                        <a:t>and </a:t>
                      </a:r>
                      <a:r>
                        <a:rPr sz="2100" spc="-25" dirty="0">
                          <a:solidFill>
                            <a:srgbClr val="231F20"/>
                          </a:solidFill>
                          <a:latin typeface="Calibri" panose="020F0502020204030204" pitchFamily="34" charset="0"/>
                          <a:cs typeface="Calibri" panose="020F0502020204030204" pitchFamily="34" charset="0"/>
                        </a:rPr>
                        <a:t>for reclassification </a:t>
                      </a:r>
                      <a:r>
                        <a:rPr sz="2100" spc="-35" dirty="0">
                          <a:solidFill>
                            <a:srgbClr val="231F20"/>
                          </a:solidFill>
                          <a:latin typeface="Calibri" panose="020F0502020204030204" pitchFamily="34" charset="0"/>
                          <a:cs typeface="Calibri" panose="020F0502020204030204" pitchFamily="34" charset="0"/>
                        </a:rPr>
                        <a:t>in</a:t>
                      </a:r>
                      <a:r>
                        <a:rPr lang="fr-FR" sz="2100" spc="-35"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people</a:t>
                      </a:r>
                      <a:r>
                        <a:rPr sz="2100" spc="-7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who</a:t>
                      </a:r>
                      <a:r>
                        <a:rPr sz="2100" spc="-70" dirty="0">
                          <a:solidFill>
                            <a:srgbClr val="231F20"/>
                          </a:solidFill>
                          <a:latin typeface="Calibri" panose="020F0502020204030204" pitchFamily="34" charset="0"/>
                          <a:cs typeface="Calibri" panose="020F0502020204030204" pitchFamily="34" charset="0"/>
                        </a:rPr>
                        <a:t> </a:t>
                      </a:r>
                      <a:r>
                        <a:rPr sz="2100" spc="-15" dirty="0">
                          <a:solidFill>
                            <a:srgbClr val="231F20"/>
                          </a:solidFill>
                          <a:latin typeface="Calibri" panose="020F0502020204030204" pitchFamily="34" charset="0"/>
                          <a:cs typeface="Calibri" panose="020F0502020204030204" pitchFamily="34" charset="0"/>
                        </a:rPr>
                        <a:t>are</a:t>
                      </a:r>
                      <a:r>
                        <a:rPr sz="2100" spc="-7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borderline</a:t>
                      </a:r>
                      <a:r>
                        <a:rPr sz="2100" spc="-70" dirty="0">
                          <a:solidFill>
                            <a:srgbClr val="231F20"/>
                          </a:solidFill>
                          <a:latin typeface="Calibri" panose="020F0502020204030204" pitchFamily="34" charset="0"/>
                          <a:cs typeface="Calibri" panose="020F0502020204030204" pitchFamily="34" charset="0"/>
                        </a:rPr>
                        <a:t> </a:t>
                      </a:r>
                      <a:r>
                        <a:rPr sz="2100" spc="-25" dirty="0">
                          <a:solidFill>
                            <a:srgbClr val="231F20"/>
                          </a:solidFill>
                          <a:latin typeface="Calibri" panose="020F0502020204030204" pitchFamily="34" charset="0"/>
                          <a:cs typeface="Calibri" panose="020F0502020204030204" pitchFamily="34" charset="0"/>
                        </a:rPr>
                        <a:t>between</a:t>
                      </a:r>
                      <a:r>
                        <a:rPr sz="2100" spc="-70" dirty="0">
                          <a:solidFill>
                            <a:srgbClr val="231F20"/>
                          </a:solidFill>
                          <a:latin typeface="Calibri" panose="020F0502020204030204" pitchFamily="34" charset="0"/>
                          <a:cs typeface="Calibri" panose="020F0502020204030204" pitchFamily="34" charset="0"/>
                        </a:rPr>
                        <a:t> </a:t>
                      </a:r>
                      <a:r>
                        <a:rPr sz="2100" spc="-30" dirty="0">
                          <a:solidFill>
                            <a:srgbClr val="231F20"/>
                          </a:solidFill>
                          <a:latin typeface="Calibri" panose="020F0502020204030204" pitchFamily="34" charset="0"/>
                          <a:cs typeface="Calibri" panose="020F0502020204030204" pitchFamily="34" charset="0"/>
                        </a:rPr>
                        <a:t>moderate</a:t>
                      </a:r>
                      <a:r>
                        <a:rPr sz="2100" spc="-7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and</a:t>
                      </a:r>
                      <a:r>
                        <a:rPr sz="2100" spc="-70" dirty="0">
                          <a:solidFill>
                            <a:srgbClr val="231F20"/>
                          </a:solidFill>
                          <a:latin typeface="Calibri" panose="020F0502020204030204" pitchFamily="34" charset="0"/>
                          <a:cs typeface="Calibri" panose="020F0502020204030204" pitchFamily="34" charset="0"/>
                        </a:rPr>
                        <a:t> </a:t>
                      </a:r>
                      <a:r>
                        <a:rPr sz="2100" spc="-35" dirty="0">
                          <a:solidFill>
                            <a:srgbClr val="231F20"/>
                          </a:solidFill>
                          <a:latin typeface="Calibri" panose="020F0502020204030204" pitchFamily="34" charset="0"/>
                          <a:cs typeface="Calibri" panose="020F0502020204030204" pitchFamily="34" charset="0"/>
                        </a:rPr>
                        <a:t>high-risk.</a:t>
                      </a:r>
                      <a:endParaRPr sz="2100" dirty="0">
                        <a:latin typeface="Calibri" panose="020F0502020204030204" pitchFamily="34" charset="0"/>
                        <a:cs typeface="Calibri" panose="020F0502020204030204" pitchFamily="34" charset="0"/>
                      </a:endParaRPr>
                    </a:p>
                  </a:txBody>
                  <a:tcPr marL="72000" marR="72000" marT="72000" marB="72000">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E6E7E8"/>
                    </a:solidFill>
                  </a:tcPr>
                </a:tc>
                <a:tc>
                  <a:txBody>
                    <a:bodyPr/>
                    <a:lstStyle/>
                    <a:p>
                      <a:pPr algn="ctr">
                        <a:lnSpc>
                          <a:spcPct val="100000"/>
                        </a:lnSpc>
                      </a:pPr>
                      <a:r>
                        <a:rPr sz="2100" b="1" spc="-35" dirty="0" err="1">
                          <a:solidFill>
                            <a:srgbClr val="231F20"/>
                          </a:solidFill>
                          <a:latin typeface="Calibri" panose="020F0502020204030204" pitchFamily="34" charset="0"/>
                          <a:cs typeface="Calibri" panose="020F0502020204030204" pitchFamily="34" charset="0"/>
                        </a:rPr>
                        <a:t>IIa</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FFCF00"/>
                    </a:solidFill>
                  </a:tcPr>
                </a:tc>
                <a:tc>
                  <a:txBody>
                    <a:bodyPr/>
                    <a:lstStyle/>
                    <a:p>
                      <a:pPr algn="ctr">
                        <a:lnSpc>
                          <a:spcPct val="100000"/>
                        </a:lnSpc>
                      </a:pPr>
                      <a:r>
                        <a:rPr sz="2100" b="1" dirty="0">
                          <a:solidFill>
                            <a:srgbClr val="231F20"/>
                          </a:solidFill>
                          <a:latin typeface="Calibri" panose="020F0502020204030204" pitchFamily="34" charset="0"/>
                          <a:cs typeface="Calibri" panose="020F0502020204030204" pitchFamily="34" charset="0"/>
                        </a:rPr>
                        <a:t>C</a:t>
                      </a:r>
                      <a:endParaRPr sz="2100" dirty="0">
                        <a:latin typeface="Calibri" panose="020F0502020204030204" pitchFamily="34" charset="0"/>
                        <a:cs typeface="Calibri" panose="020F0502020204030204" pitchFamily="34" charset="0"/>
                      </a:endParaRPr>
                    </a:p>
                  </a:txBody>
                  <a:tcPr marL="72000" marR="72000" marT="72000" marB="72000" anchor="ctr">
                    <a:lnL w="28575">
                      <a:solidFill>
                        <a:srgbClr val="FFFFFF"/>
                      </a:solidFill>
                      <a:prstDash val="solid"/>
                    </a:lnL>
                    <a:lnR w="28575">
                      <a:solidFill>
                        <a:srgbClr val="FFFFFF"/>
                      </a:solidFill>
                      <a:prstDash val="solid"/>
                    </a:lnR>
                    <a:lnT w="28575">
                      <a:solidFill>
                        <a:srgbClr val="FFFFFF"/>
                      </a:solidFill>
                      <a:prstDash val="solid"/>
                    </a:lnT>
                    <a:lnB w="28575">
                      <a:solidFill>
                        <a:srgbClr val="FFFFFF"/>
                      </a:solidFill>
                      <a:prstDash val="solid"/>
                    </a:lnB>
                    <a:solidFill>
                      <a:srgbClr val="BDD3DB"/>
                    </a:solidFill>
                  </a:tcPr>
                </a:tc>
                <a:extLst>
                  <a:ext uri="{0D108BD9-81ED-4DB2-BD59-A6C34878D82A}">
                    <a16:rowId xmlns:a16="http://schemas.microsoft.com/office/drawing/2014/main" val="3002620606"/>
                  </a:ext>
                </a:extLst>
              </a:tr>
            </a:tbl>
          </a:graphicData>
        </a:graphic>
      </p:graphicFrame>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7953461"/>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FC63B7-9035-4AE1-A554-B851687BC41C}"/>
              </a:ext>
            </a:extLst>
          </p:cNvPr>
          <p:cNvSpPr>
            <a:spLocks noGrp="1"/>
          </p:cNvSpPr>
          <p:nvPr>
            <p:ph type="sldNum" sz="quarter" idx="12"/>
          </p:nvPr>
        </p:nvSpPr>
        <p:spPr>
          <a:xfrm>
            <a:off x="535430" y="6546026"/>
            <a:ext cx="302769" cy="1397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prstClr val="white"/>
                </a:solidFill>
                <a:effectLst/>
                <a:uLnTx/>
                <a:uFillTx/>
                <a:latin typeface="Arial"/>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a:pPr>
              <a:t>52</a:t>
            </a:fld>
            <a:endParaRPr kumimoji="0" lang="en-US" sz="900" b="0" i="0" u="none" strike="noStrike" kern="1200" cap="none" spc="0" normalizeH="0" baseline="0" noProof="0" dirty="0">
              <a:ln>
                <a:noFill/>
              </a:ln>
              <a:solidFill>
                <a:prstClr val="white"/>
              </a:solidFill>
              <a:effectLst/>
              <a:uLnTx/>
              <a:uFillTx/>
              <a:latin typeface="Arial"/>
              <a:ea typeface="+mn-ea"/>
              <a:cs typeface="Arial"/>
            </a:endParaRPr>
          </a:p>
        </p:txBody>
      </p:sp>
      <p:sp>
        <p:nvSpPr>
          <p:cNvPr id="6" name="Content Placeholder 5">
            <a:extLst>
              <a:ext uri="{FF2B5EF4-FFF2-40B4-BE49-F238E27FC236}">
                <a16:creationId xmlns:a16="http://schemas.microsoft.com/office/drawing/2014/main" id="{C476F8E6-3088-4CBA-A9B9-84217B35EE2D}"/>
              </a:ext>
            </a:extLst>
          </p:cNvPr>
          <p:cNvSpPr>
            <a:spLocks noGrp="1"/>
          </p:cNvSpPr>
          <p:nvPr>
            <p:ph idx="1"/>
          </p:nvPr>
        </p:nvSpPr>
        <p:spPr>
          <a:xfrm>
            <a:off x="711559" y="4792272"/>
            <a:ext cx="10255379" cy="1893454"/>
          </a:xfrm>
        </p:spPr>
        <p:txBody>
          <a:bodyPr/>
          <a:lstStyle/>
          <a:p>
            <a:r>
              <a:rPr lang="en-GB" sz="1600" i="1" dirty="0" err="1">
                <a:solidFill>
                  <a:srgbClr val="FF0000"/>
                </a:solidFill>
                <a:latin typeface="Calibri" panose="020F0502020204030204" pitchFamily="34" charset="0"/>
                <a:cs typeface="Calibri" panose="020F0502020204030204" pitchFamily="34" charset="0"/>
              </a:rPr>
              <a:t>Profil</a:t>
            </a:r>
            <a:r>
              <a:rPr lang="en-GB" sz="1600" i="1" dirty="0">
                <a:solidFill>
                  <a:srgbClr val="FF0000"/>
                </a:solidFill>
                <a:latin typeface="Calibri" panose="020F0502020204030204" pitchFamily="34" charset="0"/>
                <a:cs typeface="Calibri" panose="020F0502020204030204" pitchFamily="34" charset="0"/>
              </a:rPr>
              <a:t> </a:t>
            </a:r>
            <a:r>
              <a:rPr lang="en-GB" sz="1600" i="1" dirty="0" err="1">
                <a:solidFill>
                  <a:srgbClr val="FF0000"/>
                </a:solidFill>
                <a:latin typeface="Calibri" panose="020F0502020204030204" pitchFamily="34" charset="0"/>
                <a:cs typeface="Calibri" panose="020F0502020204030204" pitchFamily="34" charset="0"/>
              </a:rPr>
              <a:t>lipidique</a:t>
            </a:r>
            <a:r>
              <a:rPr lang="en-GB" sz="1600" i="1" dirty="0">
                <a:solidFill>
                  <a:srgbClr val="FF0000"/>
                </a:solidFill>
                <a:latin typeface="Calibri" panose="020F0502020204030204" pitchFamily="34" charset="0"/>
                <a:cs typeface="Calibri" panose="020F0502020204030204" pitchFamily="34" charset="0"/>
              </a:rPr>
              <a:t> </a:t>
            </a:r>
            <a:r>
              <a:rPr lang="en-GB" sz="1600" i="1" dirty="0" err="1">
                <a:solidFill>
                  <a:srgbClr val="FF0000"/>
                </a:solidFill>
                <a:latin typeface="Calibri" panose="020F0502020204030204" pitchFamily="34" charset="0"/>
                <a:cs typeface="Calibri" panose="020F0502020204030204" pitchFamily="34" charset="0"/>
              </a:rPr>
              <a:t>complet</a:t>
            </a:r>
            <a:r>
              <a:rPr lang="en-GB" sz="1600" i="1" dirty="0">
                <a:solidFill>
                  <a:srgbClr val="FF0000"/>
                </a:solidFill>
                <a:latin typeface="Calibri" panose="020F0502020204030204" pitchFamily="34" charset="0"/>
                <a:cs typeface="Calibri" panose="020F0502020204030204" pitchFamily="34" charset="0"/>
              </a:rPr>
              <a:t> disponible:</a:t>
            </a:r>
          </a:p>
          <a:p>
            <a:endParaRPr lang="en-GB" sz="1600" i="1" dirty="0">
              <a:solidFill>
                <a:srgbClr val="FF0000"/>
              </a:solidFill>
              <a:latin typeface="Calibri" panose="020F0502020204030204" pitchFamily="34" charset="0"/>
              <a:cs typeface="Calibri" panose="020F0502020204030204" pitchFamily="34" charset="0"/>
            </a:endParaRPr>
          </a:p>
          <a:p>
            <a:r>
              <a:rPr lang="en-GB" sz="1600" i="1" dirty="0">
                <a:solidFill>
                  <a:srgbClr val="FF0000"/>
                </a:solidFill>
                <a:latin typeface="Calibri" panose="020F0502020204030204" pitchFamily="34" charset="0"/>
                <a:cs typeface="Calibri" panose="020F0502020204030204" pitchFamily="34" charset="0"/>
              </a:rPr>
              <a:t>LDL-C</a:t>
            </a:r>
            <a:r>
              <a:rPr lang="hr-HR" sz="1600" i="1" dirty="0">
                <a:solidFill>
                  <a:srgbClr val="FF0000"/>
                </a:solidFill>
                <a:latin typeface="Calibri" panose="020F0502020204030204" pitchFamily="34" charset="0"/>
                <a:cs typeface="Calibri" panose="020F0502020204030204" pitchFamily="34" charset="0"/>
              </a:rPr>
              <a:t> = </a:t>
            </a:r>
            <a:r>
              <a:rPr lang="nl-BE" sz="1600" i="1" dirty="0">
                <a:solidFill>
                  <a:srgbClr val="FF0000"/>
                </a:solidFill>
                <a:latin typeface="Calibri" panose="020F0502020204030204" pitchFamily="34" charset="0"/>
                <a:cs typeface="Calibri" panose="020F0502020204030204" pitchFamily="34" charset="0"/>
              </a:rPr>
              <a:t>164</a:t>
            </a:r>
            <a:r>
              <a:rPr lang="en-GB" sz="1600" i="1" dirty="0">
                <a:solidFill>
                  <a:srgbClr val="FF0000"/>
                </a:solidFill>
                <a:latin typeface="Calibri" panose="020F0502020204030204" pitchFamily="34" charset="0"/>
                <a:cs typeface="Calibri" panose="020F0502020204030204" pitchFamily="34" charset="0"/>
              </a:rPr>
              <a:t> </a:t>
            </a:r>
            <a:r>
              <a:rPr lang="hr-HR" sz="1600" i="1" dirty="0">
                <a:solidFill>
                  <a:srgbClr val="FF0000"/>
                </a:solidFill>
                <a:latin typeface="Calibri" panose="020F0502020204030204" pitchFamily="34" charset="0"/>
                <a:cs typeface="Calibri" panose="020F0502020204030204" pitchFamily="34" charset="0"/>
              </a:rPr>
              <a:t>mg/d</a:t>
            </a:r>
            <a:r>
              <a:rPr lang="en-GB" sz="1600" i="1" dirty="0">
                <a:solidFill>
                  <a:srgbClr val="FF0000"/>
                </a:solidFill>
                <a:latin typeface="Calibri" panose="020F0502020204030204" pitchFamily="34" charset="0"/>
                <a:cs typeface="Calibri" panose="020F0502020204030204" pitchFamily="34" charset="0"/>
              </a:rPr>
              <a:t>L</a:t>
            </a:r>
            <a:r>
              <a:rPr lang="hr-HR" sz="1600" i="1" dirty="0">
                <a:solidFill>
                  <a:srgbClr val="FF0000"/>
                </a:solidFill>
                <a:latin typeface="Calibri" panose="020F0502020204030204" pitchFamily="34" charset="0"/>
                <a:cs typeface="Calibri" panose="020F0502020204030204" pitchFamily="34" charset="0"/>
              </a:rPr>
              <a:t>,</a:t>
            </a:r>
            <a:r>
              <a:rPr lang="nl-BE" sz="1600" i="1" dirty="0">
                <a:solidFill>
                  <a:srgbClr val="FF0000"/>
                </a:solidFill>
                <a:latin typeface="Calibri" panose="020F0502020204030204" pitchFamily="34" charset="0"/>
                <a:cs typeface="Calibri" panose="020F0502020204030204" pitchFamily="34" charset="0"/>
              </a:rPr>
              <a:t> </a:t>
            </a:r>
            <a:r>
              <a:rPr lang="hr-HR" sz="1600" i="1" dirty="0">
                <a:solidFill>
                  <a:srgbClr val="FF0000"/>
                </a:solidFill>
                <a:latin typeface="Calibri" panose="020F0502020204030204" pitchFamily="34" charset="0"/>
                <a:cs typeface="Calibri" panose="020F0502020204030204" pitchFamily="34" charset="0"/>
              </a:rPr>
              <a:t> </a:t>
            </a:r>
            <a:r>
              <a:rPr lang="en-GB" sz="1600" i="1" dirty="0">
                <a:solidFill>
                  <a:srgbClr val="FF0000"/>
                </a:solidFill>
                <a:latin typeface="Calibri" panose="020F0502020204030204" pitchFamily="34" charset="0"/>
                <a:cs typeface="Calibri" panose="020F0502020204030204" pitchFamily="34" charset="0"/>
              </a:rPr>
              <a:t>HDL-C</a:t>
            </a:r>
            <a:r>
              <a:rPr lang="hr-HR" sz="1600" i="1" dirty="0">
                <a:solidFill>
                  <a:srgbClr val="FF0000"/>
                </a:solidFill>
                <a:latin typeface="Calibri" panose="020F0502020204030204" pitchFamily="34" charset="0"/>
                <a:cs typeface="Calibri" panose="020F0502020204030204" pitchFamily="34" charset="0"/>
              </a:rPr>
              <a:t> =</a:t>
            </a:r>
            <a:r>
              <a:rPr lang="en-GB" sz="1600" i="1" dirty="0">
                <a:solidFill>
                  <a:srgbClr val="FF0000"/>
                </a:solidFill>
                <a:latin typeface="Calibri" panose="020F0502020204030204" pitchFamily="34" charset="0"/>
                <a:cs typeface="Calibri" panose="020F0502020204030204" pitchFamily="34" charset="0"/>
              </a:rPr>
              <a:t> 56</a:t>
            </a:r>
            <a:r>
              <a:rPr lang="hr-HR" sz="1600" i="1" dirty="0">
                <a:solidFill>
                  <a:srgbClr val="FF0000"/>
                </a:solidFill>
                <a:latin typeface="Calibri" panose="020F0502020204030204" pitchFamily="34" charset="0"/>
                <a:cs typeface="Calibri" panose="020F0502020204030204" pitchFamily="34" charset="0"/>
              </a:rPr>
              <a:t> mg/d</a:t>
            </a:r>
            <a:r>
              <a:rPr lang="en-GB" sz="1600" i="1" dirty="0">
                <a:solidFill>
                  <a:srgbClr val="FF0000"/>
                </a:solidFill>
                <a:latin typeface="Calibri" panose="020F0502020204030204" pitchFamily="34" charset="0"/>
                <a:cs typeface="Calibri" panose="020F0502020204030204" pitchFamily="34" charset="0"/>
              </a:rPr>
              <a:t>L, NON-HDL-C </a:t>
            </a:r>
            <a:r>
              <a:rPr lang="hr-HR" sz="1600" i="1" dirty="0">
                <a:solidFill>
                  <a:srgbClr val="FF0000"/>
                </a:solidFill>
                <a:latin typeface="Calibri" panose="020F0502020204030204" pitchFamily="34" charset="0"/>
                <a:cs typeface="Calibri" panose="020F0502020204030204" pitchFamily="34" charset="0"/>
              </a:rPr>
              <a:t>=</a:t>
            </a:r>
            <a:r>
              <a:rPr lang="en-GB" sz="1600" i="1" dirty="0">
                <a:solidFill>
                  <a:srgbClr val="FF0000"/>
                </a:solidFill>
                <a:latin typeface="Calibri" panose="020F0502020204030204" pitchFamily="34" charset="0"/>
                <a:cs typeface="Calibri" panose="020F0502020204030204" pitchFamily="34" charset="0"/>
              </a:rPr>
              <a:t> 214</a:t>
            </a:r>
            <a:r>
              <a:rPr lang="hr-HR" sz="1600" i="1" dirty="0">
                <a:solidFill>
                  <a:srgbClr val="FF0000"/>
                </a:solidFill>
                <a:latin typeface="Calibri" panose="020F0502020204030204" pitchFamily="34" charset="0"/>
                <a:cs typeface="Calibri" panose="020F0502020204030204" pitchFamily="34" charset="0"/>
              </a:rPr>
              <a:t> mg/d</a:t>
            </a:r>
            <a:r>
              <a:rPr lang="en-GB" sz="1600" i="1" dirty="0">
                <a:solidFill>
                  <a:srgbClr val="FF0000"/>
                </a:solidFill>
                <a:latin typeface="Calibri" panose="020F0502020204030204" pitchFamily="34" charset="0"/>
                <a:cs typeface="Calibri" panose="020F0502020204030204" pitchFamily="34" charset="0"/>
              </a:rPr>
              <a:t>L, </a:t>
            </a:r>
            <a:r>
              <a:rPr lang="en-GB" sz="1600" i="1" dirty="0" err="1">
                <a:solidFill>
                  <a:srgbClr val="FF0000"/>
                </a:solidFill>
                <a:latin typeface="Calibri" panose="020F0502020204030204" pitchFamily="34" charset="0"/>
                <a:cs typeface="Calibri" panose="020F0502020204030204" pitchFamily="34" charset="0"/>
              </a:rPr>
              <a:t>Lp</a:t>
            </a:r>
            <a:r>
              <a:rPr lang="en-GB" sz="1600" i="1" dirty="0">
                <a:solidFill>
                  <a:srgbClr val="FF0000"/>
                </a:solidFill>
                <a:latin typeface="Calibri" panose="020F0502020204030204" pitchFamily="34" charset="0"/>
                <a:cs typeface="Calibri" panose="020F0502020204030204" pitchFamily="34" charset="0"/>
              </a:rPr>
              <a:t>(a</a:t>
            </a:r>
            <a:r>
              <a:rPr lang="hr-HR" sz="1600" i="1" dirty="0">
                <a:solidFill>
                  <a:srgbClr val="FF0000"/>
                </a:solidFill>
                <a:latin typeface="Calibri" panose="020F0502020204030204" pitchFamily="34" charset="0"/>
                <a:cs typeface="Calibri" panose="020F0502020204030204" pitchFamily="34" charset="0"/>
              </a:rPr>
              <a:t>)</a:t>
            </a:r>
            <a:r>
              <a:rPr lang="nl-BE" sz="1600" i="1" dirty="0">
                <a:solidFill>
                  <a:srgbClr val="FF0000"/>
                </a:solidFill>
                <a:latin typeface="Calibri" panose="020F0502020204030204" pitchFamily="34" charset="0"/>
                <a:cs typeface="Calibri" panose="020F0502020204030204" pitchFamily="34" charset="0"/>
              </a:rPr>
              <a:t> = 30 mg/dL</a:t>
            </a:r>
            <a:endParaRPr lang="en-GB" sz="1600" i="1" dirty="0">
              <a:solidFill>
                <a:srgbClr val="FF0000"/>
              </a:solidFill>
              <a:latin typeface="Calibri" panose="020F0502020204030204" pitchFamily="34" charset="0"/>
              <a:cs typeface="Calibri" panose="020F0502020204030204" pitchFamily="34" charset="0"/>
            </a:endParaRPr>
          </a:p>
          <a:p>
            <a:pPr>
              <a:spcBef>
                <a:spcPts val="300"/>
              </a:spcBef>
            </a:pPr>
            <a:endParaRPr lang="en-GB" sz="1600" dirty="0">
              <a:solidFill>
                <a:schemeClr val="tx1"/>
              </a:solidFill>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Title 4">
            <a:extLst>
              <a:ext uri="{FF2B5EF4-FFF2-40B4-BE49-F238E27FC236}">
                <a16:creationId xmlns:a16="http://schemas.microsoft.com/office/drawing/2014/main" id="{EE68CFAA-2D95-44B2-B4A0-90A1AA09E060}"/>
              </a:ext>
            </a:extLst>
          </p:cNvPr>
          <p:cNvSpPr>
            <a:spLocks noGrp="1"/>
          </p:cNvSpPr>
          <p:nvPr>
            <p:ph type="title"/>
          </p:nvPr>
        </p:nvSpPr>
        <p:spPr>
          <a:xfrm>
            <a:off x="717550" y="144463"/>
            <a:ext cx="9297988" cy="773112"/>
          </a:xfrm>
        </p:spPr>
        <p:txBody>
          <a:bodyPr/>
          <a:lstStyle/>
          <a:p>
            <a:r>
              <a:rPr lang="en-GB" dirty="0"/>
              <a:t>Cas 1: Patient MW</a:t>
            </a:r>
          </a:p>
        </p:txBody>
      </p:sp>
      <p:sp>
        <p:nvSpPr>
          <p:cNvPr id="14" name="Text Placeholder 2">
            <a:extLst>
              <a:ext uri="{FF2B5EF4-FFF2-40B4-BE49-F238E27FC236}">
                <a16:creationId xmlns:a16="http://schemas.microsoft.com/office/drawing/2014/main" id="{8F1BBAF7-1475-4C5B-A0D9-45E456F31D56}"/>
              </a:ext>
            </a:extLst>
          </p:cNvPr>
          <p:cNvSpPr>
            <a:spLocks noGrp="1"/>
          </p:cNvSpPr>
          <p:nvPr>
            <p:ph type="body" sz="quarter" idx="13"/>
          </p:nvPr>
        </p:nvSpPr>
        <p:spPr>
          <a:xfrm>
            <a:off x="838199" y="6531609"/>
            <a:ext cx="5486401" cy="246221"/>
          </a:xfrm>
        </p:spPr>
        <p:txBody>
          <a:bodyPr/>
          <a:lstStyle/>
          <a:p>
            <a:r>
              <a:rPr lang="en-GB" sz="800" dirty="0"/>
              <a:t>CV, </a:t>
            </a:r>
            <a:r>
              <a:rPr lang="en-GB" sz="800" dirty="0" err="1"/>
              <a:t>cardiovasculaire</a:t>
            </a:r>
            <a:r>
              <a:rPr lang="en-GB" sz="800" dirty="0"/>
              <a:t>; HDL-C, high-density lipoprotein cholesterol; LDL-C, low-density lipoprotein cholesterol; TG, triglyceride; </a:t>
            </a:r>
            <a:r>
              <a:rPr lang="en-GB" sz="800" dirty="0" err="1"/>
              <a:t>Lp</a:t>
            </a:r>
            <a:r>
              <a:rPr lang="en-GB" sz="800" dirty="0"/>
              <a:t>(a), lipoprotein a</a:t>
            </a:r>
          </a:p>
        </p:txBody>
      </p:sp>
      <p:graphicFrame>
        <p:nvGraphicFramePr>
          <p:cNvPr id="9" name="Content Placeholder 3">
            <a:extLst>
              <a:ext uri="{FF2B5EF4-FFF2-40B4-BE49-F238E27FC236}">
                <a16:creationId xmlns:a16="http://schemas.microsoft.com/office/drawing/2014/main" id="{87F45390-B9B7-44DF-A743-551FBC9DF3CB}"/>
              </a:ext>
            </a:extLst>
          </p:cNvPr>
          <p:cNvGraphicFramePr>
            <a:graphicFrameLocks/>
          </p:cNvGraphicFramePr>
          <p:nvPr>
            <p:extLst>
              <p:ext uri="{D42A27DB-BD31-4B8C-83A1-F6EECF244321}">
                <p14:modId xmlns:p14="http://schemas.microsoft.com/office/powerpoint/2010/main" val="1245465613"/>
              </p:ext>
            </p:extLst>
          </p:nvPr>
        </p:nvGraphicFramePr>
        <p:xfrm>
          <a:off x="680952" y="1417797"/>
          <a:ext cx="10672848" cy="2874252"/>
        </p:xfrm>
        <a:graphic>
          <a:graphicData uri="http://schemas.openxmlformats.org/drawingml/2006/table">
            <a:tbl>
              <a:tblPr firstRow="1" bandRow="1">
                <a:tableStyleId>{5C22544A-7EE6-4342-B048-85BDC9FD1C3A}</a:tableStyleId>
              </a:tblPr>
              <a:tblGrid>
                <a:gridCol w="2074310">
                  <a:extLst>
                    <a:ext uri="{9D8B030D-6E8A-4147-A177-3AD203B41FA5}">
                      <a16:colId xmlns:a16="http://schemas.microsoft.com/office/drawing/2014/main" val="3687134654"/>
                    </a:ext>
                  </a:extLst>
                </a:gridCol>
                <a:gridCol w="8598538">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Données</a:t>
                      </a:r>
                      <a:r>
                        <a:rPr lang="en-GB" sz="16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374892">
                <a:tc>
                  <a:txBody>
                    <a:bodyPr/>
                    <a:lstStyle/>
                    <a:p>
                      <a:r>
                        <a:rPr lang="en-GB" sz="1600" dirty="0" err="1">
                          <a:latin typeface="Calibri" panose="020F0502020204030204" pitchFamily="34" charset="0"/>
                          <a:cs typeface="Calibri" panose="020F0502020204030204" pitchFamily="34" charset="0"/>
                        </a:rPr>
                        <a:t>Démographie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60</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ans</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 femme, blanche, classe sociale inférieure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a:latin typeface="Calibri" panose="020F0502020204030204" pitchFamily="34" charset="0"/>
                          <a:cs typeface="Calibri" panose="020F0502020204030204" pitchFamily="34" charset="0"/>
                        </a:rPr>
                        <a:t>Raison de la consultation</a:t>
                      </a:r>
                    </a:p>
                  </a:txBody>
                  <a:tcPr/>
                </a:tc>
                <a:tc>
                  <a:txBody>
                    <a:bodyPr/>
                    <a:lstStyle/>
                    <a:p>
                      <a:r>
                        <a:rPr lang="en-GB" sz="1600" i="1" dirty="0" err="1">
                          <a:latin typeface="Calibri" panose="020F0502020204030204" pitchFamily="34" charset="0"/>
                          <a:cs typeface="Calibri" panose="020F0502020204030204" pitchFamily="34" charset="0"/>
                        </a:rPr>
                        <a:t>fatique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Antécedents</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cliniques</a:t>
                      </a:r>
                      <a:r>
                        <a:rPr lang="en-GB" sz="1600" dirty="0">
                          <a:latin typeface="Calibri" panose="020F0502020204030204" pitchFamily="34" charset="0"/>
                          <a:cs typeface="Calibri" panose="020F0502020204030204" pitchFamily="34" charset="0"/>
                        </a:rPr>
                        <a:t> et </a:t>
                      </a:r>
                      <a:r>
                        <a:rPr lang="en-GB" sz="1600" dirty="0" err="1">
                          <a:latin typeface="Calibri" panose="020F0502020204030204" pitchFamily="34" charset="0"/>
                          <a:cs typeface="Calibri" panose="020F0502020204030204" pitchFamily="34" charset="0"/>
                        </a:rPr>
                        <a:t>familiaux</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Inquiète de la mort subite de son frère à l’âge de 62 ans</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191297">
                <a:tc>
                  <a:txBody>
                    <a:bodyPr/>
                    <a:lstStyle/>
                    <a:p>
                      <a:r>
                        <a:rPr lang="en-GB" sz="1600" dirty="0" err="1">
                          <a:latin typeface="Calibri" panose="020F0502020204030204" pitchFamily="34" charset="0"/>
                          <a:cs typeface="Calibri" panose="020F0502020204030204" pitchFamily="34" charset="0"/>
                        </a:rPr>
                        <a:t>Facteurs</a:t>
                      </a:r>
                      <a:r>
                        <a:rPr lang="en-GB" sz="1600" dirty="0">
                          <a:latin typeface="Calibri" panose="020F0502020204030204" pitchFamily="34" charset="0"/>
                          <a:cs typeface="Calibri" panose="020F0502020204030204" pitchFamily="34" charset="0"/>
                        </a:rPr>
                        <a:t> de </a:t>
                      </a:r>
                      <a:r>
                        <a:rPr lang="en-GB" sz="1600" dirty="0" err="1">
                          <a:latin typeface="Calibri" panose="020F0502020204030204" pitchFamily="34" charset="0"/>
                          <a:cs typeface="Calibri" panose="020F0502020204030204" pitchFamily="34" charset="0"/>
                        </a:rPr>
                        <a:t>risque</a:t>
                      </a:r>
                      <a:r>
                        <a:rPr lang="en-GB" sz="1600" dirty="0">
                          <a:latin typeface="Calibri" panose="020F0502020204030204" pitchFamily="34" charset="0"/>
                          <a:cs typeface="Calibri" panose="020F0502020204030204" pitchFamily="34" charset="0"/>
                        </a:rPr>
                        <a:t> CV</a:t>
                      </a:r>
                    </a:p>
                  </a:txBody>
                  <a:tcPr/>
                </a:tc>
                <a:tc>
                  <a:txBody>
                    <a:bodyPr/>
                    <a:lstStyle/>
                    <a:p>
                      <a:r>
                        <a:rPr lang="nl-BE" sz="1600" i="1" dirty="0">
                          <a:latin typeface="Calibri" panose="020F0502020204030204" pitchFamily="34" charset="0"/>
                          <a:cs typeface="Calibri" panose="020F0502020204030204" pitchFamily="34" charset="0"/>
                        </a:rPr>
                        <a:t>Jamais fumé ; physiquement inactive; 86 Kg, IMC 30 Kg/m²;  tour de taille = 88 cm; PA: 120/76 mmHg</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Profil</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lipidique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CT</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TGs </a:t>
                      </a:r>
                      <a:r>
                        <a:rPr lang="hr-HR" sz="1600" i="1" dirty="0">
                          <a:latin typeface="Calibri" panose="020F0502020204030204" pitchFamily="34" charset="0"/>
                          <a:cs typeface="Calibri" panose="020F0502020204030204" pitchFamily="34" charset="0"/>
                        </a:rPr>
                        <a:t>=</a:t>
                      </a:r>
                      <a:r>
                        <a:rPr lang="en-GB" sz="1600" i="1" dirty="0">
                          <a:latin typeface="Calibri" panose="020F0502020204030204" pitchFamily="34" charset="0"/>
                          <a:cs typeface="Calibri" panose="020F0502020204030204" pitchFamily="34" charset="0"/>
                        </a:rPr>
                        <a:t> 250 mg/dL, </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Laboratoire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Hémoglobine= 13,6 g/L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Tree>
    <p:extLst>
      <p:ext uri="{BB962C8B-B14F-4D97-AF65-F5344CB8AC3E}">
        <p14:creationId xmlns:p14="http://schemas.microsoft.com/office/powerpoint/2010/main" val="5125675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79E126E-6447-467C-B88D-9112A0F1AA22}"/>
              </a:ext>
            </a:extLst>
          </p:cNvPr>
          <p:cNvSpPr/>
          <p:nvPr/>
        </p:nvSpPr>
        <p:spPr>
          <a:xfrm>
            <a:off x="381000" y="224682"/>
            <a:ext cx="4461478" cy="707886"/>
          </a:xfrm>
          <a:prstGeom prst="rect">
            <a:avLst/>
          </a:prstGeom>
        </p:spPr>
        <p:txBody>
          <a:bodyPr wrap="none">
            <a:spAutoFit/>
          </a:bodyPr>
          <a:lstStyle/>
          <a:p>
            <a:r>
              <a:rPr lang="en-GB" sz="4000" kern="0" dirty="0">
                <a:solidFill>
                  <a:prstClr val="white"/>
                </a:solidFill>
                <a:ea typeface="+mj-ea"/>
                <a:cs typeface="Arial"/>
              </a:rPr>
              <a:t>Cas 1: Patient MW</a:t>
            </a:r>
            <a:endParaRPr lang="fr-BE" dirty="0"/>
          </a:p>
        </p:txBody>
      </p:sp>
      <p:sp>
        <p:nvSpPr>
          <p:cNvPr id="5" name="Tekstvak 4">
            <a:extLst>
              <a:ext uri="{FF2B5EF4-FFF2-40B4-BE49-F238E27FC236}">
                <a16:creationId xmlns:a16="http://schemas.microsoft.com/office/drawing/2014/main" id="{A9E8CC10-7D0A-4442-97F9-4B796AC512CA}"/>
              </a:ext>
            </a:extLst>
          </p:cNvPr>
          <p:cNvSpPr txBox="1"/>
          <p:nvPr/>
        </p:nvSpPr>
        <p:spPr>
          <a:xfrm>
            <a:off x="304800" y="685800"/>
            <a:ext cx="10896600" cy="4893647"/>
          </a:xfrm>
          <a:prstGeom prst="rect">
            <a:avLst/>
          </a:prstGeom>
          <a:noFill/>
        </p:spPr>
        <p:txBody>
          <a:bodyPr wrap="square" rtlCol="0">
            <a:spAutoFit/>
          </a:bodyPr>
          <a:lstStyle/>
          <a:p>
            <a:endParaRPr lang="en-US" sz="2400" dirty="0"/>
          </a:p>
          <a:p>
            <a:endParaRPr lang="en-US" sz="2400" dirty="0"/>
          </a:p>
          <a:p>
            <a:pPr marL="457189" indent="-457189">
              <a:buFontTx/>
              <a:buChar char="•"/>
            </a:pPr>
            <a:endParaRPr lang="en-US" sz="2400" b="1" dirty="0"/>
          </a:p>
          <a:p>
            <a:pPr marL="457189" indent="-457189">
              <a:buFontTx/>
              <a:buChar char="•"/>
            </a:pPr>
            <a:r>
              <a:rPr lang="fr-BE" sz="2400" b="1" dirty="0"/>
              <a:t>Le taux de lipides sériques varient! Répéter un profil lipidique complet (condition de jeûne non nécessaire).</a:t>
            </a:r>
            <a:endParaRPr lang="en-US" sz="2400" b="1" dirty="0"/>
          </a:p>
          <a:p>
            <a:pPr marL="457189" indent="-457189">
              <a:buFontTx/>
              <a:buChar char="•"/>
            </a:pPr>
            <a:r>
              <a:rPr lang="fr-BE" sz="2400" b="1" dirty="0"/>
              <a:t>Elle est fatiguée et obèse.</a:t>
            </a:r>
            <a:r>
              <a:rPr lang="en-US" sz="2400" b="1" dirty="0"/>
              <a:t> </a:t>
            </a:r>
            <a:r>
              <a:rPr lang="en-US" sz="2400" b="1" dirty="0" err="1"/>
              <a:t>L’hypothyroïdie</a:t>
            </a:r>
            <a:r>
              <a:rPr lang="en-US" sz="2400" b="1" dirty="0"/>
              <a:t> </a:t>
            </a:r>
            <a:r>
              <a:rPr lang="fr-BE" sz="2400" b="1" dirty="0"/>
              <a:t>doit être exclue comme cause de la dyslipidémie.</a:t>
            </a:r>
            <a:endParaRPr lang="en-US" sz="2400" b="1" dirty="0"/>
          </a:p>
          <a:p>
            <a:pPr marL="457189" indent="-457189">
              <a:buFontTx/>
              <a:buChar char="•"/>
            </a:pPr>
            <a:r>
              <a:rPr lang="fr-BE" sz="2400" b="1" dirty="0"/>
              <a:t>Les femmes avec un seul facteur de risque CV sont mal représentées dans les essais cliniques.</a:t>
            </a:r>
          </a:p>
          <a:p>
            <a:pPr marL="457189" indent="-457189">
              <a:buFontTx/>
              <a:buChar char="•"/>
            </a:pPr>
            <a:r>
              <a:rPr lang="fr-BE" sz="2400" b="1" dirty="0"/>
              <a:t>Son risque CV total est évalué comme étant faible à modéré.</a:t>
            </a:r>
          </a:p>
          <a:p>
            <a:pPr marL="457189" indent="-457189">
              <a:buFontTx/>
              <a:buChar char="•"/>
            </a:pPr>
            <a:endParaRPr lang="en-US" sz="2400" b="1" dirty="0"/>
          </a:p>
          <a:p>
            <a:r>
              <a:rPr lang="en-US" sz="2400" b="1" dirty="0">
                <a:sym typeface="Wingdings" panose="05000000000000000000" pitchFamily="2" charset="2"/>
              </a:rPr>
              <a:t> </a:t>
            </a:r>
            <a:r>
              <a:rPr lang="fr-BE" sz="2400" b="1" dirty="0"/>
              <a:t>Il semble raisonnable de recommander en 1</a:t>
            </a:r>
            <a:r>
              <a:rPr lang="fr-BE" sz="2400" b="1" baseline="30000" dirty="0"/>
              <a:t>er</a:t>
            </a:r>
            <a:r>
              <a:rPr lang="fr-BE" sz="2400" b="1" dirty="0"/>
              <a:t> lieu un changement des habitudes de vie avant de commencer un traitement sous statine.</a:t>
            </a:r>
            <a:endParaRPr lang="en-US" sz="2400" b="1" dirty="0"/>
          </a:p>
        </p:txBody>
      </p:sp>
    </p:spTree>
    <p:extLst>
      <p:ext uri="{BB962C8B-B14F-4D97-AF65-F5344CB8AC3E}">
        <p14:creationId xmlns:p14="http://schemas.microsoft.com/office/powerpoint/2010/main" val="38161206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228600" y="217309"/>
            <a:ext cx="11582400" cy="1117187"/>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Intervention strategies as a function of total cardiovascular risk and untreated low-density lipoprotein cholesterol levels</a:t>
            </a:r>
          </a:p>
          <a:p>
            <a:pPr>
              <a:lnSpc>
                <a:spcPts val="2800"/>
              </a:lnSpc>
            </a:pPr>
            <a:endParaRPr lang="en-US" sz="3200" b="1" kern="0" spc="-87" dirty="0">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DB1EDC2C-3ACD-47E3-B7DA-73602F25C0DC}"/>
              </a:ext>
            </a:extLst>
          </p:cNvPr>
          <p:cNvPicPr>
            <a:picLocks noChangeAspect="1"/>
          </p:cNvPicPr>
          <p:nvPr/>
        </p:nvPicPr>
        <p:blipFill>
          <a:blip r:embed="rId2"/>
          <a:stretch>
            <a:fillRect/>
          </a:stretch>
        </p:blipFill>
        <p:spPr>
          <a:xfrm>
            <a:off x="1066800" y="1356684"/>
            <a:ext cx="8843200" cy="4856563"/>
          </a:xfrm>
          <a:prstGeom prst="rect">
            <a:avLst/>
          </a:prstGeom>
        </p:spPr>
      </p:pic>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6520469"/>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6680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bject 8">
            <a:extLst>
              <a:ext uri="{FF2B5EF4-FFF2-40B4-BE49-F238E27FC236}">
                <a16:creationId xmlns:a16="http://schemas.microsoft.com/office/drawing/2014/main" id="{C2F0E4FE-4F56-41C9-87FE-8B90DFF6663E}"/>
              </a:ext>
            </a:extLst>
          </p:cNvPr>
          <p:cNvSpPr txBox="1"/>
          <p:nvPr/>
        </p:nvSpPr>
        <p:spPr>
          <a:xfrm>
            <a:off x="10411707" y="5510689"/>
            <a:ext cx="174343" cy="462544"/>
          </a:xfrm>
          <a:prstGeom prst="rect">
            <a:avLst/>
          </a:prstGeom>
        </p:spPr>
        <p:txBody>
          <a:bodyPr vert="vert270" wrap="square" lIns="0" tIns="9313" rIns="0" bIns="0" rtlCol="0">
            <a:spAutoFit/>
          </a:bodyPr>
          <a:lstStyle/>
          <a:p>
            <a:pPr marL="16933">
              <a:spcBef>
                <a:spcPts val="73"/>
              </a:spcBef>
              <a:buClr>
                <a:srgbClr val="000000"/>
              </a:buClr>
            </a:pPr>
            <a:r>
              <a:rPr sz="1133" kern="0" spc="20" dirty="0">
                <a:solidFill>
                  <a:srgbClr val="231F20"/>
                </a:solidFill>
                <a:latin typeface="Calibri" panose="020F0502020204030204" pitchFamily="34" charset="0"/>
                <a:ea typeface="Arial"/>
                <a:cs typeface="Calibri" panose="020F0502020204030204" pitchFamily="34" charset="0"/>
                <a:sym typeface="Arial"/>
              </a:rPr>
              <a:t>©E</a:t>
            </a:r>
            <a:r>
              <a:rPr sz="1133" kern="0" spc="13" dirty="0">
                <a:solidFill>
                  <a:srgbClr val="231F20"/>
                </a:solidFill>
                <a:latin typeface="Calibri" panose="020F0502020204030204" pitchFamily="34" charset="0"/>
                <a:ea typeface="Arial"/>
                <a:cs typeface="Calibri" panose="020F0502020204030204" pitchFamily="34" charset="0"/>
                <a:sym typeface="Arial"/>
              </a:rPr>
              <a:t>S</a:t>
            </a:r>
            <a:r>
              <a:rPr sz="1133" kern="0" dirty="0">
                <a:solidFill>
                  <a:srgbClr val="231F20"/>
                </a:solidFill>
                <a:latin typeface="Calibri" panose="020F0502020204030204" pitchFamily="34" charset="0"/>
                <a:ea typeface="Arial"/>
                <a:cs typeface="Calibri" panose="020F0502020204030204" pitchFamily="34" charset="0"/>
                <a:sym typeface="Arial"/>
              </a:rPr>
              <a:t>C</a:t>
            </a:r>
            <a:endParaRPr sz="1133" kern="0" dirty="0">
              <a:solidFill>
                <a:srgbClr val="000000"/>
              </a:solidFill>
              <a:latin typeface="Calibri" panose="020F0502020204030204" pitchFamily="34" charset="0"/>
              <a:ea typeface="Arial"/>
              <a:cs typeface="Calibri" panose="020F0502020204030204" pitchFamily="34" charset="0"/>
              <a:sym typeface="Arial"/>
            </a:endParaRPr>
          </a:p>
        </p:txBody>
      </p:sp>
      <p:graphicFrame>
        <p:nvGraphicFramePr>
          <p:cNvPr id="4" name="Tableau 3">
            <a:extLst>
              <a:ext uri="{FF2B5EF4-FFF2-40B4-BE49-F238E27FC236}">
                <a16:creationId xmlns:a16="http://schemas.microsoft.com/office/drawing/2014/main" id="{7306DDE5-E8BA-4E2B-B806-2BD148D79074}"/>
              </a:ext>
            </a:extLst>
          </p:cNvPr>
          <p:cNvGraphicFramePr>
            <a:graphicFrameLocks noGrp="1"/>
          </p:cNvGraphicFramePr>
          <p:nvPr>
            <p:extLst/>
          </p:nvPr>
        </p:nvGraphicFramePr>
        <p:xfrm>
          <a:off x="457207" y="2013339"/>
          <a:ext cx="10586443" cy="4276001"/>
        </p:xfrm>
        <a:graphic>
          <a:graphicData uri="http://schemas.openxmlformats.org/drawingml/2006/table">
            <a:tbl>
              <a:tblPr firstRow="1" bandRow="1">
                <a:tableStyleId>{5C22544A-7EE6-4342-B048-85BDC9FD1C3A}</a:tableStyleId>
              </a:tblPr>
              <a:tblGrid>
                <a:gridCol w="1512349">
                  <a:extLst>
                    <a:ext uri="{9D8B030D-6E8A-4147-A177-3AD203B41FA5}">
                      <a16:colId xmlns:a16="http://schemas.microsoft.com/office/drawing/2014/main" val="1774800032"/>
                    </a:ext>
                  </a:extLst>
                </a:gridCol>
                <a:gridCol w="1512349">
                  <a:extLst>
                    <a:ext uri="{9D8B030D-6E8A-4147-A177-3AD203B41FA5}">
                      <a16:colId xmlns:a16="http://schemas.microsoft.com/office/drawing/2014/main" val="2730962554"/>
                    </a:ext>
                  </a:extLst>
                </a:gridCol>
                <a:gridCol w="1512349">
                  <a:extLst>
                    <a:ext uri="{9D8B030D-6E8A-4147-A177-3AD203B41FA5}">
                      <a16:colId xmlns:a16="http://schemas.microsoft.com/office/drawing/2014/main" val="3940924753"/>
                    </a:ext>
                  </a:extLst>
                </a:gridCol>
                <a:gridCol w="1512349">
                  <a:extLst>
                    <a:ext uri="{9D8B030D-6E8A-4147-A177-3AD203B41FA5}">
                      <a16:colId xmlns:a16="http://schemas.microsoft.com/office/drawing/2014/main" val="4163886688"/>
                    </a:ext>
                  </a:extLst>
                </a:gridCol>
                <a:gridCol w="1512349">
                  <a:extLst>
                    <a:ext uri="{9D8B030D-6E8A-4147-A177-3AD203B41FA5}">
                      <a16:colId xmlns:a16="http://schemas.microsoft.com/office/drawing/2014/main" val="3408215921"/>
                    </a:ext>
                  </a:extLst>
                </a:gridCol>
                <a:gridCol w="1512349">
                  <a:extLst>
                    <a:ext uri="{9D8B030D-6E8A-4147-A177-3AD203B41FA5}">
                      <a16:colId xmlns:a16="http://schemas.microsoft.com/office/drawing/2014/main" val="3256670204"/>
                    </a:ext>
                  </a:extLst>
                </a:gridCol>
                <a:gridCol w="1512349">
                  <a:extLst>
                    <a:ext uri="{9D8B030D-6E8A-4147-A177-3AD203B41FA5}">
                      <a16:colId xmlns:a16="http://schemas.microsoft.com/office/drawing/2014/main" val="492945184"/>
                    </a:ext>
                  </a:extLst>
                </a:gridCol>
              </a:tblGrid>
              <a:tr h="381067">
                <a:tc gridSpan="7">
                  <a:txBody>
                    <a:bodyPr/>
                    <a:lstStyle/>
                    <a:p>
                      <a:pPr algn="ctr">
                        <a:lnSpc>
                          <a:spcPts val="1400"/>
                        </a:lnSpc>
                      </a:pPr>
                      <a:r>
                        <a:rPr lang="en-US" sz="18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Primary Prevention</a:t>
                      </a:r>
                    </a:p>
                  </a:txBody>
                  <a:tcPr marL="72000" marR="72000" marT="72000" marB="72000" anchor="ctr">
                    <a:lnL w="57150" cap="flat" cmpd="sng" algn="ctr">
                      <a:solidFill>
                        <a:schemeClr val="bg1"/>
                      </a:solidFill>
                      <a:prstDash val="solid"/>
                      <a:round/>
                      <a:headEnd type="none" w="med" len="med"/>
                      <a:tailEnd type="none" w="med" len="med"/>
                    </a:lnL>
                    <a:solidFill>
                      <a:srgbClr val="EEEFC8"/>
                    </a:solidFill>
                  </a:tcPr>
                </a:tc>
                <a:tc hMerge="1">
                  <a:txBody>
                    <a:bodyPr/>
                    <a:lstStyle/>
                    <a:p>
                      <a:pPr algn="ctr">
                        <a:lnSpc>
                          <a:spcPts val="1400"/>
                        </a:lnSpc>
                      </a:pPr>
                      <a:endParaRPr lang="fr-FR" dirty="0">
                        <a:solidFill>
                          <a:schemeClr val="tx1"/>
                        </a:solidFill>
                        <a:latin typeface="Calibri" panose="020F0502020204030204" pitchFamily="34" charset="0"/>
                        <a:cs typeface="Calibri" panose="020F0502020204030204" pitchFamily="34" charset="0"/>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hMerge="1">
                  <a:txBody>
                    <a:bodyPr/>
                    <a:lstStyle/>
                    <a:p>
                      <a:pPr algn="ctr">
                        <a:lnSpc>
                          <a:spcPts val="1400"/>
                        </a:lnSpc>
                      </a:pPr>
                      <a:endParaRPr lang="fr-FR" dirty="0">
                        <a:solidFill>
                          <a:schemeClr val="tx1"/>
                        </a:solidFill>
                        <a:latin typeface="Calibri" panose="020F0502020204030204" pitchFamily="34" charset="0"/>
                        <a:cs typeface="Calibri" panose="020F0502020204030204" pitchFamily="34" charset="0"/>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hMerge="1">
                  <a:txBody>
                    <a:bodyPr/>
                    <a:lstStyle/>
                    <a:p>
                      <a:pPr algn="ctr">
                        <a:lnSpc>
                          <a:spcPts val="1400"/>
                        </a:lnSpc>
                      </a:pPr>
                      <a:endParaRPr lang="fr-FR" dirty="0">
                        <a:solidFill>
                          <a:schemeClr val="tx1"/>
                        </a:solidFill>
                        <a:latin typeface="Calibri" panose="020F0502020204030204" pitchFamily="34" charset="0"/>
                        <a:cs typeface="Calibri" panose="020F0502020204030204" pitchFamily="34" charset="0"/>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hMerge="1">
                  <a:txBody>
                    <a:bodyPr/>
                    <a:lstStyle/>
                    <a:p>
                      <a:pPr algn="ctr">
                        <a:lnSpc>
                          <a:spcPts val="1400"/>
                        </a:lnSpc>
                      </a:pPr>
                      <a:endParaRPr lang="fr-FR" dirty="0">
                        <a:solidFill>
                          <a:schemeClr val="tx1"/>
                        </a:solidFill>
                        <a:latin typeface="Calibri" panose="020F0502020204030204" pitchFamily="34" charset="0"/>
                        <a:cs typeface="Calibri" panose="020F0502020204030204" pitchFamily="34" charset="0"/>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hMerge="1">
                  <a:txBody>
                    <a:bodyPr/>
                    <a:lstStyle/>
                    <a:p>
                      <a:pPr algn="ctr">
                        <a:lnSpc>
                          <a:spcPts val="1400"/>
                        </a:lnSpc>
                      </a:pPr>
                      <a:endParaRPr lang="en-US" sz="1400" b="0" i="0" u="none" strike="noStrike" cap="none" baseline="0" dirty="0">
                        <a:solidFill>
                          <a:schemeClr val="tx1"/>
                        </a:solidFill>
                        <a:latin typeface="Calibri" panose="020F0502020204030204" pitchFamily="34" charset="0"/>
                        <a:ea typeface="+mn-ea"/>
                        <a:cs typeface="Calibri" panose="020F0502020204030204" pitchFamily="34" charset="0"/>
                        <a:sym typeface="Arial"/>
                      </a:endParaRPr>
                    </a:p>
                  </a:txBody>
                  <a:tcPr marL="54000" marR="54000" marT="54000" marB="54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FFF200"/>
                    </a:solidFill>
                  </a:tcPr>
                </a:tc>
                <a:tc hMerge="1">
                  <a:txBody>
                    <a:bodyPr/>
                    <a:lstStyle/>
                    <a:p>
                      <a:pPr algn="ctr">
                        <a:lnSpc>
                          <a:spcPts val="1400"/>
                        </a:lnSpc>
                      </a:pPr>
                      <a:endParaRPr lang="fr-FR" sz="1400" b="0" i="0" u="none" strike="noStrike" cap="none" baseline="0" dirty="0">
                        <a:solidFill>
                          <a:schemeClr val="tx1"/>
                        </a:solidFill>
                        <a:latin typeface="Calibri" panose="020F0502020204030204" pitchFamily="34" charset="0"/>
                        <a:ea typeface="+mn-ea"/>
                        <a:cs typeface="Calibri" panose="020F0502020204030204" pitchFamily="34" charset="0"/>
                        <a:sym typeface="Arial"/>
                      </a:endParaRPr>
                    </a:p>
                  </a:txBody>
                  <a:tcPr marL="54000" marR="54000" marT="54000" marB="54000" anchor="ctr">
                    <a:lnL w="57150" cap="flat" cmpd="sng" algn="ctr">
                      <a:solidFill>
                        <a:schemeClr val="bg1"/>
                      </a:solidFill>
                      <a:prstDash val="solid"/>
                      <a:round/>
                      <a:headEnd type="none" w="med" len="med"/>
                      <a:tailEnd type="none" w="med" len="med"/>
                    </a:lnL>
                    <a:solidFill>
                      <a:srgbClr val="ED1C24"/>
                    </a:solidFill>
                  </a:tcPr>
                </a:tc>
                <a:extLst>
                  <a:ext uri="{0D108BD9-81ED-4DB2-BD59-A6C34878D82A}">
                    <a16:rowId xmlns:a16="http://schemas.microsoft.com/office/drawing/2014/main" val="4160054793"/>
                  </a:ext>
                </a:extLst>
              </a:tr>
              <a:tr h="1566400">
                <a:tc>
                  <a:txBody>
                    <a:bodyPr/>
                    <a:lstStyle/>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&lt; 1 </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Low-risk</a:t>
                      </a:r>
                    </a:p>
                    <a:p>
                      <a:pPr algn="ctr">
                        <a:lnSpc>
                          <a:spcPts val="1400"/>
                        </a:lnSpc>
                      </a:pPr>
                      <a:endPar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E6E7E8"/>
                    </a:solidFill>
                  </a:tcPr>
                </a:tc>
                <a:tc>
                  <a:txBody>
                    <a:bodyPr/>
                    <a:lstStyle/>
                    <a:p>
                      <a:pPr algn="ctr">
                        <a:lnSpc>
                          <a:spcPts val="1400"/>
                        </a:lnSpc>
                      </a:pPr>
                      <a:r>
                        <a:rPr lang="fr-FR"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err="1">
                          <a:solidFill>
                            <a:schemeClr val="tx1"/>
                          </a:solidFill>
                          <a:latin typeface="Calibri" panose="020F0502020204030204" pitchFamily="34" charset="0"/>
                          <a:ea typeface="+mn-ea"/>
                          <a:cs typeface="Calibri" panose="020F0502020204030204" pitchFamily="34" charset="0"/>
                          <a:sym typeface="Arial"/>
                        </a:rPr>
                        <a:t>advice</a:t>
                      </a:r>
                      <a:endParaRPr lang="fr-FR" sz="2400" dirty="0">
                        <a:solidFill>
                          <a:schemeClr val="tx1"/>
                        </a:solidFill>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fr-FR"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err="1">
                          <a:solidFill>
                            <a:schemeClr val="tx1"/>
                          </a:solidFill>
                          <a:latin typeface="Calibri" panose="020F0502020204030204" pitchFamily="34" charset="0"/>
                          <a:ea typeface="+mn-ea"/>
                          <a:cs typeface="Calibri" panose="020F0502020204030204" pitchFamily="34" charset="0"/>
                          <a:sym typeface="Arial"/>
                        </a:rPr>
                        <a:t>advice</a:t>
                      </a:r>
                      <a:endParaRPr lang="fr-FR" sz="2400" dirty="0">
                        <a:solidFill>
                          <a:schemeClr val="tx1"/>
                        </a:solidFill>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fr-FR"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err="1">
                          <a:solidFill>
                            <a:schemeClr val="tx1"/>
                          </a:solidFill>
                          <a:latin typeface="Calibri" panose="020F0502020204030204" pitchFamily="34" charset="0"/>
                          <a:ea typeface="+mn-ea"/>
                          <a:cs typeface="Calibri" panose="020F0502020204030204" pitchFamily="34" charset="0"/>
                          <a:sym typeface="Arial"/>
                        </a:rPr>
                        <a:t>advice</a:t>
                      </a:r>
                      <a:endParaRPr lang="fr-FR" sz="2400" dirty="0">
                        <a:solidFill>
                          <a:schemeClr val="tx1"/>
                        </a:solidFill>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fr-FR"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err="1">
                          <a:solidFill>
                            <a:schemeClr val="tx1"/>
                          </a:solidFill>
                          <a:latin typeface="Calibri" panose="020F0502020204030204" pitchFamily="34" charset="0"/>
                          <a:ea typeface="+mn-ea"/>
                          <a:cs typeface="Calibri" panose="020F0502020204030204" pitchFamily="34" charset="0"/>
                          <a:sym typeface="Arial"/>
                        </a:rPr>
                        <a:t>advice</a:t>
                      </a:r>
                      <a:endParaRPr lang="fr-FR" sz="2400" dirty="0">
                        <a:solidFill>
                          <a:schemeClr val="tx1"/>
                        </a:solidFill>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 consider</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adding drug if</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uncontrolled</a:t>
                      </a: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FFF200"/>
                    </a:solidFill>
                  </a:tcPr>
                </a:tc>
                <a:tc>
                  <a:txBody>
                    <a:bodyPr/>
                    <a:lstStyle/>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and concomitant</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 </a:t>
                      </a:r>
                      <a:r>
                        <a:rPr lang="fr-FR" sz="1900" b="0" i="0" u="none" strike="noStrike" cap="none" baseline="0" dirty="0" err="1">
                          <a:solidFill>
                            <a:schemeClr val="bg1"/>
                          </a:solidFill>
                          <a:latin typeface="Calibri" panose="020F0502020204030204" pitchFamily="34" charset="0"/>
                          <a:ea typeface="+mn-ea"/>
                          <a:cs typeface="Calibri" panose="020F0502020204030204" pitchFamily="34" charset="0"/>
                          <a:sym typeface="Arial"/>
                        </a:rPr>
                        <a:t>drug</a:t>
                      </a: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 intervention</a:t>
                      </a:r>
                    </a:p>
                  </a:txBody>
                  <a:tcPr marL="72000" marR="72000" marT="72000" marB="72000" anchor="ctr">
                    <a:lnL w="57150" cap="flat" cmpd="sng" algn="ctr">
                      <a:solidFill>
                        <a:schemeClr val="bg1"/>
                      </a:solidFill>
                      <a:prstDash val="solid"/>
                      <a:round/>
                      <a:headEnd type="none" w="med" len="med"/>
                      <a:tailEnd type="none" w="med" len="med"/>
                    </a:lnL>
                    <a:solidFill>
                      <a:srgbClr val="ED1C24"/>
                    </a:solidFill>
                  </a:tcPr>
                </a:tc>
                <a:extLst>
                  <a:ext uri="{0D108BD9-81ED-4DB2-BD59-A6C34878D82A}">
                    <a16:rowId xmlns:a16="http://schemas.microsoft.com/office/drawing/2014/main" val="1168130778"/>
                  </a:ext>
                </a:extLst>
              </a:tr>
              <a:tr h="381067">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135" dirty="0">
                          <a:solidFill>
                            <a:srgbClr val="231F20"/>
                          </a:solidFill>
                          <a:latin typeface="Calibri" panose="020F0502020204030204" pitchFamily="34" charset="0"/>
                          <a:cs typeface="Calibri" panose="020F0502020204030204" pitchFamily="34" charset="0"/>
                        </a:rPr>
                        <a:t>C</a:t>
                      </a:r>
                      <a:r>
                        <a:rPr lang="fr-FR" sz="1900" spc="-45" dirty="0">
                          <a:solidFill>
                            <a:srgbClr val="231F20"/>
                          </a:solidFill>
                          <a:latin typeface="Calibri" panose="020F0502020204030204" pitchFamily="34" charset="0"/>
                          <a:cs typeface="Calibri" panose="020F0502020204030204" pitchFamily="34" charset="0"/>
                        </a:rPr>
                        <a:t>l</a:t>
                      </a:r>
                      <a:r>
                        <a:rPr lang="fr-FR" sz="1900" spc="-55" dirty="0">
                          <a:solidFill>
                            <a:srgbClr val="231F20"/>
                          </a:solidFill>
                          <a:latin typeface="Calibri" panose="020F0502020204030204" pitchFamily="34" charset="0"/>
                          <a:cs typeface="Calibri" panose="020F0502020204030204" pitchFamily="34" charset="0"/>
                        </a:rPr>
                        <a:t>a</a:t>
                      </a:r>
                      <a:r>
                        <a:rPr lang="fr-FR" sz="1900" spc="-65" dirty="0">
                          <a:solidFill>
                            <a:srgbClr val="231F20"/>
                          </a:solidFill>
                          <a:latin typeface="Calibri" panose="020F0502020204030204" pitchFamily="34" charset="0"/>
                          <a:cs typeface="Calibri" panose="020F0502020204030204" pitchFamily="34" charset="0"/>
                        </a:rPr>
                        <a:t>s</a:t>
                      </a:r>
                      <a:r>
                        <a:rPr lang="fr-FR" sz="1900" spc="-60" dirty="0">
                          <a:solidFill>
                            <a:srgbClr val="231F20"/>
                          </a:solidFill>
                          <a:latin typeface="Calibri" panose="020F0502020204030204" pitchFamily="34" charset="0"/>
                          <a:cs typeface="Calibri" panose="020F0502020204030204" pitchFamily="34" charset="0"/>
                        </a:rPr>
                        <a:t>s</a:t>
                      </a:r>
                      <a:r>
                        <a:rPr lang="fr-FR" sz="1900" spc="-37" baseline="33333" dirty="0">
                          <a:solidFill>
                            <a:srgbClr val="231F20"/>
                          </a:solidFill>
                          <a:latin typeface="Calibri" panose="020F0502020204030204" pitchFamily="34" charset="0"/>
                          <a:cs typeface="Calibri" panose="020F0502020204030204" pitchFamily="34" charset="0"/>
                        </a:rPr>
                        <a:t>a</a:t>
                      </a:r>
                      <a:r>
                        <a:rPr lang="fr-FR" sz="1900" spc="-110" dirty="0">
                          <a:solidFill>
                            <a:srgbClr val="231F20"/>
                          </a:solidFill>
                          <a:latin typeface="Calibri" panose="020F0502020204030204" pitchFamily="34" charset="0"/>
                          <a:cs typeface="Calibri" panose="020F0502020204030204" pitchFamily="34" charset="0"/>
                        </a:rPr>
                        <a:t>/</a:t>
                      </a:r>
                      <a:r>
                        <a:rPr lang="fr-FR" sz="1900" spc="15" dirty="0" err="1">
                          <a:solidFill>
                            <a:srgbClr val="231F20"/>
                          </a:solidFill>
                          <a:latin typeface="Calibri" panose="020F0502020204030204" pitchFamily="34" charset="0"/>
                          <a:cs typeface="Calibri" panose="020F0502020204030204" pitchFamily="34" charset="0"/>
                        </a:rPr>
                        <a:t>L</a:t>
                      </a:r>
                      <a:r>
                        <a:rPr lang="fr-FR" sz="1900" spc="-65" dirty="0" err="1">
                          <a:solidFill>
                            <a:srgbClr val="231F20"/>
                          </a:solidFill>
                          <a:latin typeface="Calibri" panose="020F0502020204030204" pitchFamily="34" charset="0"/>
                          <a:cs typeface="Calibri" panose="020F0502020204030204" pitchFamily="34" charset="0"/>
                        </a:rPr>
                        <a:t>ev</a:t>
                      </a:r>
                      <a:r>
                        <a:rPr lang="fr-FR" sz="1900" spc="-50" dirty="0" err="1">
                          <a:solidFill>
                            <a:srgbClr val="231F20"/>
                          </a:solidFill>
                          <a:latin typeface="Calibri" panose="020F0502020204030204" pitchFamily="34" charset="0"/>
                          <a:cs typeface="Calibri" panose="020F0502020204030204" pitchFamily="34" charset="0"/>
                        </a:rPr>
                        <a:t>el</a:t>
                      </a:r>
                      <a:r>
                        <a:rPr lang="fr-FR" sz="1900" spc="-127" baseline="33333" dirty="0" err="1">
                          <a:solidFill>
                            <a:srgbClr val="231F20"/>
                          </a:solidFill>
                          <a:latin typeface="Calibri" panose="020F0502020204030204" pitchFamily="34" charset="0"/>
                          <a:cs typeface="Calibri" panose="020F0502020204030204" pitchFamily="34" charset="0"/>
                        </a:rPr>
                        <a:t>b</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noFill/>
                  </a:tcPr>
                </a:tc>
                <a:extLst>
                  <a:ext uri="{0D108BD9-81ED-4DB2-BD59-A6C34878D82A}">
                    <a16:rowId xmlns:a16="http://schemas.microsoft.com/office/drawing/2014/main" val="2646687060"/>
                  </a:ext>
                </a:extLst>
              </a:tr>
              <a:tr h="1566400">
                <a:tc>
                  <a:txBody>
                    <a:bodyPr/>
                    <a:lstStyle/>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n-US" sz="1900" dirty="0">
                          <a:latin typeface="Calibri" panose="020F0502020204030204" pitchFamily="34" charset="0"/>
                          <a:cs typeface="Calibri" panose="020F0502020204030204" pitchFamily="34" charset="0"/>
                        </a:rPr>
                        <a:t>≥1 to &lt;5, or</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n-US" sz="1900" dirty="0">
                          <a:latin typeface="Calibri" panose="020F0502020204030204" pitchFamily="34" charset="0"/>
                          <a:cs typeface="Calibri" panose="020F0502020204030204" pitchFamily="34" charset="0"/>
                        </a:rPr>
                        <a:t>moderate risk</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en-US" sz="1900" dirty="0">
                          <a:latin typeface="Calibri" panose="020F0502020204030204" pitchFamily="34" charset="0"/>
                          <a:cs typeface="Calibri" panose="020F0502020204030204" pitchFamily="34" charset="0"/>
                        </a:rPr>
                        <a:t>(see Table 1)</a:t>
                      </a: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E6E7E8"/>
                    </a:solidFill>
                  </a:tcPr>
                </a:tc>
                <a:tc>
                  <a:txBody>
                    <a:bodyPr/>
                    <a:lstStyle/>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a:latin typeface="Calibri" panose="020F0502020204030204" pitchFamily="34" charset="0"/>
                          <a:cs typeface="Calibri" panose="020F0502020204030204" pitchFamily="34" charset="0"/>
                        </a:rPr>
                        <a:t>Lifestyle</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err="1">
                          <a:latin typeface="Calibri" panose="020F0502020204030204" pitchFamily="34" charset="0"/>
                          <a:cs typeface="Calibri" panose="020F0502020204030204" pitchFamily="34" charset="0"/>
                        </a:rPr>
                        <a:t>advice</a:t>
                      </a:r>
                      <a:endParaRPr lang="fr-FR" sz="1900" dirty="0">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a:latin typeface="Calibri" panose="020F0502020204030204" pitchFamily="34" charset="0"/>
                          <a:cs typeface="Calibri" panose="020F0502020204030204" pitchFamily="34" charset="0"/>
                        </a:rPr>
                        <a:t>Lifestyle</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err="1">
                          <a:latin typeface="Calibri" panose="020F0502020204030204" pitchFamily="34" charset="0"/>
                          <a:cs typeface="Calibri" panose="020F0502020204030204" pitchFamily="34" charset="0"/>
                        </a:rPr>
                        <a:t>advice</a:t>
                      </a:r>
                      <a:endParaRPr lang="fr-FR" sz="1900" dirty="0">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a:latin typeface="Calibri" panose="020F0502020204030204" pitchFamily="34" charset="0"/>
                          <a:cs typeface="Calibri" panose="020F0502020204030204" pitchFamily="34" charset="0"/>
                        </a:rPr>
                        <a:t>Lifestyle</a:t>
                      </a:r>
                    </a:p>
                    <a:p>
                      <a:pPr marL="90000" marR="0" lvl="0" indent="0" algn="ctr" defTabSz="914400" rtl="0" eaLnBrk="1" fontAlgn="auto" latinLnBrk="0" hangingPunct="1">
                        <a:lnSpc>
                          <a:spcPts val="1400"/>
                        </a:lnSpc>
                        <a:spcBef>
                          <a:spcPts val="0"/>
                        </a:spcBef>
                        <a:spcAft>
                          <a:spcPts val="0"/>
                        </a:spcAft>
                        <a:buClr>
                          <a:srgbClr val="000000"/>
                        </a:buClr>
                        <a:buSzTx/>
                        <a:buFont typeface="Arial"/>
                        <a:buNone/>
                        <a:tabLst/>
                        <a:defRPr/>
                      </a:pPr>
                      <a:r>
                        <a:rPr lang="fr-FR" sz="1900" dirty="0" err="1">
                          <a:latin typeface="Calibri" panose="020F0502020204030204" pitchFamily="34" charset="0"/>
                          <a:cs typeface="Calibri" panose="020F0502020204030204" pitchFamily="34" charset="0"/>
                        </a:rPr>
                        <a:t>advice</a:t>
                      </a:r>
                      <a:endParaRPr lang="fr-FR" sz="1900" dirty="0">
                        <a:latin typeface="Calibri" panose="020F0502020204030204" pitchFamily="34" charset="0"/>
                        <a:cs typeface="Calibri" panose="020F0502020204030204" pitchFamily="34" charset="0"/>
                      </a:endParaRP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40AD49"/>
                    </a:solidFill>
                  </a:tcPr>
                </a:tc>
                <a:tc>
                  <a:txBody>
                    <a:bodyPr/>
                    <a:lstStyle/>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en-US" sz="1900" b="0" i="0" u="none" strike="noStrike" cap="none" baseline="0" dirty="0">
                          <a:solidFill>
                            <a:schemeClr val="tx1"/>
                          </a:solidFill>
                          <a:latin typeface="Calibri" panose="020F0502020204030204" pitchFamily="34" charset="0"/>
                          <a:ea typeface="+mn-ea"/>
                          <a:cs typeface="Calibri" panose="020F0502020204030204" pitchFamily="34" charset="0"/>
                          <a:sym typeface="Arial"/>
                        </a:rPr>
                        <a:t>consider adding drug if uncontrolled</a:t>
                      </a: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FFF200"/>
                    </a:solidFill>
                  </a:tcPr>
                </a:tc>
                <a:tc>
                  <a:txBody>
                    <a:bodyPr/>
                    <a:lstStyle/>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Lifestyle</a:t>
                      </a:r>
                    </a:p>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 consider</a:t>
                      </a:r>
                    </a:p>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adding drug if</a:t>
                      </a:r>
                    </a:p>
                    <a:p>
                      <a:pPr algn="ctr">
                        <a:lnSpc>
                          <a:spcPts val="1400"/>
                        </a:lnSpc>
                      </a:pPr>
                      <a:r>
                        <a:rPr lang="en-US" sz="1900" b="1" i="0" u="none" strike="noStrike" cap="none" baseline="0" dirty="0">
                          <a:solidFill>
                            <a:srgbClr val="FF0000"/>
                          </a:solidFill>
                          <a:latin typeface="Calibri" panose="020F0502020204030204" pitchFamily="34" charset="0"/>
                          <a:ea typeface="+mn-ea"/>
                          <a:cs typeface="Calibri" panose="020F0502020204030204" pitchFamily="34" charset="0"/>
                          <a:sym typeface="Arial"/>
                        </a:rPr>
                        <a:t>uncontrolled</a:t>
                      </a:r>
                    </a:p>
                  </a:txBody>
                  <a:tcPr marL="72000" marR="72000" marT="72000" marB="72000"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solidFill>
                      <a:srgbClr val="FFF200"/>
                    </a:solidFill>
                  </a:tcPr>
                </a:tc>
                <a:tc>
                  <a:txBody>
                    <a:bodyPr/>
                    <a:lstStyle/>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Lifestyle</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Intervention</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and concomitant</a:t>
                      </a:r>
                    </a:p>
                    <a:p>
                      <a:pPr algn="ctr">
                        <a:lnSpc>
                          <a:spcPts val="1400"/>
                        </a:lnSpc>
                      </a:pP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 </a:t>
                      </a:r>
                      <a:r>
                        <a:rPr lang="fr-FR" sz="1900" b="0" i="0" u="none" strike="noStrike" cap="none" baseline="0" dirty="0" err="1">
                          <a:solidFill>
                            <a:schemeClr val="bg1"/>
                          </a:solidFill>
                          <a:latin typeface="Calibri" panose="020F0502020204030204" pitchFamily="34" charset="0"/>
                          <a:ea typeface="+mn-ea"/>
                          <a:cs typeface="Calibri" panose="020F0502020204030204" pitchFamily="34" charset="0"/>
                          <a:sym typeface="Arial"/>
                        </a:rPr>
                        <a:t>drug</a:t>
                      </a:r>
                      <a:r>
                        <a:rPr lang="fr-FR" sz="1900" b="0" i="0" u="none" strike="noStrike" cap="none" baseline="0" dirty="0">
                          <a:solidFill>
                            <a:schemeClr val="bg1"/>
                          </a:solidFill>
                          <a:latin typeface="Calibri" panose="020F0502020204030204" pitchFamily="34" charset="0"/>
                          <a:ea typeface="+mn-ea"/>
                          <a:cs typeface="Calibri" panose="020F0502020204030204" pitchFamily="34" charset="0"/>
                          <a:sym typeface="Arial"/>
                        </a:rPr>
                        <a:t> intervention</a:t>
                      </a:r>
                    </a:p>
                  </a:txBody>
                  <a:tcPr marL="72000" marR="72000" marT="72000" marB="72000" anchor="ctr">
                    <a:lnL w="57150" cap="flat" cmpd="sng" algn="ctr">
                      <a:solidFill>
                        <a:schemeClr val="bg1"/>
                      </a:solidFill>
                      <a:prstDash val="solid"/>
                      <a:round/>
                      <a:headEnd type="none" w="med" len="med"/>
                      <a:tailEnd type="none" w="med" len="med"/>
                    </a:lnL>
                    <a:solidFill>
                      <a:srgbClr val="ED1C24"/>
                    </a:solidFill>
                  </a:tcPr>
                </a:tc>
                <a:extLst>
                  <a:ext uri="{0D108BD9-81ED-4DB2-BD59-A6C34878D82A}">
                    <a16:rowId xmlns:a16="http://schemas.microsoft.com/office/drawing/2014/main" val="2560457224"/>
                  </a:ext>
                </a:extLst>
              </a:tr>
              <a:tr h="381067">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135" dirty="0">
                          <a:solidFill>
                            <a:srgbClr val="231F20"/>
                          </a:solidFill>
                          <a:latin typeface="Calibri" panose="020F0502020204030204" pitchFamily="34" charset="0"/>
                          <a:cs typeface="Calibri" panose="020F0502020204030204" pitchFamily="34" charset="0"/>
                        </a:rPr>
                        <a:t>C</a:t>
                      </a:r>
                      <a:r>
                        <a:rPr lang="fr-FR" sz="1900" spc="-45" dirty="0">
                          <a:solidFill>
                            <a:srgbClr val="231F20"/>
                          </a:solidFill>
                          <a:latin typeface="Calibri" panose="020F0502020204030204" pitchFamily="34" charset="0"/>
                          <a:cs typeface="Calibri" panose="020F0502020204030204" pitchFamily="34" charset="0"/>
                        </a:rPr>
                        <a:t>l</a:t>
                      </a:r>
                      <a:r>
                        <a:rPr lang="fr-FR" sz="1900" spc="-55" dirty="0">
                          <a:solidFill>
                            <a:srgbClr val="231F20"/>
                          </a:solidFill>
                          <a:latin typeface="Calibri" panose="020F0502020204030204" pitchFamily="34" charset="0"/>
                          <a:cs typeface="Calibri" panose="020F0502020204030204" pitchFamily="34" charset="0"/>
                        </a:rPr>
                        <a:t>a</a:t>
                      </a:r>
                      <a:r>
                        <a:rPr lang="fr-FR" sz="1900" spc="-65" dirty="0">
                          <a:solidFill>
                            <a:srgbClr val="231F20"/>
                          </a:solidFill>
                          <a:latin typeface="Calibri" panose="020F0502020204030204" pitchFamily="34" charset="0"/>
                          <a:cs typeface="Calibri" panose="020F0502020204030204" pitchFamily="34" charset="0"/>
                        </a:rPr>
                        <a:t>s</a:t>
                      </a:r>
                      <a:r>
                        <a:rPr lang="fr-FR" sz="1900" spc="-60" dirty="0">
                          <a:solidFill>
                            <a:srgbClr val="231F20"/>
                          </a:solidFill>
                          <a:latin typeface="Calibri" panose="020F0502020204030204" pitchFamily="34" charset="0"/>
                          <a:cs typeface="Calibri" panose="020F0502020204030204" pitchFamily="34" charset="0"/>
                        </a:rPr>
                        <a:t>s</a:t>
                      </a:r>
                      <a:r>
                        <a:rPr lang="fr-FR" sz="1900" spc="-37" baseline="33333" dirty="0">
                          <a:solidFill>
                            <a:srgbClr val="231F20"/>
                          </a:solidFill>
                          <a:latin typeface="Calibri" panose="020F0502020204030204" pitchFamily="34" charset="0"/>
                          <a:cs typeface="Calibri" panose="020F0502020204030204" pitchFamily="34" charset="0"/>
                        </a:rPr>
                        <a:t>a</a:t>
                      </a:r>
                      <a:r>
                        <a:rPr lang="fr-FR" sz="1900" spc="-110" dirty="0">
                          <a:solidFill>
                            <a:srgbClr val="231F20"/>
                          </a:solidFill>
                          <a:latin typeface="Calibri" panose="020F0502020204030204" pitchFamily="34" charset="0"/>
                          <a:cs typeface="Calibri" panose="020F0502020204030204" pitchFamily="34" charset="0"/>
                        </a:rPr>
                        <a:t>/</a:t>
                      </a:r>
                      <a:r>
                        <a:rPr lang="fr-FR" sz="1900" spc="15" dirty="0" err="1">
                          <a:solidFill>
                            <a:srgbClr val="231F20"/>
                          </a:solidFill>
                          <a:latin typeface="Calibri" panose="020F0502020204030204" pitchFamily="34" charset="0"/>
                          <a:cs typeface="Calibri" panose="020F0502020204030204" pitchFamily="34" charset="0"/>
                        </a:rPr>
                        <a:t>L</a:t>
                      </a:r>
                      <a:r>
                        <a:rPr lang="fr-FR" sz="1900" spc="-65" dirty="0" err="1">
                          <a:solidFill>
                            <a:srgbClr val="231F20"/>
                          </a:solidFill>
                          <a:latin typeface="Calibri" panose="020F0502020204030204" pitchFamily="34" charset="0"/>
                          <a:cs typeface="Calibri" panose="020F0502020204030204" pitchFamily="34" charset="0"/>
                        </a:rPr>
                        <a:t>ev</a:t>
                      </a:r>
                      <a:r>
                        <a:rPr lang="fr-FR" sz="1900" spc="-50" dirty="0" err="1">
                          <a:solidFill>
                            <a:srgbClr val="231F20"/>
                          </a:solidFill>
                          <a:latin typeface="Calibri" panose="020F0502020204030204" pitchFamily="34" charset="0"/>
                          <a:cs typeface="Calibri" panose="020F0502020204030204" pitchFamily="34" charset="0"/>
                        </a:rPr>
                        <a:t>el</a:t>
                      </a:r>
                      <a:r>
                        <a:rPr lang="fr-FR" sz="1900" spc="-127" baseline="33333" dirty="0" err="1">
                          <a:solidFill>
                            <a:srgbClr val="231F20"/>
                          </a:solidFill>
                          <a:latin typeface="Calibri" panose="020F0502020204030204" pitchFamily="34" charset="0"/>
                          <a:cs typeface="Calibri" panose="020F0502020204030204" pitchFamily="34" charset="0"/>
                        </a:rPr>
                        <a:t>b</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35" dirty="0">
                          <a:solidFill>
                            <a:srgbClr val="231F20"/>
                          </a:solidFill>
                          <a:latin typeface="Calibri" panose="020F0502020204030204" pitchFamily="34" charset="0"/>
                          <a:cs typeface="Calibri" panose="020F0502020204030204" pitchFamily="34" charset="0"/>
                        </a:rPr>
                        <a:t>I</a:t>
                      </a:r>
                      <a:r>
                        <a:rPr lang="fr-FR" sz="1900" spc="-155" dirty="0">
                          <a:solidFill>
                            <a:srgbClr val="231F20"/>
                          </a:solidFill>
                          <a:latin typeface="Calibri" panose="020F0502020204030204" pitchFamily="34" charset="0"/>
                          <a:cs typeface="Calibri" panose="020F0502020204030204" pitchFamily="34" charset="0"/>
                        </a:rPr>
                        <a:t>/</a:t>
                      </a:r>
                      <a:r>
                        <a:rPr lang="fr-FR" sz="1900" spc="-135" dirty="0">
                          <a:solidFill>
                            <a:srgbClr val="231F20"/>
                          </a:solidFill>
                          <a:latin typeface="Calibri" panose="020F0502020204030204" pitchFamily="34" charset="0"/>
                          <a:cs typeface="Calibri" panose="020F0502020204030204" pitchFamily="34" charset="0"/>
                        </a:rPr>
                        <a:t>C</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noFill/>
                  </a:tcPr>
                </a:tc>
                <a:tc>
                  <a:txBody>
                    <a:bodyPr/>
                    <a:lstStyle/>
                    <a:p>
                      <a:pPr marL="90000" marR="0" lvl="0" indent="0" algn="l" defTabSz="914400" rtl="0" eaLnBrk="1" fontAlgn="auto" latinLnBrk="0" hangingPunct="1">
                        <a:lnSpc>
                          <a:spcPts val="1400"/>
                        </a:lnSpc>
                        <a:spcBef>
                          <a:spcPts val="0"/>
                        </a:spcBef>
                        <a:spcAft>
                          <a:spcPts val="0"/>
                        </a:spcAft>
                        <a:buClr>
                          <a:srgbClr val="000000"/>
                        </a:buClr>
                        <a:buSzTx/>
                        <a:buFont typeface="Arial"/>
                        <a:buNone/>
                        <a:tabLst/>
                        <a:defRPr/>
                      </a:pPr>
                      <a:r>
                        <a:rPr lang="fr-FR" sz="1900" spc="-25" dirty="0" err="1">
                          <a:solidFill>
                            <a:srgbClr val="231F20"/>
                          </a:solidFill>
                          <a:latin typeface="Calibri" panose="020F0502020204030204" pitchFamily="34" charset="0"/>
                          <a:cs typeface="Calibri" panose="020F0502020204030204" pitchFamily="34" charset="0"/>
                        </a:rPr>
                        <a:t>II</a:t>
                      </a:r>
                      <a:r>
                        <a:rPr lang="fr-FR" sz="1900" spc="-65" dirty="0" err="1">
                          <a:solidFill>
                            <a:srgbClr val="231F20"/>
                          </a:solidFill>
                          <a:latin typeface="Calibri" panose="020F0502020204030204" pitchFamily="34" charset="0"/>
                          <a:cs typeface="Calibri" panose="020F0502020204030204" pitchFamily="34" charset="0"/>
                        </a:rPr>
                        <a:t>a</a:t>
                      </a:r>
                      <a:r>
                        <a:rPr lang="fr-FR" sz="1900" spc="-195" dirty="0">
                          <a:solidFill>
                            <a:srgbClr val="231F20"/>
                          </a:solidFill>
                          <a:latin typeface="Calibri" panose="020F0502020204030204" pitchFamily="34" charset="0"/>
                          <a:cs typeface="Calibri" panose="020F0502020204030204" pitchFamily="34" charset="0"/>
                        </a:rPr>
                        <a:t>/</a:t>
                      </a:r>
                      <a:r>
                        <a:rPr lang="fr-FR" sz="1900" spc="-65" dirty="0">
                          <a:solidFill>
                            <a:srgbClr val="231F20"/>
                          </a:solidFill>
                          <a:latin typeface="Calibri" panose="020F0502020204030204" pitchFamily="34" charset="0"/>
                          <a:cs typeface="Calibri" panose="020F0502020204030204" pitchFamily="34" charset="0"/>
                        </a:rPr>
                        <a:t>A</a:t>
                      </a:r>
                      <a:endParaRPr lang="fr-FR" sz="1900" dirty="0">
                        <a:latin typeface="Calibri" panose="020F0502020204030204" pitchFamily="34" charset="0"/>
                        <a:cs typeface="Calibri" panose="020F0502020204030204" pitchFamily="34" charset="0"/>
                      </a:endParaRPr>
                    </a:p>
                  </a:txBody>
                  <a:tcPr marL="72000" marR="72000" marT="72000" marB="72000">
                    <a:lnL w="57150" cap="flat" cmpd="sng" algn="ctr">
                      <a:solidFill>
                        <a:schemeClr val="bg1"/>
                      </a:solidFill>
                      <a:prstDash val="solid"/>
                      <a:round/>
                      <a:headEnd type="none" w="med" len="med"/>
                      <a:tailEnd type="none" w="med" len="med"/>
                    </a:lnL>
                    <a:noFill/>
                  </a:tcPr>
                </a:tc>
                <a:extLst>
                  <a:ext uri="{0D108BD9-81ED-4DB2-BD59-A6C34878D82A}">
                    <a16:rowId xmlns:a16="http://schemas.microsoft.com/office/drawing/2014/main" val="2054737412"/>
                  </a:ext>
                </a:extLst>
              </a:tr>
            </a:tbl>
          </a:graphicData>
        </a:graphic>
      </p:graphicFrame>
      <p:graphicFrame>
        <p:nvGraphicFramePr>
          <p:cNvPr id="7" name="Tableau 1">
            <a:extLst>
              <a:ext uri="{FF2B5EF4-FFF2-40B4-BE49-F238E27FC236}">
                <a16:creationId xmlns:a16="http://schemas.microsoft.com/office/drawing/2014/main" id="{23CD8FE1-4136-4460-A8D9-7E04F0074416}"/>
              </a:ext>
            </a:extLst>
          </p:cNvPr>
          <p:cNvGraphicFramePr>
            <a:graphicFrameLocks noGrp="1"/>
          </p:cNvGraphicFramePr>
          <p:nvPr>
            <p:extLst/>
          </p:nvPr>
        </p:nvGraphicFramePr>
        <p:xfrm>
          <a:off x="457200" y="84813"/>
          <a:ext cx="10586452" cy="1972587"/>
        </p:xfrm>
        <a:graphic>
          <a:graphicData uri="http://schemas.openxmlformats.org/drawingml/2006/table">
            <a:tbl>
              <a:tblPr firstRow="1" bandRow="1">
                <a:tableStyleId>{2D5ABB26-0587-4C30-8999-92F81FD0307C}</a:tableStyleId>
              </a:tblPr>
              <a:tblGrid>
                <a:gridCol w="1513732">
                  <a:extLst>
                    <a:ext uri="{9D8B030D-6E8A-4147-A177-3AD203B41FA5}">
                      <a16:colId xmlns:a16="http://schemas.microsoft.com/office/drawing/2014/main" val="3935073148"/>
                    </a:ext>
                  </a:extLst>
                </a:gridCol>
                <a:gridCol w="1512120">
                  <a:extLst>
                    <a:ext uri="{9D8B030D-6E8A-4147-A177-3AD203B41FA5}">
                      <a16:colId xmlns:a16="http://schemas.microsoft.com/office/drawing/2014/main" val="3585331436"/>
                    </a:ext>
                  </a:extLst>
                </a:gridCol>
                <a:gridCol w="1512120">
                  <a:extLst>
                    <a:ext uri="{9D8B030D-6E8A-4147-A177-3AD203B41FA5}">
                      <a16:colId xmlns:a16="http://schemas.microsoft.com/office/drawing/2014/main" val="1851176329"/>
                    </a:ext>
                  </a:extLst>
                </a:gridCol>
                <a:gridCol w="1512120">
                  <a:extLst>
                    <a:ext uri="{9D8B030D-6E8A-4147-A177-3AD203B41FA5}">
                      <a16:colId xmlns:a16="http://schemas.microsoft.com/office/drawing/2014/main" val="3940970947"/>
                    </a:ext>
                  </a:extLst>
                </a:gridCol>
                <a:gridCol w="1512120">
                  <a:extLst>
                    <a:ext uri="{9D8B030D-6E8A-4147-A177-3AD203B41FA5}">
                      <a16:colId xmlns:a16="http://schemas.microsoft.com/office/drawing/2014/main" val="1273638758"/>
                    </a:ext>
                  </a:extLst>
                </a:gridCol>
                <a:gridCol w="1512120">
                  <a:extLst>
                    <a:ext uri="{9D8B030D-6E8A-4147-A177-3AD203B41FA5}">
                      <a16:colId xmlns:a16="http://schemas.microsoft.com/office/drawing/2014/main" val="1971406308"/>
                    </a:ext>
                  </a:extLst>
                </a:gridCol>
                <a:gridCol w="1512120">
                  <a:extLst>
                    <a:ext uri="{9D8B030D-6E8A-4147-A177-3AD203B41FA5}">
                      <a16:colId xmlns:a16="http://schemas.microsoft.com/office/drawing/2014/main" val="1455917652"/>
                    </a:ext>
                  </a:extLst>
                </a:gridCol>
              </a:tblGrid>
              <a:tr h="477011">
                <a:tc rowSpan="2">
                  <a:txBody>
                    <a:bodyPr/>
                    <a:lstStyle/>
                    <a:p>
                      <a:pPr marL="90000" marR="122555" indent="0" algn="ctr">
                        <a:lnSpc>
                          <a:spcPts val="2100"/>
                        </a:lnSpc>
                        <a:spcBef>
                          <a:spcPts val="0"/>
                        </a:spcBef>
                      </a:pPr>
                      <a:r>
                        <a:rPr sz="1900" spc="-95" dirty="0">
                          <a:solidFill>
                            <a:srgbClr val="231F20"/>
                          </a:solidFill>
                          <a:latin typeface="Calibri" panose="020F0502020204030204" pitchFamily="34" charset="0"/>
                          <a:cs typeface="Calibri" panose="020F0502020204030204" pitchFamily="34" charset="0"/>
                        </a:rPr>
                        <a:t>Total CV</a:t>
                      </a:r>
                      <a:r>
                        <a:rPr lang="fr-FR" sz="1900" spc="-9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risk</a:t>
                      </a:r>
                      <a:r>
                        <a:rPr lang="fr-FR" sz="1900" spc="-80" dirty="0">
                          <a:solidFill>
                            <a:srgbClr val="231F20"/>
                          </a:solidFill>
                          <a:latin typeface="Calibri" panose="020F0502020204030204" pitchFamily="34" charset="0"/>
                          <a:cs typeface="Calibri" panose="020F0502020204030204" pitchFamily="34" charset="0"/>
                        </a:rPr>
                        <a:t> </a:t>
                      </a:r>
                      <a:r>
                        <a:rPr sz="1900" spc="-45" dirty="0">
                          <a:solidFill>
                            <a:srgbClr val="231F20"/>
                          </a:solidFill>
                          <a:latin typeface="Calibri" panose="020F0502020204030204" pitchFamily="34" charset="0"/>
                          <a:cs typeface="Calibri" panose="020F0502020204030204" pitchFamily="34" charset="0"/>
                        </a:rPr>
                        <a:t>(SCORE)</a:t>
                      </a:r>
                      <a:r>
                        <a:rPr sz="1900" dirty="0">
                          <a:solidFill>
                            <a:srgbClr val="231F20"/>
                          </a:solidFill>
                          <a:latin typeface="Calibri" panose="020F0502020204030204" pitchFamily="34" charset="0"/>
                          <a:cs typeface="Calibri" panose="020F0502020204030204" pitchFamily="34" charset="0"/>
                        </a:rPr>
                        <a:t>%</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gridSpan="6">
                  <a:txBody>
                    <a:bodyPr/>
                    <a:lstStyle/>
                    <a:p>
                      <a:pPr marL="90000" algn="ctr">
                        <a:lnSpc>
                          <a:spcPts val="2100"/>
                        </a:lnSpc>
                        <a:spcBef>
                          <a:spcPts val="0"/>
                        </a:spcBef>
                      </a:pPr>
                      <a:r>
                        <a:rPr sz="1900" spc="-75" dirty="0">
                          <a:solidFill>
                            <a:srgbClr val="231F20"/>
                          </a:solidFill>
                          <a:latin typeface="Calibri" panose="020F0502020204030204" pitchFamily="34" charset="0"/>
                          <a:cs typeface="Calibri" panose="020F0502020204030204" pitchFamily="34" charset="0"/>
                        </a:rPr>
                        <a:t>Untreated </a:t>
                      </a:r>
                      <a:r>
                        <a:rPr sz="1900" spc="-70" dirty="0">
                          <a:solidFill>
                            <a:srgbClr val="231F20"/>
                          </a:solidFill>
                          <a:latin typeface="Calibri" panose="020F0502020204030204" pitchFamily="34" charset="0"/>
                          <a:cs typeface="Calibri" panose="020F0502020204030204" pitchFamily="34" charset="0"/>
                        </a:rPr>
                        <a:t>LDL-C</a:t>
                      </a:r>
                      <a:r>
                        <a:rPr sz="1900" spc="-170" dirty="0">
                          <a:solidFill>
                            <a:srgbClr val="231F20"/>
                          </a:solidFill>
                          <a:latin typeface="Calibri" panose="020F0502020204030204" pitchFamily="34" charset="0"/>
                          <a:cs typeface="Calibri" panose="020F0502020204030204" pitchFamily="34" charset="0"/>
                        </a:rPr>
                        <a:t> </a:t>
                      </a:r>
                      <a:r>
                        <a:rPr sz="1900" spc="-70" dirty="0">
                          <a:solidFill>
                            <a:srgbClr val="231F20"/>
                          </a:solidFill>
                          <a:latin typeface="Calibri" panose="020F0502020204030204" pitchFamily="34" charset="0"/>
                          <a:cs typeface="Calibri" panose="020F0502020204030204" pitchFamily="34" charset="0"/>
                        </a:rPr>
                        <a:t>levels</a:t>
                      </a:r>
                      <a:endParaRPr sz="1900" dirty="0">
                        <a:latin typeface="Calibri" panose="020F0502020204030204" pitchFamily="34" charset="0"/>
                        <a:cs typeface="Calibri" panose="020F0502020204030204" pitchFamily="34" charset="0"/>
                      </a:endParaRPr>
                    </a:p>
                  </a:txBody>
                  <a:tcPr marL="72000" marR="72000" marT="72000" marB="72000">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560077161"/>
                  </a:ext>
                </a:extLst>
              </a:tr>
              <a:tr h="1495576">
                <a:tc vMerge="1">
                  <a:txBody>
                    <a:bodyPr/>
                    <a:lstStyle/>
                    <a:p>
                      <a:endParaRPr/>
                    </a:p>
                  </a:txBody>
                  <a:tcPr marL="0" marR="0" marT="0" marB="0">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marR="165100" indent="-30480" algn="l">
                        <a:lnSpc>
                          <a:spcPts val="2100"/>
                        </a:lnSpc>
                        <a:spcBef>
                          <a:spcPts val="0"/>
                        </a:spcBef>
                      </a:pPr>
                      <a:r>
                        <a:rPr lang="fr-FR" sz="1900" spc="-175" dirty="0">
                          <a:solidFill>
                            <a:srgbClr val="231F20"/>
                          </a:solidFill>
                          <a:latin typeface="Calibri" panose="020F0502020204030204" pitchFamily="34" charset="0"/>
                          <a:cs typeface="Calibri" panose="020F0502020204030204" pitchFamily="34" charset="0"/>
                        </a:rPr>
                        <a:t>&lt;</a:t>
                      </a:r>
                      <a:r>
                        <a:rPr sz="1900" spc="-175" dirty="0">
                          <a:solidFill>
                            <a:srgbClr val="231F20"/>
                          </a:solidFill>
                          <a:latin typeface="Calibri" panose="020F0502020204030204" pitchFamily="34" charset="0"/>
                          <a:cs typeface="Calibri" panose="020F0502020204030204" pitchFamily="34" charset="0"/>
                        </a:rPr>
                        <a:t>1.4</a:t>
                      </a:r>
                      <a:r>
                        <a:rPr lang="fr-FR" sz="1900" spc="-175"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60" dirty="0">
                          <a:solidFill>
                            <a:srgbClr val="231F20"/>
                          </a:solidFill>
                          <a:latin typeface="Calibri" panose="020F0502020204030204" pitchFamily="34" charset="0"/>
                          <a:cs typeface="Calibri" panose="020F0502020204030204" pitchFamily="34" charset="0"/>
                        </a:rPr>
                        <a:t>(55</a:t>
                      </a:r>
                      <a:r>
                        <a:rPr sz="1900" spc="-160" dirty="0">
                          <a:solidFill>
                            <a:srgbClr val="231F20"/>
                          </a:solidFill>
                          <a:latin typeface="Calibri" panose="020F0502020204030204" pitchFamily="34" charset="0"/>
                          <a:cs typeface="Calibri" panose="020F0502020204030204" pitchFamily="34" charset="0"/>
                        </a:rPr>
                        <a:t>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algn="l">
                        <a:lnSpc>
                          <a:spcPts val="2100"/>
                        </a:lnSpc>
                        <a:spcBef>
                          <a:spcPts val="0"/>
                        </a:spcBef>
                      </a:pPr>
                      <a:r>
                        <a:rPr sz="1900" spc="-180" dirty="0">
                          <a:solidFill>
                            <a:srgbClr val="231F20"/>
                          </a:solidFill>
                          <a:latin typeface="Calibri" panose="020F0502020204030204" pitchFamily="34" charset="0"/>
                          <a:cs typeface="Calibri" panose="020F0502020204030204" pitchFamily="34" charset="0"/>
                        </a:rPr>
                        <a:t>1.4</a:t>
                      </a:r>
                      <a:r>
                        <a:rPr lang="fr-FR" sz="1900" spc="-180"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r>
                        <a:rPr lang="fr-FR" sz="1900" spc="0" dirty="0">
                          <a:solidFill>
                            <a:schemeClr val="tx1"/>
                          </a:solidFill>
                          <a:latin typeface="Calibri" panose="020F0502020204030204" pitchFamily="34" charset="0"/>
                          <a:cs typeface="Calibri" panose="020F0502020204030204" pitchFamily="34" charset="0"/>
                        </a:rPr>
                        <a:t> </a:t>
                      </a:r>
                    </a:p>
                    <a:p>
                      <a:pPr marL="90000" algn="l">
                        <a:lnSpc>
                          <a:spcPts val="2100"/>
                        </a:lnSpc>
                        <a:spcBef>
                          <a:spcPts val="0"/>
                        </a:spcBef>
                      </a:pPr>
                      <a:r>
                        <a:rPr lang="fr-FR" sz="1900" spc="-175" dirty="0">
                          <a:solidFill>
                            <a:srgbClr val="231F20"/>
                          </a:solidFill>
                          <a:latin typeface="Calibri" panose="020F0502020204030204" pitchFamily="34" charset="0"/>
                          <a:cs typeface="Calibri" panose="020F0502020204030204" pitchFamily="34" charset="0"/>
                        </a:rPr>
                        <a:t>&lt;</a:t>
                      </a:r>
                      <a:r>
                        <a:rPr sz="1900" spc="-175" dirty="0">
                          <a:solidFill>
                            <a:srgbClr val="231F20"/>
                          </a:solidFill>
                          <a:latin typeface="Calibri" panose="020F0502020204030204" pitchFamily="34" charset="0"/>
                          <a:cs typeface="Calibri" panose="020F0502020204030204" pitchFamily="34" charset="0"/>
                        </a:rPr>
                        <a:t>1.8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60" dirty="0">
                          <a:solidFill>
                            <a:srgbClr val="231F20"/>
                          </a:solidFill>
                          <a:latin typeface="Calibri" panose="020F0502020204030204" pitchFamily="34" charset="0"/>
                          <a:cs typeface="Calibri" panose="020F0502020204030204" pitchFamily="34" charset="0"/>
                        </a:rPr>
                        <a:t>(55</a:t>
                      </a:r>
                      <a:r>
                        <a:rPr sz="1900" spc="-13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algn="l">
                        <a:lnSpc>
                          <a:spcPts val="2100"/>
                        </a:lnSpc>
                        <a:spcBef>
                          <a:spcPts val="0"/>
                        </a:spcBef>
                      </a:pPr>
                      <a:r>
                        <a:rPr lang="fr-FR" sz="1900" spc="-135" dirty="0">
                          <a:solidFill>
                            <a:srgbClr val="231F20"/>
                          </a:solidFill>
                          <a:latin typeface="Calibri" panose="020F0502020204030204" pitchFamily="34" charset="0"/>
                          <a:cs typeface="Calibri" panose="020F0502020204030204" pitchFamily="34" charset="0"/>
                        </a:rPr>
                        <a:t>&lt;</a:t>
                      </a:r>
                      <a:r>
                        <a:rPr sz="1900" spc="-135" dirty="0">
                          <a:solidFill>
                            <a:srgbClr val="231F20"/>
                          </a:solidFill>
                          <a:latin typeface="Calibri" panose="020F0502020204030204" pitchFamily="34" charset="0"/>
                          <a:cs typeface="Calibri" panose="020F0502020204030204" pitchFamily="34" charset="0"/>
                        </a:rPr>
                        <a:t>70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algn="l">
                        <a:lnSpc>
                          <a:spcPts val="2100"/>
                        </a:lnSpc>
                        <a:spcBef>
                          <a:spcPts val="0"/>
                        </a:spcBef>
                      </a:pPr>
                      <a:r>
                        <a:rPr sz="1900" spc="-175" dirty="0">
                          <a:solidFill>
                            <a:srgbClr val="231F20"/>
                          </a:solidFill>
                          <a:latin typeface="Calibri" panose="020F0502020204030204" pitchFamily="34" charset="0"/>
                          <a:cs typeface="Calibri" panose="020F0502020204030204" pitchFamily="34" charset="0"/>
                        </a:rPr>
                        <a:t>1.8</a:t>
                      </a:r>
                      <a:r>
                        <a:rPr sz="1900" spc="-220"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marR="144780" indent="-231775" algn="l">
                        <a:lnSpc>
                          <a:spcPts val="2100"/>
                        </a:lnSpc>
                        <a:spcBef>
                          <a:spcPts val="0"/>
                        </a:spcBef>
                      </a:pPr>
                      <a:r>
                        <a:rPr lang="fr-FR" sz="1900" spc="-95" dirty="0">
                          <a:solidFill>
                            <a:srgbClr val="231F20"/>
                          </a:solidFill>
                          <a:latin typeface="Calibri" panose="020F0502020204030204" pitchFamily="34" charset="0"/>
                          <a:cs typeface="Calibri" panose="020F0502020204030204" pitchFamily="34" charset="0"/>
                        </a:rPr>
                        <a:t>&lt;</a:t>
                      </a:r>
                      <a:r>
                        <a:rPr sz="1900" spc="-95" dirty="0">
                          <a:solidFill>
                            <a:srgbClr val="231F20"/>
                          </a:solidFill>
                          <a:latin typeface="Calibri" panose="020F0502020204030204" pitchFamily="34" charset="0"/>
                          <a:cs typeface="Calibri" panose="020F0502020204030204" pitchFamily="34" charset="0"/>
                        </a:rPr>
                        <a:t>2.6</a:t>
                      </a:r>
                      <a:r>
                        <a:rPr sz="1900" spc="-195"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60" dirty="0">
                          <a:solidFill>
                            <a:srgbClr val="231F20"/>
                          </a:solidFill>
                          <a:latin typeface="Calibri" panose="020F0502020204030204" pitchFamily="34" charset="0"/>
                          <a:cs typeface="Calibri" panose="020F0502020204030204" pitchFamily="34" charset="0"/>
                        </a:rPr>
                        <a:t>(70</a:t>
                      </a:r>
                      <a:r>
                        <a:rPr sz="1900" spc="-13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algn="l">
                        <a:lnSpc>
                          <a:spcPts val="2100"/>
                        </a:lnSpc>
                        <a:spcBef>
                          <a:spcPts val="0"/>
                        </a:spcBef>
                      </a:pPr>
                      <a:r>
                        <a:rPr lang="fr-FR" sz="1900" spc="-160" dirty="0">
                          <a:solidFill>
                            <a:srgbClr val="231F20"/>
                          </a:solidFill>
                          <a:latin typeface="Calibri" panose="020F0502020204030204" pitchFamily="34" charset="0"/>
                          <a:cs typeface="Calibri" panose="020F0502020204030204" pitchFamily="34" charset="0"/>
                        </a:rPr>
                        <a:t>&lt;</a:t>
                      </a:r>
                      <a:r>
                        <a:rPr sz="1900" spc="-160" dirty="0">
                          <a:solidFill>
                            <a:srgbClr val="231F20"/>
                          </a:solidFill>
                          <a:latin typeface="Calibri" panose="020F0502020204030204" pitchFamily="34" charset="0"/>
                          <a:cs typeface="Calibri" panose="020F0502020204030204" pitchFamily="34" charset="0"/>
                        </a:rPr>
                        <a:t>100</a:t>
                      </a:r>
                      <a:r>
                        <a:rPr sz="1900" spc="-135" dirty="0">
                          <a:solidFill>
                            <a:srgbClr val="231F20"/>
                          </a:solidFill>
                          <a:latin typeface="Calibri" panose="020F0502020204030204" pitchFamily="34" charset="0"/>
                          <a:cs typeface="Calibri" panose="020F0502020204030204" pitchFamily="34" charset="0"/>
                        </a:rPr>
                        <a:t>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algn="l">
                        <a:lnSpc>
                          <a:spcPts val="2100"/>
                        </a:lnSpc>
                        <a:spcBef>
                          <a:spcPts val="0"/>
                        </a:spcBef>
                      </a:pPr>
                      <a:r>
                        <a:rPr sz="1900" spc="-80" dirty="0">
                          <a:solidFill>
                            <a:srgbClr val="231F20"/>
                          </a:solidFill>
                          <a:latin typeface="Calibri" panose="020F0502020204030204" pitchFamily="34" charset="0"/>
                          <a:cs typeface="Calibri" panose="020F0502020204030204" pitchFamily="34" charset="0"/>
                        </a:rPr>
                        <a:t>2.6</a:t>
                      </a:r>
                      <a:r>
                        <a:rPr sz="1900" spc="-130"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marR="144780" indent="-198120" algn="l">
                        <a:lnSpc>
                          <a:spcPts val="2100"/>
                        </a:lnSpc>
                        <a:spcBef>
                          <a:spcPts val="0"/>
                        </a:spcBef>
                      </a:pPr>
                      <a:r>
                        <a:rPr lang="fr-FR" sz="1900" spc="-95" dirty="0">
                          <a:solidFill>
                            <a:srgbClr val="231F20"/>
                          </a:solidFill>
                          <a:latin typeface="Calibri" panose="020F0502020204030204" pitchFamily="34" charset="0"/>
                          <a:cs typeface="Calibri" panose="020F0502020204030204" pitchFamily="34" charset="0"/>
                        </a:rPr>
                        <a:t>&lt;</a:t>
                      </a:r>
                      <a:r>
                        <a:rPr sz="1900" spc="-95" dirty="0">
                          <a:solidFill>
                            <a:srgbClr val="231F20"/>
                          </a:solidFill>
                          <a:latin typeface="Calibri" panose="020F0502020204030204" pitchFamily="34" charset="0"/>
                          <a:cs typeface="Calibri" panose="020F0502020204030204" pitchFamily="34" charset="0"/>
                        </a:rPr>
                        <a:t>3.0</a:t>
                      </a:r>
                      <a:r>
                        <a:rPr sz="1900" spc="-200"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120" dirty="0">
                          <a:solidFill>
                            <a:srgbClr val="231F20"/>
                          </a:solidFill>
                          <a:latin typeface="Calibri" panose="020F0502020204030204" pitchFamily="34" charset="0"/>
                          <a:cs typeface="Calibri" panose="020F0502020204030204" pitchFamily="34" charset="0"/>
                        </a:rPr>
                        <a:t>(100</a:t>
                      </a:r>
                      <a:r>
                        <a:rPr sz="1900" spc="-13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algn="l">
                        <a:lnSpc>
                          <a:spcPts val="2100"/>
                        </a:lnSpc>
                        <a:spcBef>
                          <a:spcPts val="0"/>
                        </a:spcBef>
                      </a:pPr>
                      <a:r>
                        <a:rPr lang="fr-FR" sz="1900" spc="-265" dirty="0">
                          <a:solidFill>
                            <a:srgbClr val="231F20"/>
                          </a:solidFill>
                          <a:latin typeface="Calibri" panose="020F0502020204030204" pitchFamily="34" charset="0"/>
                          <a:cs typeface="Calibri" panose="020F0502020204030204" pitchFamily="34" charset="0"/>
                        </a:rPr>
                        <a:t>&lt;</a:t>
                      </a:r>
                      <a:r>
                        <a:rPr sz="1900" spc="-265" dirty="0">
                          <a:solidFill>
                            <a:srgbClr val="231F20"/>
                          </a:solidFill>
                          <a:latin typeface="Calibri" panose="020F0502020204030204" pitchFamily="34" charset="0"/>
                          <a:cs typeface="Calibri" panose="020F0502020204030204" pitchFamily="34" charset="0"/>
                        </a:rPr>
                        <a:t>116</a:t>
                      </a:r>
                      <a:r>
                        <a:rPr sz="1900" spc="-135" dirty="0">
                          <a:solidFill>
                            <a:srgbClr val="231F20"/>
                          </a:solidFill>
                          <a:latin typeface="Calibri" panose="020F0502020204030204" pitchFamily="34" charset="0"/>
                          <a:cs typeface="Calibri" panose="020F0502020204030204" pitchFamily="34" charset="0"/>
                        </a:rPr>
                        <a:t>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algn="l">
                        <a:lnSpc>
                          <a:spcPts val="2100"/>
                        </a:lnSpc>
                        <a:spcBef>
                          <a:spcPts val="0"/>
                        </a:spcBef>
                      </a:pPr>
                      <a:r>
                        <a:rPr sz="1900" spc="-85" dirty="0">
                          <a:solidFill>
                            <a:srgbClr val="231F20"/>
                          </a:solidFill>
                          <a:latin typeface="Calibri" panose="020F0502020204030204" pitchFamily="34" charset="0"/>
                          <a:cs typeface="Calibri" panose="020F0502020204030204" pitchFamily="34" charset="0"/>
                        </a:rPr>
                        <a:t>3.0</a:t>
                      </a:r>
                      <a:r>
                        <a:rPr sz="1900" spc="-204"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marR="146050" indent="-223520" algn="l">
                        <a:lnSpc>
                          <a:spcPts val="2100"/>
                        </a:lnSpc>
                        <a:spcBef>
                          <a:spcPts val="0"/>
                        </a:spcBef>
                      </a:pPr>
                      <a:r>
                        <a:rPr lang="fr-FR" sz="1900" spc="-100" dirty="0">
                          <a:solidFill>
                            <a:srgbClr val="231F20"/>
                          </a:solidFill>
                          <a:latin typeface="Calibri" panose="020F0502020204030204" pitchFamily="34" charset="0"/>
                          <a:cs typeface="Calibri" panose="020F0502020204030204" pitchFamily="34" charset="0"/>
                        </a:rPr>
                        <a:t>&lt;</a:t>
                      </a:r>
                      <a:r>
                        <a:rPr sz="1900" spc="-100" dirty="0">
                          <a:solidFill>
                            <a:srgbClr val="231F20"/>
                          </a:solidFill>
                          <a:latin typeface="Calibri" panose="020F0502020204030204" pitchFamily="34" charset="0"/>
                          <a:cs typeface="Calibri" panose="020F0502020204030204" pitchFamily="34" charset="0"/>
                        </a:rPr>
                        <a:t>4.9</a:t>
                      </a:r>
                      <a:r>
                        <a:rPr sz="1900" spc="-200"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225" dirty="0">
                          <a:solidFill>
                            <a:srgbClr val="231F20"/>
                          </a:solidFill>
                          <a:latin typeface="Calibri" panose="020F0502020204030204" pitchFamily="34" charset="0"/>
                          <a:cs typeface="Calibri" panose="020F0502020204030204" pitchFamily="34" charset="0"/>
                        </a:rPr>
                        <a:t>(116</a:t>
                      </a:r>
                      <a:r>
                        <a:rPr sz="1900" spc="-135" dirty="0">
                          <a:solidFill>
                            <a:srgbClr val="231F20"/>
                          </a:solidFill>
                          <a:latin typeface="Calibri" panose="020F0502020204030204" pitchFamily="34" charset="0"/>
                          <a:cs typeface="Calibri" panose="020F0502020204030204" pitchFamily="34" charset="0"/>
                        </a:rPr>
                        <a:t> </a:t>
                      </a:r>
                      <a:r>
                        <a:rPr sz="1900" spc="-80" dirty="0">
                          <a:solidFill>
                            <a:srgbClr val="231F20"/>
                          </a:solidFill>
                          <a:latin typeface="Calibri" panose="020F0502020204030204" pitchFamily="34" charset="0"/>
                          <a:cs typeface="Calibri" panose="020F0502020204030204" pitchFamily="34" charset="0"/>
                        </a:rPr>
                        <a:t>to</a:t>
                      </a:r>
                      <a:endParaRPr sz="1900" dirty="0">
                        <a:latin typeface="Calibri" panose="020F0502020204030204" pitchFamily="34" charset="0"/>
                        <a:cs typeface="Calibri" panose="020F0502020204030204" pitchFamily="34" charset="0"/>
                      </a:endParaRPr>
                    </a:p>
                    <a:p>
                      <a:pPr marL="90000" algn="l">
                        <a:lnSpc>
                          <a:spcPts val="2100"/>
                        </a:lnSpc>
                        <a:spcBef>
                          <a:spcPts val="0"/>
                        </a:spcBef>
                      </a:pPr>
                      <a:r>
                        <a:rPr lang="fr-FR" sz="1900" spc="-175" dirty="0">
                          <a:solidFill>
                            <a:srgbClr val="231F20"/>
                          </a:solidFill>
                          <a:latin typeface="Calibri" panose="020F0502020204030204" pitchFamily="34" charset="0"/>
                          <a:cs typeface="Calibri" panose="020F0502020204030204" pitchFamily="34" charset="0"/>
                        </a:rPr>
                        <a:t>&lt;</a:t>
                      </a:r>
                      <a:r>
                        <a:rPr sz="1900" spc="-175" dirty="0">
                          <a:solidFill>
                            <a:srgbClr val="231F20"/>
                          </a:solidFill>
                          <a:latin typeface="Calibri" panose="020F0502020204030204" pitchFamily="34" charset="0"/>
                          <a:cs typeface="Calibri" panose="020F0502020204030204" pitchFamily="34" charset="0"/>
                        </a:rPr>
                        <a:t>190</a:t>
                      </a:r>
                      <a:r>
                        <a:rPr sz="1900" spc="-135" dirty="0">
                          <a:solidFill>
                            <a:srgbClr val="231F20"/>
                          </a:solidFill>
                          <a:latin typeface="Calibri" panose="020F0502020204030204" pitchFamily="34" charset="0"/>
                          <a:cs typeface="Calibri" panose="020F0502020204030204" pitchFamily="34" charset="0"/>
                        </a:rPr>
                        <a:t> </a:t>
                      </a:r>
                      <a:r>
                        <a:rPr sz="1900" spc="-110"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tc>
                  <a:txBody>
                    <a:bodyPr/>
                    <a:lstStyle/>
                    <a:p>
                      <a:pPr marL="90000" marR="87630" indent="17780" algn="l">
                        <a:lnSpc>
                          <a:spcPts val="2100"/>
                        </a:lnSpc>
                        <a:spcBef>
                          <a:spcPts val="0"/>
                        </a:spcBef>
                      </a:pPr>
                      <a:r>
                        <a:rPr lang="fr-FR" sz="1900" spc="-135" dirty="0">
                          <a:solidFill>
                            <a:srgbClr val="231F20"/>
                          </a:solidFill>
                          <a:latin typeface="Calibri" panose="020F0502020204030204" pitchFamily="34" charset="0"/>
                          <a:cs typeface="Calibri" panose="020F0502020204030204" pitchFamily="34" charset="0"/>
                        </a:rPr>
                        <a:t>≥</a:t>
                      </a:r>
                      <a:r>
                        <a:rPr sz="1900" spc="-135" dirty="0">
                          <a:solidFill>
                            <a:srgbClr val="231F20"/>
                          </a:solidFill>
                          <a:latin typeface="Calibri" panose="020F0502020204030204" pitchFamily="34" charset="0"/>
                          <a:cs typeface="Calibri" panose="020F0502020204030204" pitchFamily="34" charset="0"/>
                        </a:rPr>
                        <a:t>4.9</a:t>
                      </a:r>
                      <a:r>
                        <a:rPr sz="1900" spc="-190" dirty="0">
                          <a:solidFill>
                            <a:srgbClr val="231F20"/>
                          </a:solidFill>
                          <a:latin typeface="Calibri" panose="020F0502020204030204" pitchFamily="34" charset="0"/>
                          <a:cs typeface="Calibri" panose="020F0502020204030204" pitchFamily="34" charset="0"/>
                        </a:rPr>
                        <a:t> </a:t>
                      </a:r>
                      <a:r>
                        <a:rPr sz="1900" spc="-114" dirty="0">
                          <a:solidFill>
                            <a:srgbClr val="231F20"/>
                          </a:solidFill>
                          <a:latin typeface="Calibri" panose="020F0502020204030204" pitchFamily="34" charset="0"/>
                          <a:cs typeface="Calibri" panose="020F0502020204030204" pitchFamily="34" charset="0"/>
                        </a:rPr>
                        <a:t>mmol/L</a:t>
                      </a:r>
                      <a:r>
                        <a:rPr lang="fr-FR" sz="1900" spc="-114" dirty="0">
                          <a:solidFill>
                            <a:srgbClr val="231F20"/>
                          </a:solidFill>
                          <a:latin typeface="Calibri" panose="020F0502020204030204" pitchFamily="34" charset="0"/>
                          <a:cs typeface="Calibri" panose="020F0502020204030204" pitchFamily="34" charset="0"/>
                        </a:rPr>
                        <a:t> </a:t>
                      </a:r>
                      <a:r>
                        <a:rPr sz="1900" spc="-120" dirty="0">
                          <a:solidFill>
                            <a:srgbClr val="231F20"/>
                          </a:solidFill>
                          <a:latin typeface="Calibri" panose="020F0502020204030204" pitchFamily="34" charset="0"/>
                          <a:cs typeface="Calibri" panose="020F0502020204030204" pitchFamily="34" charset="0"/>
                        </a:rPr>
                        <a:t>(</a:t>
                      </a:r>
                      <a:r>
                        <a:rPr lang="fr-FR" sz="1900" spc="-120" dirty="0">
                          <a:solidFill>
                            <a:srgbClr val="231F20"/>
                          </a:solidFill>
                          <a:latin typeface="Calibri" panose="020F0502020204030204" pitchFamily="34" charset="0"/>
                          <a:cs typeface="Calibri" panose="020F0502020204030204" pitchFamily="34" charset="0"/>
                        </a:rPr>
                        <a:t>≥</a:t>
                      </a:r>
                      <a:r>
                        <a:rPr sz="1900" spc="-180" dirty="0">
                          <a:solidFill>
                            <a:srgbClr val="231F20"/>
                          </a:solidFill>
                          <a:latin typeface="Calibri" panose="020F0502020204030204" pitchFamily="34" charset="0"/>
                          <a:cs typeface="Calibri" panose="020F0502020204030204" pitchFamily="34" charset="0"/>
                        </a:rPr>
                        <a:t>190</a:t>
                      </a:r>
                      <a:r>
                        <a:rPr sz="1900" spc="-95" dirty="0">
                          <a:solidFill>
                            <a:srgbClr val="231F20"/>
                          </a:solidFill>
                          <a:latin typeface="Calibri" panose="020F0502020204030204" pitchFamily="34" charset="0"/>
                          <a:cs typeface="Calibri" panose="020F0502020204030204" pitchFamily="34" charset="0"/>
                        </a:rPr>
                        <a:t> </a:t>
                      </a:r>
                      <a:r>
                        <a:rPr sz="1900" spc="-195" dirty="0">
                          <a:solidFill>
                            <a:srgbClr val="231F20"/>
                          </a:solidFill>
                          <a:latin typeface="Calibri" panose="020F0502020204030204" pitchFamily="34" charset="0"/>
                          <a:cs typeface="Calibri" panose="020F0502020204030204" pitchFamily="34" charset="0"/>
                        </a:rPr>
                        <a:t>mg/dL)</a:t>
                      </a:r>
                      <a:endParaRPr sz="1900" dirty="0">
                        <a:latin typeface="Calibri" panose="020F0502020204030204" pitchFamily="34" charset="0"/>
                        <a:cs typeface="Calibri" panose="020F0502020204030204" pitchFamily="34" charset="0"/>
                      </a:endParaRPr>
                    </a:p>
                  </a:txBody>
                  <a:tcPr marL="72000" marR="72000" marT="72000" marB="72000" anchor="ctr">
                    <a:lnL w="53975">
                      <a:solidFill>
                        <a:srgbClr val="FFFFFF"/>
                      </a:solidFill>
                      <a:prstDash val="solid"/>
                    </a:lnL>
                    <a:lnR w="53975">
                      <a:solidFill>
                        <a:srgbClr val="FFFFFF"/>
                      </a:solidFill>
                      <a:prstDash val="solid"/>
                    </a:lnR>
                    <a:lnT w="53975">
                      <a:solidFill>
                        <a:srgbClr val="FFFFFF"/>
                      </a:solidFill>
                      <a:prstDash val="solid"/>
                    </a:lnT>
                    <a:lnB w="53975">
                      <a:solidFill>
                        <a:srgbClr val="FFFFFF"/>
                      </a:solidFill>
                      <a:prstDash val="solid"/>
                    </a:lnB>
                    <a:solidFill>
                      <a:srgbClr val="E6E7E8"/>
                    </a:solidFill>
                  </a:tcPr>
                </a:tc>
                <a:extLst>
                  <a:ext uri="{0D108BD9-81ED-4DB2-BD59-A6C34878D82A}">
                    <a16:rowId xmlns:a16="http://schemas.microsoft.com/office/drawing/2014/main" val="956669030"/>
                  </a:ext>
                </a:extLst>
              </a:tr>
            </a:tbl>
          </a:graphicData>
        </a:graphic>
      </p:graphicFrame>
      <p:sp>
        <p:nvSpPr>
          <p:cNvPr id="2" name="Oval 1"/>
          <p:cNvSpPr/>
          <p:nvPr/>
        </p:nvSpPr>
        <p:spPr>
          <a:xfrm>
            <a:off x="7848600" y="4343400"/>
            <a:ext cx="17526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7620150"/>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04800" y="1295400"/>
            <a:ext cx="11176000" cy="5139869"/>
          </a:xfrm>
          <a:prstGeom prst="rect">
            <a:avLst/>
          </a:prstGeom>
          <a:noFill/>
        </p:spPr>
        <p:txBody>
          <a:bodyPr wrap="square" rtlCol="0">
            <a:spAutoFit/>
          </a:bodyPr>
          <a:lstStyle/>
          <a:p>
            <a:r>
              <a:rPr lang="nl-NL" sz="3200" dirty="0"/>
              <a:t>*   </a:t>
            </a:r>
            <a:r>
              <a:rPr lang="fr-BE" sz="2400" b="1" dirty="0"/>
              <a:t>Ajustement des habitudes de vie:</a:t>
            </a:r>
            <a:endParaRPr lang="nl-NL" sz="2400" b="1" dirty="0"/>
          </a:p>
          <a:p>
            <a:r>
              <a:rPr lang="nl-NL" sz="2400" b="1" dirty="0"/>
              <a:t>       </a:t>
            </a:r>
            <a:r>
              <a:rPr lang="fr-BE" sz="2400" b="1" dirty="0"/>
              <a:t>Nutrition: Une alimentation équilibrée pauvre en graisses saturées et 	 		   riche en produits céréaliers, fruits, légumes et poissons.</a:t>
            </a:r>
            <a:br>
              <a:rPr lang="fr-BE" sz="2400" b="1" dirty="0"/>
            </a:br>
            <a:r>
              <a:rPr lang="nl-NL" sz="2400" b="1" dirty="0"/>
              <a:t>      Activité physique: 2.5 à 5 heures d’activités physiques modérément 				      intenses par semaine ou 30 à 60 minutes par jour. </a:t>
            </a:r>
          </a:p>
          <a:p>
            <a:endParaRPr lang="nl-NL" sz="2400" b="1" dirty="0"/>
          </a:p>
          <a:p>
            <a:pPr fontAlgn="ctr"/>
            <a:r>
              <a:rPr lang="nl-NL" sz="2400" b="1" dirty="0"/>
              <a:t>*    Valeurs cibles : IMC 20–25 kg/m</a:t>
            </a:r>
            <a:r>
              <a:rPr lang="nl-NL" sz="2400" b="1" baseline="30000" dirty="0"/>
              <a:t>2</a:t>
            </a:r>
            <a:r>
              <a:rPr lang="nl-NL" sz="2400" b="1" dirty="0"/>
              <a:t>, tour de taille &lt; 80 cm. </a:t>
            </a:r>
          </a:p>
          <a:p>
            <a:pPr fontAlgn="ctr"/>
            <a:r>
              <a:rPr lang="nl-NL" sz="2400" b="1" dirty="0"/>
              <a:t>                                  LDL-C : &lt; 100 mg/dL </a:t>
            </a:r>
            <a:r>
              <a:rPr lang="en-US" sz="2400" b="1" dirty="0"/>
              <a:t> </a:t>
            </a:r>
          </a:p>
          <a:p>
            <a:pPr fontAlgn="ctr"/>
            <a:endParaRPr lang="en-US" sz="2400" b="1" dirty="0"/>
          </a:p>
          <a:p>
            <a:pPr fontAlgn="ctr"/>
            <a:r>
              <a:rPr lang="en-US" sz="2400" b="1" dirty="0">
                <a:sym typeface="Wingdings" panose="05000000000000000000" pitchFamily="2" charset="2"/>
              </a:rPr>
              <a:t> Si le </a:t>
            </a:r>
            <a:r>
              <a:rPr lang="en-US" sz="2400" b="1" dirty="0"/>
              <a:t>LDL-C </a:t>
            </a:r>
            <a:r>
              <a:rPr lang="en-US" sz="2400" b="1" dirty="0" err="1"/>
              <a:t>n’est</a:t>
            </a:r>
            <a:r>
              <a:rPr lang="en-US" sz="2400" b="1" dirty="0"/>
              <a:t> pas sous </a:t>
            </a:r>
            <a:r>
              <a:rPr lang="en-US" sz="2400" b="1" dirty="0" err="1"/>
              <a:t>contrôle</a:t>
            </a:r>
            <a:r>
              <a:rPr lang="en-US" sz="2400" b="1" dirty="0"/>
              <a:t> avec des </a:t>
            </a:r>
            <a:r>
              <a:rPr lang="en-US" sz="2400" b="1" dirty="0" err="1"/>
              <a:t>changements</a:t>
            </a:r>
            <a:r>
              <a:rPr lang="en-US" sz="2400" b="1" dirty="0"/>
              <a:t> de style de vie, un </a:t>
            </a:r>
            <a:r>
              <a:rPr lang="en-US" sz="2400" b="1" dirty="0" err="1"/>
              <a:t>traitement</a:t>
            </a:r>
            <a:r>
              <a:rPr lang="en-US" sz="2400" b="1" dirty="0"/>
              <a:t> avec des </a:t>
            </a:r>
            <a:r>
              <a:rPr lang="en-US" sz="2400" b="1" dirty="0" err="1"/>
              <a:t>statines</a:t>
            </a:r>
            <a:r>
              <a:rPr lang="en-US" sz="2400" b="1" dirty="0"/>
              <a:t> </a:t>
            </a:r>
            <a:r>
              <a:rPr lang="en-US" sz="2400" b="1" dirty="0" err="1"/>
              <a:t>peut</a:t>
            </a:r>
            <a:r>
              <a:rPr lang="en-US" sz="2400" b="1" dirty="0"/>
              <a:t> </a:t>
            </a:r>
            <a:r>
              <a:rPr lang="en-US" sz="2400" b="1" dirty="0" err="1"/>
              <a:t>être</a:t>
            </a:r>
            <a:r>
              <a:rPr lang="en-US" sz="2400" b="1" dirty="0"/>
              <a:t> </a:t>
            </a:r>
            <a:r>
              <a:rPr lang="en-US" sz="2400" b="1" dirty="0" err="1"/>
              <a:t>envisagé</a:t>
            </a:r>
            <a:r>
              <a:rPr lang="en-US" sz="2400" b="1" dirty="0"/>
              <a:t>, </a:t>
            </a:r>
            <a:r>
              <a:rPr lang="en-US" sz="2400" b="1" dirty="0" err="1"/>
              <a:t>en</a:t>
            </a:r>
            <a:r>
              <a:rPr lang="en-US" sz="2400" b="1" dirty="0"/>
              <a:t> consultation avec le patient.</a:t>
            </a:r>
            <a:endParaRPr lang="nl-NL" sz="3200" dirty="0"/>
          </a:p>
          <a:p>
            <a:pPr fontAlgn="ctr"/>
            <a:endParaRPr lang="nl-NL" sz="3200" dirty="0"/>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4DCAB19-BDAF-48CD-85FF-E47507D4170C}"/>
              </a:ext>
            </a:extLst>
          </p:cNvPr>
          <p:cNvSpPr/>
          <p:nvPr/>
        </p:nvSpPr>
        <p:spPr>
          <a:xfrm>
            <a:off x="381000" y="224682"/>
            <a:ext cx="4604146" cy="707886"/>
          </a:xfrm>
          <a:prstGeom prst="rect">
            <a:avLst/>
          </a:prstGeom>
        </p:spPr>
        <p:txBody>
          <a:bodyPr wrap="none">
            <a:spAutoFit/>
          </a:bodyPr>
          <a:lstStyle/>
          <a:p>
            <a:r>
              <a:rPr lang="en-GB" sz="4000" kern="0" dirty="0">
                <a:solidFill>
                  <a:prstClr val="white"/>
                </a:solidFill>
                <a:ea typeface="+mj-ea"/>
                <a:cs typeface="Arial"/>
              </a:rPr>
              <a:t>Cas 1: Conclusions</a:t>
            </a:r>
            <a:endParaRPr lang="fr-BE" dirty="0"/>
          </a:p>
        </p:txBody>
      </p:sp>
    </p:spTree>
    <p:extLst>
      <p:ext uri="{BB962C8B-B14F-4D97-AF65-F5344CB8AC3E}">
        <p14:creationId xmlns:p14="http://schemas.microsoft.com/office/powerpoint/2010/main" val="1832535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 2</a:t>
            </a:r>
          </a:p>
        </p:txBody>
      </p:sp>
    </p:spTree>
    <p:extLst>
      <p:ext uri="{BB962C8B-B14F-4D97-AF65-F5344CB8AC3E}">
        <p14:creationId xmlns:p14="http://schemas.microsoft.com/office/powerpoint/2010/main" val="28577923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FC63B7-9035-4AE1-A554-B851687BC41C}"/>
              </a:ext>
            </a:extLst>
          </p:cNvPr>
          <p:cNvSpPr>
            <a:spLocks noGrp="1"/>
          </p:cNvSpPr>
          <p:nvPr>
            <p:ph type="sldNum" sz="quarter" idx="12"/>
          </p:nvPr>
        </p:nvSpPr>
        <p:spPr>
          <a:xfrm>
            <a:off x="535431" y="6546025"/>
            <a:ext cx="181990" cy="16737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prstClr val="white"/>
                </a:solidFill>
                <a:effectLst/>
                <a:uLnTx/>
                <a:uFillTx/>
                <a:latin typeface="Arial"/>
                <a:ea typeface="+mn-ea"/>
                <a:cs typeface="Arial"/>
              </a:rPr>
              <a:pPr marL="0" marR="0" lvl="0" indent="0" algn="l" defTabSz="914400" rtl="0" eaLnBrk="1" fontAlgn="auto" latinLnBrk="0" hangingPunct="1">
                <a:lnSpc>
                  <a:spcPct val="100000"/>
                </a:lnSpc>
                <a:spcBef>
                  <a:spcPts val="0"/>
                </a:spcBef>
                <a:spcAft>
                  <a:spcPts val="0"/>
                </a:spcAft>
                <a:buClrTx/>
                <a:buSzTx/>
                <a:buFontTx/>
                <a:buNone/>
                <a:tabLst/>
                <a:defRPr/>
              </a:pPr>
              <a:t>58</a:t>
            </a:fld>
            <a:endParaRPr kumimoji="0" lang="en-US" sz="900" b="0" i="0" u="none" strike="noStrike" kern="1200" cap="none" spc="0" normalizeH="0" baseline="0" noProof="0" dirty="0">
              <a:ln>
                <a:noFill/>
              </a:ln>
              <a:solidFill>
                <a:prstClr val="white"/>
              </a:solidFill>
              <a:effectLst/>
              <a:uLnTx/>
              <a:uFillTx/>
              <a:latin typeface="Arial"/>
              <a:ea typeface="+mn-ea"/>
              <a:cs typeface="Arial"/>
            </a:endParaRPr>
          </a:p>
        </p:txBody>
      </p:sp>
      <p:sp>
        <p:nvSpPr>
          <p:cNvPr id="3" name="Text Placeholder 2">
            <a:extLst>
              <a:ext uri="{FF2B5EF4-FFF2-40B4-BE49-F238E27FC236}">
                <a16:creationId xmlns:a16="http://schemas.microsoft.com/office/drawing/2014/main" id="{295A5FF9-8C96-4F48-A16C-9E46E6F0795B}"/>
              </a:ext>
            </a:extLst>
          </p:cNvPr>
          <p:cNvSpPr>
            <a:spLocks noGrp="1"/>
          </p:cNvSpPr>
          <p:nvPr>
            <p:ph type="body" sz="quarter" idx="13"/>
          </p:nvPr>
        </p:nvSpPr>
        <p:spPr>
          <a:xfrm>
            <a:off x="838200" y="6629400"/>
            <a:ext cx="10665969" cy="246221"/>
          </a:xfrm>
        </p:spPr>
        <p:txBody>
          <a:bodyPr/>
          <a:lstStyle/>
          <a:p>
            <a:r>
              <a:rPr lang="en-GB" sz="800" dirty="0"/>
              <a:t>CV, </a:t>
            </a:r>
            <a:r>
              <a:rPr lang="en-GB" sz="800" dirty="0" err="1"/>
              <a:t>cardiovasculaire</a:t>
            </a:r>
            <a:r>
              <a:rPr lang="en-GB" sz="800" dirty="0"/>
              <a:t>; CT,  </a:t>
            </a:r>
            <a:r>
              <a:rPr lang="en-GB" sz="800" dirty="0" err="1"/>
              <a:t>cholestérol</a:t>
            </a:r>
            <a:r>
              <a:rPr lang="en-GB" sz="800" dirty="0"/>
              <a:t> total; TG, triglyceride, HDL-C, high-density lipoprotein cholesterol; PA, pression </a:t>
            </a:r>
            <a:r>
              <a:rPr lang="en-GB" sz="800" dirty="0" err="1"/>
              <a:t>artérielle</a:t>
            </a:r>
            <a:r>
              <a:rPr lang="en-GB" sz="800" dirty="0"/>
              <a:t>; IMC, </a:t>
            </a:r>
            <a:r>
              <a:rPr lang="en-GB" sz="800" dirty="0" err="1"/>
              <a:t>Indice</a:t>
            </a:r>
            <a:r>
              <a:rPr lang="en-GB" sz="800" dirty="0"/>
              <a:t> de masse </a:t>
            </a:r>
            <a:r>
              <a:rPr lang="en-GB" sz="800" dirty="0" err="1"/>
              <a:t>corporelle</a:t>
            </a:r>
            <a:r>
              <a:rPr lang="en-GB" sz="800" dirty="0"/>
              <a:t> </a:t>
            </a:r>
          </a:p>
          <a:p>
            <a:endParaRPr lang="en-GB" sz="800" dirty="0"/>
          </a:p>
        </p:txBody>
      </p:sp>
      <p:sp>
        <p:nvSpPr>
          <p:cNvPr id="5" name="Title 4">
            <a:extLst>
              <a:ext uri="{FF2B5EF4-FFF2-40B4-BE49-F238E27FC236}">
                <a16:creationId xmlns:a16="http://schemas.microsoft.com/office/drawing/2014/main" id="{726DA372-6D44-472A-9A84-6687903DDBA1}"/>
              </a:ext>
            </a:extLst>
          </p:cNvPr>
          <p:cNvSpPr>
            <a:spLocks noGrp="1"/>
          </p:cNvSpPr>
          <p:nvPr>
            <p:ph type="title"/>
          </p:nvPr>
        </p:nvSpPr>
        <p:spPr/>
        <p:txBody>
          <a:bodyPr/>
          <a:lstStyle/>
          <a:p>
            <a:r>
              <a:rPr lang="en-GB" dirty="0"/>
              <a:t>Cas 2: Patient SR</a:t>
            </a: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aphicFrame>
        <p:nvGraphicFramePr>
          <p:cNvPr id="9" name="Content Placeholder 3">
            <a:extLst>
              <a:ext uri="{FF2B5EF4-FFF2-40B4-BE49-F238E27FC236}">
                <a16:creationId xmlns:a16="http://schemas.microsoft.com/office/drawing/2014/main" id="{F7324D10-5418-46E5-ABB8-965AF8E1AA50}"/>
              </a:ext>
            </a:extLst>
          </p:cNvPr>
          <p:cNvGraphicFramePr>
            <a:graphicFrameLocks/>
          </p:cNvGraphicFramePr>
          <p:nvPr>
            <p:extLst>
              <p:ext uri="{D42A27DB-BD31-4B8C-83A1-F6EECF244321}">
                <p14:modId xmlns:p14="http://schemas.microsoft.com/office/powerpoint/2010/main" val="46764267"/>
              </p:ext>
            </p:extLst>
          </p:nvPr>
        </p:nvGraphicFramePr>
        <p:xfrm>
          <a:off x="650365" y="2007606"/>
          <a:ext cx="10560179" cy="3078480"/>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507767">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Données</a:t>
                      </a:r>
                      <a:r>
                        <a:rPr lang="en-GB" sz="16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191297">
                <a:tc>
                  <a:txBody>
                    <a:bodyPr/>
                    <a:lstStyle/>
                    <a:p>
                      <a:r>
                        <a:rPr lang="en-GB" sz="1600" dirty="0" err="1">
                          <a:latin typeface="Calibri" panose="020F0502020204030204" pitchFamily="34" charset="0"/>
                          <a:cs typeface="Calibri" panose="020F0502020204030204" pitchFamily="34" charset="0"/>
                        </a:rPr>
                        <a:t>Démographie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46 ans</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homme, blanc, travaille comme chauffeur de taxi à Bruxelles</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a:latin typeface="Calibri" panose="020F0502020204030204" pitchFamily="34" charset="0"/>
                          <a:cs typeface="Calibri" panose="020F0502020204030204" pitchFamily="34" charset="0"/>
                        </a:rPr>
                        <a:t>Raison de la consultation</a:t>
                      </a:r>
                    </a:p>
                  </a:txBody>
                  <a:tcPr/>
                </a:tc>
                <a:tc>
                  <a:txBody>
                    <a:bodyPr/>
                    <a:lstStyle/>
                    <a:p>
                      <a:r>
                        <a:rPr lang="en-GB" sz="1600" i="1" dirty="0">
                          <a:latin typeface="Calibri" panose="020F0502020204030204" pitchFamily="34" charset="0"/>
                          <a:cs typeface="Calibri" panose="020F0502020204030204" pitchFamily="34" charset="0"/>
                        </a:rPr>
                        <a:t>infection des </a:t>
                      </a:r>
                      <a:r>
                        <a:rPr lang="en-GB" sz="1600" i="1" dirty="0" err="1">
                          <a:latin typeface="Calibri" panose="020F0502020204030204" pitchFamily="34" charset="0"/>
                          <a:cs typeface="Calibri" panose="020F0502020204030204" pitchFamily="34" charset="0"/>
                        </a:rPr>
                        <a:t>voies</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respiratoires</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Antécedents</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cliniques</a:t>
                      </a:r>
                      <a:r>
                        <a:rPr lang="en-GB" sz="1600" dirty="0">
                          <a:latin typeface="Calibri" panose="020F0502020204030204" pitchFamily="34" charset="0"/>
                          <a:cs typeface="Calibri" panose="020F0502020204030204" pitchFamily="34" charset="0"/>
                        </a:rPr>
                        <a:t> et </a:t>
                      </a:r>
                      <a:r>
                        <a:rPr lang="en-GB" sz="1600" dirty="0" err="1">
                          <a:latin typeface="Calibri" panose="020F0502020204030204" pitchFamily="34" charset="0"/>
                          <a:cs typeface="Calibri" panose="020F0502020204030204" pitchFamily="34" charset="0"/>
                        </a:rPr>
                        <a:t>familiaux</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inconnu</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191297">
                <a:tc>
                  <a:txBody>
                    <a:bodyPr/>
                    <a:lstStyle/>
                    <a:p>
                      <a:r>
                        <a:rPr lang="en-GB" sz="1600" dirty="0" err="1">
                          <a:latin typeface="Calibri" panose="020F0502020204030204" pitchFamily="34" charset="0"/>
                          <a:cs typeface="Calibri" panose="020F0502020204030204" pitchFamily="34" charset="0"/>
                        </a:rPr>
                        <a:t>Facteurs</a:t>
                      </a:r>
                      <a:r>
                        <a:rPr lang="en-GB" sz="1600" dirty="0">
                          <a:latin typeface="Calibri" panose="020F0502020204030204" pitchFamily="34" charset="0"/>
                          <a:cs typeface="Calibri" panose="020F0502020204030204" pitchFamily="34" charset="0"/>
                        </a:rPr>
                        <a:t> de </a:t>
                      </a:r>
                      <a:r>
                        <a:rPr lang="en-GB" sz="1600" dirty="0" err="1">
                          <a:latin typeface="Calibri" panose="020F0502020204030204" pitchFamily="34" charset="0"/>
                          <a:cs typeface="Calibri" panose="020F0502020204030204" pitchFamily="34" charset="0"/>
                        </a:rPr>
                        <a:t>risque</a:t>
                      </a:r>
                      <a:r>
                        <a:rPr lang="en-GB" sz="1600" dirty="0">
                          <a:latin typeface="Calibri" panose="020F0502020204030204" pitchFamily="34" charset="0"/>
                          <a:cs typeface="Calibri" panose="020F0502020204030204" pitchFamily="34" charset="0"/>
                        </a:rPr>
                        <a:t> CV</a:t>
                      </a:r>
                    </a:p>
                  </a:txBody>
                  <a:tcPr/>
                </a:tc>
                <a:tc>
                  <a:txBody>
                    <a:bodyPr/>
                    <a:lstStyle/>
                    <a:p>
                      <a:r>
                        <a:rPr lang="nl-BE" sz="1600" i="1" dirty="0">
                          <a:latin typeface="Calibri" panose="020F0502020204030204" pitchFamily="34" charset="0"/>
                          <a:cs typeface="Calibri" panose="020F0502020204030204" pitchFamily="34" charset="0"/>
                        </a:rPr>
                        <a:t>Fumeur 25 cigarettes/jour, hypertension, PA 160 mmg/Hg, IMC 31Kg/m², tour de taille = 118 cm</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Profil</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lipidique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CT</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HDL-C = 39 mg/dL </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Résultat</a:t>
                      </a:r>
                      <a:endParaRPr lang="en-GB" sz="1600" dirty="0">
                        <a:latin typeface="Calibri" panose="020F0502020204030204" pitchFamily="34" charset="0"/>
                        <a:cs typeface="Calibri" panose="020F0502020204030204" pitchFamily="34" charset="0"/>
                      </a:endParaRP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BE" sz="1600" i="1" dirty="0">
                          <a:latin typeface="Calibri" panose="020F0502020204030204" pitchFamily="34" charset="0"/>
                          <a:cs typeface="Calibri" panose="020F0502020204030204" pitchFamily="34" charset="0"/>
                        </a:rPr>
                        <a:t>Poumons cliniquement libres;</a:t>
                      </a:r>
                    </a:p>
                    <a:p>
                      <a:pPr marL="0" marR="0" lvl="0" indent="0" defTabSz="914400" eaLnBrk="1" fontAlgn="auto" latinLnBrk="0" hangingPunct="1">
                        <a:lnSpc>
                          <a:spcPct val="100000"/>
                        </a:lnSpc>
                        <a:spcBef>
                          <a:spcPts val="0"/>
                        </a:spcBef>
                        <a:spcAft>
                          <a:spcPts val="0"/>
                        </a:spcAft>
                        <a:buClrTx/>
                        <a:buSzTx/>
                        <a:buFontTx/>
                        <a:buNone/>
                        <a:tabLst/>
                        <a:defRPr/>
                      </a:pPr>
                      <a:r>
                        <a:rPr lang="fr-BE" sz="1600" i="1" dirty="0">
                          <a:latin typeface="Calibri" panose="020F0502020204030204" pitchFamily="34" charset="0"/>
                          <a:cs typeface="Calibri" panose="020F0502020204030204" pitchFamily="34" charset="0"/>
                        </a:rPr>
                        <a:t>Le patient accepte de profiter de l'occasion pour estimer son risque CV total</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Tree>
    <p:extLst>
      <p:ext uri="{BB962C8B-B14F-4D97-AF65-F5344CB8AC3E}">
        <p14:creationId xmlns:p14="http://schemas.microsoft.com/office/powerpoint/2010/main" val="36735957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Question </a:t>
            </a:r>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indent="0">
              <a:spcAft>
                <a:spcPts val="1200"/>
              </a:spcAft>
            </a:pPr>
            <a:r>
              <a:rPr lang="fr-BE" dirty="0">
                <a:solidFill>
                  <a:schemeClr val="tx1"/>
                </a:solidFill>
              </a:rPr>
              <a:t>Quel est son risque de développer une maladie CV fatale/10 ans?</a:t>
            </a:r>
            <a:r>
              <a:rPr lang="en-GB" dirty="0">
                <a:solidFill>
                  <a:schemeClr val="tx1"/>
                </a:solidFill>
              </a:rPr>
              <a:t> </a:t>
            </a:r>
          </a:p>
          <a:p>
            <a:pPr marL="457200" indent="-457200">
              <a:buAutoNum type="alphaUcPeriod"/>
            </a:pPr>
            <a:r>
              <a:rPr lang="en-GB" dirty="0" err="1">
                <a:solidFill>
                  <a:schemeClr val="tx1"/>
                </a:solidFill>
              </a:rPr>
              <a:t>Faible</a:t>
            </a:r>
            <a:endParaRPr lang="en-GB" dirty="0">
              <a:solidFill>
                <a:schemeClr val="tx1"/>
              </a:solidFill>
            </a:endParaRPr>
          </a:p>
          <a:p>
            <a:pPr marL="457200" indent="-457200">
              <a:buAutoNum type="alphaUcPeriod"/>
            </a:pPr>
            <a:r>
              <a:rPr lang="en-GB" dirty="0" err="1">
                <a:solidFill>
                  <a:schemeClr val="tx1"/>
                </a:solidFill>
              </a:rPr>
              <a:t>Modéré</a:t>
            </a:r>
            <a:endParaRPr lang="en-GB" dirty="0">
              <a:solidFill>
                <a:schemeClr val="tx1"/>
              </a:solidFill>
            </a:endParaRPr>
          </a:p>
          <a:p>
            <a:pPr marL="457200" indent="-457200">
              <a:buAutoNum type="alphaUcPeriod"/>
            </a:pPr>
            <a:r>
              <a:rPr lang="en-GB" dirty="0" err="1">
                <a:solidFill>
                  <a:schemeClr val="tx1"/>
                </a:solidFill>
              </a:rPr>
              <a:t>Élevé</a:t>
            </a:r>
            <a:r>
              <a:rPr lang="en-GB" dirty="0">
                <a:solidFill>
                  <a:schemeClr val="tx1"/>
                </a:solidFill>
              </a:rPr>
              <a:t> </a:t>
            </a:r>
          </a:p>
          <a:p>
            <a:pPr marL="457200" indent="-457200">
              <a:buAutoNum type="alphaUcPeriod"/>
            </a:pPr>
            <a:r>
              <a:rPr lang="en-GB" dirty="0" err="1">
                <a:solidFill>
                  <a:schemeClr val="tx1"/>
                </a:solidFill>
              </a:rPr>
              <a:t>Très</a:t>
            </a:r>
            <a:r>
              <a:rPr lang="en-GB" dirty="0">
                <a:solidFill>
                  <a:schemeClr val="tx1"/>
                </a:solidFill>
              </a:rPr>
              <a:t> </a:t>
            </a:r>
            <a:r>
              <a:rPr lang="en-GB" dirty="0" err="1">
                <a:solidFill>
                  <a:schemeClr val="tx1"/>
                </a:solidFill>
              </a:rPr>
              <a:t>élévé</a:t>
            </a:r>
            <a:endParaRPr lang="en-GB" dirty="0">
              <a:solidFill>
                <a:schemeClr val="tx1"/>
              </a:solidFill>
            </a:endParaRP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ontent Placeholder 3">
            <a:extLst>
              <a:ext uri="{FF2B5EF4-FFF2-40B4-BE49-F238E27FC236}">
                <a16:creationId xmlns:a16="http://schemas.microsoft.com/office/drawing/2014/main" id="{910C54A5-9501-467D-BEDC-0827B432677E}"/>
              </a:ext>
            </a:extLst>
          </p:cNvPr>
          <p:cNvGraphicFramePr>
            <a:graphicFrameLocks/>
          </p:cNvGraphicFramePr>
          <p:nvPr>
            <p:extLst>
              <p:ext uri="{D42A27DB-BD31-4B8C-83A1-F6EECF244321}">
                <p14:modId xmlns:p14="http://schemas.microsoft.com/office/powerpoint/2010/main" val="1287154230"/>
              </p:ext>
            </p:extLst>
          </p:nvPr>
        </p:nvGraphicFramePr>
        <p:xfrm>
          <a:off x="717421" y="3667159"/>
          <a:ext cx="10560179" cy="3078480"/>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507767">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Données</a:t>
                      </a:r>
                      <a:r>
                        <a:rPr lang="en-GB" sz="16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273178">
                <a:tc>
                  <a:txBody>
                    <a:bodyPr/>
                    <a:lstStyle/>
                    <a:p>
                      <a:r>
                        <a:rPr lang="en-GB" sz="1600" dirty="0" err="1">
                          <a:latin typeface="Calibri" panose="020F0502020204030204" pitchFamily="34" charset="0"/>
                          <a:cs typeface="Calibri" panose="020F0502020204030204" pitchFamily="34" charset="0"/>
                        </a:rPr>
                        <a:t>Démographie</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46 ans</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homme, blanc, travaille comme chauffeur de taxi à Bruxelles</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a:latin typeface="Calibri" panose="020F0502020204030204" pitchFamily="34" charset="0"/>
                          <a:cs typeface="Calibri" panose="020F0502020204030204" pitchFamily="34" charset="0"/>
                        </a:rPr>
                        <a:t>Raison de la consultation</a:t>
                      </a:r>
                    </a:p>
                  </a:txBody>
                  <a:tcPr/>
                </a:tc>
                <a:tc>
                  <a:txBody>
                    <a:bodyPr/>
                    <a:lstStyle/>
                    <a:p>
                      <a:r>
                        <a:rPr lang="en-GB" sz="1600" i="1" dirty="0">
                          <a:latin typeface="Calibri" panose="020F0502020204030204" pitchFamily="34" charset="0"/>
                          <a:cs typeface="Calibri" panose="020F0502020204030204" pitchFamily="34" charset="0"/>
                        </a:rPr>
                        <a:t>infection des </a:t>
                      </a:r>
                      <a:r>
                        <a:rPr lang="en-GB" sz="1600" i="1" dirty="0" err="1">
                          <a:latin typeface="Calibri" panose="020F0502020204030204" pitchFamily="34" charset="0"/>
                          <a:cs typeface="Calibri" panose="020F0502020204030204" pitchFamily="34" charset="0"/>
                        </a:rPr>
                        <a:t>voies</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respiratoires</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02422127"/>
                  </a:ext>
                </a:extLst>
              </a:tr>
              <a:tr h="191297">
                <a:tc>
                  <a:txBody>
                    <a:bodyPr/>
                    <a:lstStyle/>
                    <a:p>
                      <a:r>
                        <a:rPr lang="en-GB" sz="1600" dirty="0" err="1">
                          <a:latin typeface="Calibri" panose="020F0502020204030204" pitchFamily="34" charset="0"/>
                          <a:cs typeface="Calibri" panose="020F0502020204030204" pitchFamily="34" charset="0"/>
                        </a:rPr>
                        <a:t>Antécedents</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cliniques</a:t>
                      </a:r>
                      <a:r>
                        <a:rPr lang="en-GB" sz="1600" dirty="0">
                          <a:latin typeface="Calibri" panose="020F0502020204030204" pitchFamily="34" charset="0"/>
                          <a:cs typeface="Calibri" panose="020F0502020204030204" pitchFamily="34" charset="0"/>
                        </a:rPr>
                        <a:t> et </a:t>
                      </a:r>
                      <a:r>
                        <a:rPr lang="en-GB" sz="1600" dirty="0" err="1">
                          <a:latin typeface="Calibri" panose="020F0502020204030204" pitchFamily="34" charset="0"/>
                          <a:cs typeface="Calibri" panose="020F0502020204030204" pitchFamily="34" charset="0"/>
                        </a:rPr>
                        <a:t>familiaux</a:t>
                      </a:r>
                      <a:endParaRPr lang="en-GB" sz="1600" dirty="0">
                        <a:latin typeface="Calibri" panose="020F0502020204030204" pitchFamily="34" charset="0"/>
                        <a:cs typeface="Calibri" panose="020F0502020204030204" pitchFamily="34" charset="0"/>
                      </a:endParaRPr>
                    </a:p>
                  </a:txBody>
                  <a:tcPr/>
                </a:tc>
                <a:tc>
                  <a:txBody>
                    <a:bodyPr/>
                    <a:lstStyle/>
                    <a:p>
                      <a:r>
                        <a:rPr lang="nl-BE" sz="1600" i="1" dirty="0">
                          <a:latin typeface="Calibri" panose="020F0502020204030204" pitchFamily="34" charset="0"/>
                          <a:cs typeface="Calibri" panose="020F0502020204030204" pitchFamily="34" charset="0"/>
                        </a:rPr>
                        <a:t>inconnu</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211540463"/>
                  </a:ext>
                </a:extLst>
              </a:tr>
              <a:tr h="303658">
                <a:tc>
                  <a:txBody>
                    <a:bodyPr/>
                    <a:lstStyle/>
                    <a:p>
                      <a:r>
                        <a:rPr lang="en-GB" sz="1600" dirty="0" err="1">
                          <a:latin typeface="Calibri" panose="020F0502020204030204" pitchFamily="34" charset="0"/>
                          <a:cs typeface="Calibri" panose="020F0502020204030204" pitchFamily="34" charset="0"/>
                        </a:rPr>
                        <a:t>Facteurs</a:t>
                      </a:r>
                      <a:r>
                        <a:rPr lang="en-GB" sz="1600" dirty="0">
                          <a:latin typeface="Calibri" panose="020F0502020204030204" pitchFamily="34" charset="0"/>
                          <a:cs typeface="Calibri" panose="020F0502020204030204" pitchFamily="34" charset="0"/>
                        </a:rPr>
                        <a:t> de </a:t>
                      </a:r>
                      <a:r>
                        <a:rPr lang="en-GB" sz="1600" dirty="0" err="1">
                          <a:latin typeface="Calibri" panose="020F0502020204030204" pitchFamily="34" charset="0"/>
                          <a:cs typeface="Calibri" panose="020F0502020204030204" pitchFamily="34" charset="0"/>
                        </a:rPr>
                        <a:t>risque</a:t>
                      </a:r>
                      <a:r>
                        <a:rPr lang="en-GB" sz="1600" dirty="0">
                          <a:latin typeface="Calibri" panose="020F0502020204030204" pitchFamily="34" charset="0"/>
                          <a:cs typeface="Calibri" panose="020F0502020204030204" pitchFamily="34" charset="0"/>
                        </a:rPr>
                        <a:t> CV</a:t>
                      </a:r>
                    </a:p>
                  </a:txBody>
                  <a:tcPr/>
                </a:tc>
                <a:tc>
                  <a:txBody>
                    <a:bodyPr/>
                    <a:lstStyle/>
                    <a:p>
                      <a:r>
                        <a:rPr lang="nl-BE" sz="1600" i="1" dirty="0">
                          <a:latin typeface="Calibri" panose="020F0502020204030204" pitchFamily="34" charset="0"/>
                          <a:cs typeface="Calibri" panose="020F0502020204030204" pitchFamily="34" charset="0"/>
                        </a:rPr>
                        <a:t>Fumeur 25 cigarettes/jour, hypertension, PA 160 mmg/Hg, IMC 31Kg/m², tour de taille = 118 cm</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Profil</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lipidique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CT</a:t>
                      </a:r>
                      <a:r>
                        <a:rPr lang="hr-HR" sz="1600" i="1" dirty="0">
                          <a:latin typeface="Calibri" panose="020F0502020204030204" pitchFamily="34" charset="0"/>
                          <a:cs typeface="Calibri" panose="020F0502020204030204" pitchFamily="34" charset="0"/>
                        </a:rPr>
                        <a:t> = </a:t>
                      </a:r>
                      <a:r>
                        <a:rPr lang="nl-BE" sz="1600" i="1" dirty="0">
                          <a:latin typeface="Calibri" panose="020F0502020204030204" pitchFamily="34" charset="0"/>
                          <a:cs typeface="Calibri" panose="020F0502020204030204" pitchFamily="34" charset="0"/>
                        </a:rPr>
                        <a:t>270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HDL-C = 39 mg/dL </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Résultat</a:t>
                      </a:r>
                      <a:endParaRPr lang="en-GB" sz="1600" dirty="0">
                        <a:latin typeface="Calibri" panose="020F0502020204030204" pitchFamily="34" charset="0"/>
                        <a:cs typeface="Calibri" panose="020F0502020204030204" pitchFamily="34" charset="0"/>
                      </a:endParaRP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fr-BE" sz="1600" i="1" dirty="0">
                          <a:latin typeface="Calibri" panose="020F0502020204030204" pitchFamily="34" charset="0"/>
                          <a:cs typeface="Calibri" panose="020F0502020204030204" pitchFamily="34" charset="0"/>
                        </a:rPr>
                        <a:t>Poumons cliniquement libres;</a:t>
                      </a:r>
                    </a:p>
                    <a:p>
                      <a:pPr marL="0" marR="0" lvl="0" indent="0" defTabSz="914400" eaLnBrk="1" fontAlgn="auto" latinLnBrk="0" hangingPunct="1">
                        <a:lnSpc>
                          <a:spcPct val="100000"/>
                        </a:lnSpc>
                        <a:spcBef>
                          <a:spcPts val="0"/>
                        </a:spcBef>
                        <a:spcAft>
                          <a:spcPts val="0"/>
                        </a:spcAft>
                        <a:buClrTx/>
                        <a:buSzTx/>
                        <a:buFontTx/>
                        <a:buNone/>
                        <a:tabLst/>
                        <a:defRPr/>
                      </a:pPr>
                      <a:r>
                        <a:rPr lang="fr-BE" sz="1600" i="1" dirty="0">
                          <a:latin typeface="Calibri" panose="020F0502020204030204" pitchFamily="34" charset="0"/>
                          <a:cs typeface="Calibri" panose="020F0502020204030204" pitchFamily="34" charset="0"/>
                        </a:rPr>
                        <a:t>Le patient accepte de profiter de l'occasion pour estimer son risque CV total</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bl>
          </a:graphicData>
        </a:graphic>
      </p:graphicFrame>
    </p:spTree>
    <p:extLst>
      <p:ext uri="{BB962C8B-B14F-4D97-AF65-F5344CB8AC3E}">
        <p14:creationId xmlns:p14="http://schemas.microsoft.com/office/powerpoint/2010/main" val="1372779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09712" y="2128911"/>
            <a:ext cx="10444089" cy="3046988"/>
          </a:xfrm>
          <a:prstGeom prst="rect">
            <a:avLst/>
          </a:prstGeom>
          <a:noFill/>
        </p:spPr>
        <p:txBody>
          <a:bodyPr wrap="square" rtlCol="0">
            <a:spAutoFit/>
          </a:bodyPr>
          <a:lstStyle/>
          <a:p>
            <a:pPr marL="380990" indent="-380990">
              <a:buFont typeface="Arial" panose="020B0604020202020204" pitchFamily="34" charset="0"/>
              <a:buChar char="•"/>
            </a:pPr>
            <a:r>
              <a:rPr lang="nl-BE" sz="2400" dirty="0"/>
              <a:t>Risk categories</a:t>
            </a:r>
          </a:p>
          <a:p>
            <a:pPr marL="380990" indent="-380990">
              <a:buFont typeface="Arial" panose="020B0604020202020204" pitchFamily="34" charset="0"/>
              <a:buChar char="•"/>
            </a:pPr>
            <a:r>
              <a:rPr lang="nl-BE" sz="2400" dirty="0"/>
              <a:t>Risk assessment</a:t>
            </a:r>
          </a:p>
          <a:p>
            <a:pPr marL="380990" indent="-380990">
              <a:buFont typeface="Arial" panose="020B0604020202020204" pitchFamily="34" charset="0"/>
              <a:buChar char="•"/>
            </a:pPr>
            <a:r>
              <a:rPr lang="nl-BE" sz="2400" dirty="0"/>
              <a:t>Fundamental Principles for LDL-Lowering Therapy</a:t>
            </a:r>
          </a:p>
          <a:p>
            <a:pPr marL="380990" indent="-380990">
              <a:buFont typeface="Arial" panose="020B0604020202020204" pitchFamily="34" charset="0"/>
              <a:buChar char="•"/>
            </a:pPr>
            <a:r>
              <a:rPr lang="nl-BE" sz="2400" dirty="0"/>
              <a:t>Treatment Goals</a:t>
            </a:r>
          </a:p>
          <a:p>
            <a:pPr marL="380990" indent="-380990">
              <a:buFont typeface="Arial" panose="020B0604020202020204" pitchFamily="34" charset="0"/>
              <a:buChar char="•"/>
            </a:pPr>
            <a:r>
              <a:rPr lang="nl-BE" sz="2400" dirty="0"/>
              <a:t>Intervention strategies</a:t>
            </a:r>
          </a:p>
          <a:p>
            <a:pPr marL="380990" indent="-380990">
              <a:buFont typeface="Arial" panose="020B0604020202020204" pitchFamily="34" charset="0"/>
              <a:buChar char="•"/>
            </a:pPr>
            <a:r>
              <a:rPr lang="en-US" sz="2400" dirty="0"/>
              <a:t>Recommendations &amp; </a:t>
            </a:r>
            <a:r>
              <a:rPr lang="en-US" sz="2400" dirty="0" err="1"/>
              <a:t>tr</a:t>
            </a:r>
            <a:r>
              <a:rPr lang="nl-BE" sz="2400" dirty="0"/>
              <a:t>eatment Algorithm </a:t>
            </a:r>
            <a:r>
              <a:rPr lang="en-US" sz="2400" dirty="0"/>
              <a:t>for pharmacological LDL-C lowering</a:t>
            </a:r>
          </a:p>
          <a:p>
            <a:pPr marL="380990" indent="-380990">
              <a:buFont typeface="Arial" panose="020B0604020202020204" pitchFamily="34" charset="0"/>
              <a:buChar char="•"/>
            </a:pPr>
            <a:r>
              <a:rPr lang="nl-BE" sz="2400" dirty="0"/>
              <a:t>Algoritm for the treatment of muscular symptoms during statin treatment</a:t>
            </a:r>
          </a:p>
          <a:p>
            <a:endParaRPr lang="en-US" sz="2400" dirty="0"/>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1115BB5-F01A-4F81-B7AE-C63BE55BC41F}"/>
              </a:ext>
            </a:extLst>
          </p:cNvPr>
          <p:cNvSpPr txBox="1">
            <a:spLocks/>
          </p:cNvSpPr>
          <p:nvPr/>
        </p:nvSpPr>
        <p:spPr>
          <a:xfrm>
            <a:off x="862829" y="365126"/>
            <a:ext cx="10515600" cy="681663"/>
          </a:xfrm>
          <a:prstGeom prst="rect">
            <a:avLst/>
          </a:prstGeom>
        </p:spPr>
        <p:txBody>
          <a:bodyPr>
            <a:normAutofit/>
          </a:bodyPr>
          <a:lstStyle>
            <a:lvl1pPr>
              <a:defRPr>
                <a:latin typeface="+mj-lt"/>
                <a:ea typeface="+mj-ea"/>
                <a:cs typeface="+mj-cs"/>
              </a:defRPr>
            </a:lvl1pPr>
          </a:lstStyle>
          <a:p>
            <a:r>
              <a:rPr lang="fr-CA" sz="3200" kern="0" dirty="0">
                <a:solidFill>
                  <a:schemeClr val="bg1"/>
                </a:solidFill>
                <a:latin typeface="+mn-lt"/>
              </a:rPr>
              <a:t>DEEP DIVE INTO THE GUIDELINES</a:t>
            </a:r>
            <a:endParaRPr lang="en-US" sz="3200" kern="0" dirty="0">
              <a:solidFill>
                <a:schemeClr val="bg1"/>
              </a:solidFill>
              <a:latin typeface="+mn-lt"/>
            </a:endParaRPr>
          </a:p>
        </p:txBody>
      </p:sp>
    </p:spTree>
    <p:extLst>
      <p:ext uri="{BB962C8B-B14F-4D97-AF65-F5344CB8AC3E}">
        <p14:creationId xmlns:p14="http://schemas.microsoft.com/office/powerpoint/2010/main" val="35852004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381000" y="261481"/>
            <a:ext cx="8128000" cy="758114"/>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kern="0" spc="-87" dirty="0">
                <a:solidFill>
                  <a:schemeClr val="bg1"/>
                </a:solidFill>
                <a:latin typeface="Calibri" panose="020F0502020204030204" pitchFamily="34" charset="0"/>
                <a:cs typeface="Calibri" panose="020F0502020204030204" pitchFamily="34" charset="0"/>
              </a:rPr>
              <a:t>SCORE chart for European populations at low cardiovascular disease risk </a:t>
            </a:r>
          </a:p>
        </p:txBody>
      </p:sp>
      <p:sp>
        <p:nvSpPr>
          <p:cNvPr id="4" name="Rectangle 3">
            <a:extLst>
              <a:ext uri="{FF2B5EF4-FFF2-40B4-BE49-F238E27FC236}">
                <a16:creationId xmlns:a16="http://schemas.microsoft.com/office/drawing/2014/main" id="{ADA6420B-AC8F-414E-AD37-718DB6358925}"/>
              </a:ext>
            </a:extLst>
          </p:cNvPr>
          <p:cNvSpPr/>
          <p:nvPr/>
        </p:nvSpPr>
        <p:spPr>
          <a:xfrm>
            <a:off x="3047999" y="1686296"/>
            <a:ext cx="6096000" cy="746358"/>
          </a:xfrm>
          <a:prstGeom prst="rect">
            <a:avLst/>
          </a:prstGeom>
        </p:spPr>
        <p:txBody>
          <a:bodyPr>
            <a:spAutoFit/>
          </a:bodyPr>
          <a:lstStyle/>
          <a:p>
            <a:pPr algn="ctr">
              <a:lnSpc>
                <a:spcPts val="1733"/>
              </a:lnSpc>
              <a:buClr>
                <a:srgbClr val="000000"/>
              </a:buClr>
            </a:pPr>
            <a:r>
              <a:rPr lang="en-US" sz="1867" b="1" kern="0" spc="27" dirty="0">
                <a:solidFill>
                  <a:srgbClr val="231F20"/>
                </a:solidFill>
                <a:latin typeface="Calibri" panose="020F0502020204030204" pitchFamily="34" charset="0"/>
                <a:ea typeface="Arial"/>
                <a:cs typeface="Calibri" panose="020F0502020204030204" pitchFamily="34" charset="0"/>
                <a:sym typeface="Arial"/>
              </a:rPr>
              <a:t>SCORE </a:t>
            </a:r>
            <a:r>
              <a:rPr lang="en-US" sz="1867" b="1" kern="0" spc="-27" dirty="0">
                <a:solidFill>
                  <a:srgbClr val="231F20"/>
                </a:solidFill>
                <a:latin typeface="Calibri" panose="020F0502020204030204" pitchFamily="34" charset="0"/>
                <a:ea typeface="Arial"/>
                <a:cs typeface="Calibri" panose="020F0502020204030204" pitchFamily="34" charset="0"/>
                <a:sym typeface="Arial"/>
              </a:rPr>
              <a:t>Cardiovascular </a:t>
            </a:r>
            <a:r>
              <a:rPr lang="en-US" sz="1867" b="1" kern="0" spc="-7" dirty="0">
                <a:solidFill>
                  <a:srgbClr val="231F20"/>
                </a:solidFill>
                <a:latin typeface="Calibri" panose="020F0502020204030204" pitchFamily="34" charset="0"/>
                <a:ea typeface="Arial"/>
                <a:cs typeface="Calibri" panose="020F0502020204030204" pitchFamily="34" charset="0"/>
                <a:sym typeface="Arial"/>
              </a:rPr>
              <a:t>Risk</a:t>
            </a:r>
            <a:r>
              <a:rPr lang="en-US" sz="1867" b="1" kern="0" spc="-47" dirty="0">
                <a:solidFill>
                  <a:srgbClr val="231F20"/>
                </a:solidFill>
                <a:latin typeface="Calibri" panose="020F0502020204030204" pitchFamily="34" charset="0"/>
                <a:ea typeface="Arial"/>
                <a:cs typeface="Calibri" panose="020F0502020204030204" pitchFamily="34" charset="0"/>
                <a:sym typeface="Arial"/>
              </a:rPr>
              <a:t> </a:t>
            </a:r>
            <a:r>
              <a:rPr lang="en-US" sz="1867" b="1" kern="0" dirty="0">
                <a:solidFill>
                  <a:srgbClr val="231F20"/>
                </a:solidFill>
                <a:latin typeface="Calibri" panose="020F0502020204030204" pitchFamily="34" charset="0"/>
                <a:ea typeface="Arial"/>
                <a:cs typeface="Calibri" panose="020F0502020204030204" pitchFamily="34" charset="0"/>
                <a:sym typeface="Arial"/>
              </a:rPr>
              <a:t>Chart</a:t>
            </a:r>
            <a:endParaRPr lang="en-US" sz="1867"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spc="-13" dirty="0">
                <a:solidFill>
                  <a:srgbClr val="231F20"/>
                </a:solidFill>
                <a:latin typeface="Calibri" panose="020F0502020204030204" pitchFamily="34" charset="0"/>
                <a:ea typeface="Arial"/>
                <a:cs typeface="Calibri" panose="020F0502020204030204" pitchFamily="34" charset="0"/>
                <a:sym typeface="Arial"/>
              </a:rPr>
              <a:t>10-year </a:t>
            </a:r>
            <a:r>
              <a:rPr lang="en-US" sz="1600" kern="0" dirty="0">
                <a:solidFill>
                  <a:srgbClr val="231F20"/>
                </a:solidFill>
                <a:latin typeface="Calibri" panose="020F0502020204030204" pitchFamily="34" charset="0"/>
                <a:ea typeface="Arial"/>
                <a:cs typeface="Calibri" panose="020F0502020204030204" pitchFamily="34" charset="0"/>
                <a:sym typeface="Arial"/>
              </a:rPr>
              <a:t>risk </a:t>
            </a:r>
            <a:r>
              <a:rPr lang="en-US" sz="1600" kern="0" spc="-13" dirty="0">
                <a:solidFill>
                  <a:srgbClr val="231F20"/>
                </a:solidFill>
                <a:latin typeface="Calibri" panose="020F0502020204030204" pitchFamily="34" charset="0"/>
                <a:ea typeface="Arial"/>
                <a:cs typeface="Calibri" panose="020F0502020204030204" pitchFamily="34" charset="0"/>
                <a:sym typeface="Arial"/>
              </a:rPr>
              <a:t>of </a:t>
            </a:r>
            <a:r>
              <a:rPr lang="en-US" sz="1600" kern="0" spc="7" dirty="0">
                <a:solidFill>
                  <a:srgbClr val="231F20"/>
                </a:solidFill>
                <a:latin typeface="Calibri" panose="020F0502020204030204" pitchFamily="34" charset="0"/>
                <a:ea typeface="Arial"/>
                <a:cs typeface="Calibri" panose="020F0502020204030204" pitchFamily="34" charset="0"/>
                <a:sym typeface="Arial"/>
              </a:rPr>
              <a:t>fatal</a:t>
            </a:r>
            <a:r>
              <a:rPr lang="en-US" sz="1600" kern="0" spc="-113" dirty="0">
                <a:solidFill>
                  <a:srgbClr val="231F20"/>
                </a:solidFill>
                <a:latin typeface="Calibri" panose="020F0502020204030204" pitchFamily="34" charset="0"/>
                <a:ea typeface="Arial"/>
                <a:cs typeface="Calibri" panose="020F0502020204030204" pitchFamily="34" charset="0"/>
                <a:sym typeface="Arial"/>
              </a:rPr>
              <a:t> </a:t>
            </a:r>
            <a:r>
              <a:rPr lang="en-US" sz="1600" kern="0" dirty="0">
                <a:solidFill>
                  <a:srgbClr val="231F20"/>
                </a:solidFill>
                <a:latin typeface="Calibri" panose="020F0502020204030204" pitchFamily="34" charset="0"/>
                <a:ea typeface="Arial"/>
                <a:cs typeface="Calibri" panose="020F0502020204030204" pitchFamily="34" charset="0"/>
                <a:sym typeface="Arial"/>
              </a:rPr>
              <a:t>CVD</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dirty="0">
                <a:solidFill>
                  <a:srgbClr val="AE132A"/>
                </a:solidFill>
                <a:latin typeface="Calibri" panose="020F0502020204030204" pitchFamily="34" charset="0"/>
                <a:ea typeface="Arial"/>
                <a:cs typeface="Calibri" panose="020F0502020204030204" pitchFamily="34" charset="0"/>
                <a:sym typeface="Arial"/>
              </a:rPr>
              <a:t>Low-risk </a:t>
            </a:r>
            <a:r>
              <a:rPr lang="en-US" sz="1600" kern="0" spc="-7" dirty="0">
                <a:solidFill>
                  <a:srgbClr val="AE132A"/>
                </a:solidFill>
                <a:latin typeface="Calibri" panose="020F0502020204030204" pitchFamily="34" charset="0"/>
                <a:ea typeface="Arial"/>
                <a:cs typeface="Calibri" panose="020F0502020204030204" pitchFamily="34" charset="0"/>
                <a:sym typeface="Arial"/>
              </a:rPr>
              <a:t>regions </a:t>
            </a:r>
            <a:r>
              <a:rPr lang="en-US" sz="1600" kern="0" spc="-13" dirty="0">
                <a:solidFill>
                  <a:srgbClr val="AE132A"/>
                </a:solidFill>
                <a:latin typeface="Calibri" panose="020F0502020204030204" pitchFamily="34" charset="0"/>
                <a:ea typeface="Arial"/>
                <a:cs typeface="Calibri" panose="020F0502020204030204" pitchFamily="34" charset="0"/>
                <a:sym typeface="Arial"/>
              </a:rPr>
              <a:t>of</a:t>
            </a:r>
            <a:r>
              <a:rPr lang="en-US" sz="1600" kern="0" spc="-100" dirty="0">
                <a:solidFill>
                  <a:srgbClr val="AE132A"/>
                </a:solidFill>
                <a:latin typeface="Calibri" panose="020F0502020204030204" pitchFamily="34" charset="0"/>
                <a:ea typeface="Arial"/>
                <a:cs typeface="Calibri" panose="020F0502020204030204" pitchFamily="34" charset="0"/>
                <a:sym typeface="Arial"/>
              </a:rPr>
              <a:t> </a:t>
            </a:r>
            <a:r>
              <a:rPr lang="en-US" sz="1600" kern="0" dirty="0">
                <a:solidFill>
                  <a:srgbClr val="AE132A"/>
                </a:solidFill>
                <a:latin typeface="Calibri" panose="020F0502020204030204" pitchFamily="34" charset="0"/>
                <a:ea typeface="Arial"/>
                <a:cs typeface="Calibri" panose="020F0502020204030204" pitchFamily="34" charset="0"/>
                <a:sym typeface="Arial"/>
              </a:rPr>
              <a:t>Europe</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7" name="Rectangle 6">
            <a:extLst>
              <a:ext uri="{FF2B5EF4-FFF2-40B4-BE49-F238E27FC236}">
                <a16:creationId xmlns:a16="http://schemas.microsoft.com/office/drawing/2014/main" id="{56EB85AE-D5A1-453C-BA50-921592968552}"/>
              </a:ext>
            </a:extLst>
          </p:cNvPr>
          <p:cNvSpPr/>
          <p:nvPr/>
        </p:nvSpPr>
        <p:spPr>
          <a:xfrm>
            <a:off x="7417496"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MEN</a:t>
            </a:r>
          </a:p>
        </p:txBody>
      </p:sp>
      <p:sp>
        <p:nvSpPr>
          <p:cNvPr id="15" name="Rectangle 14">
            <a:extLst>
              <a:ext uri="{FF2B5EF4-FFF2-40B4-BE49-F238E27FC236}">
                <a16:creationId xmlns:a16="http://schemas.microsoft.com/office/drawing/2014/main" id="{09F9BAAA-D6BA-4E29-91EB-ACF941FC17A4}"/>
              </a:ext>
            </a:extLst>
          </p:cNvPr>
          <p:cNvSpPr/>
          <p:nvPr/>
        </p:nvSpPr>
        <p:spPr>
          <a:xfrm>
            <a:off x="3215218"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WOMEN</a:t>
            </a:r>
          </a:p>
        </p:txBody>
      </p:sp>
      <p:sp>
        <p:nvSpPr>
          <p:cNvPr id="16" name="Rectangle 15">
            <a:extLst>
              <a:ext uri="{FF2B5EF4-FFF2-40B4-BE49-F238E27FC236}">
                <a16:creationId xmlns:a16="http://schemas.microsoft.com/office/drawing/2014/main" id="{E62B5CD0-E8FE-4E91-950C-01EA27B26E87}"/>
              </a:ext>
            </a:extLst>
          </p:cNvPr>
          <p:cNvSpPr/>
          <p:nvPr/>
        </p:nvSpPr>
        <p:spPr>
          <a:xfrm>
            <a:off x="6565189"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7" name="Rectangle 16">
            <a:extLst>
              <a:ext uri="{FF2B5EF4-FFF2-40B4-BE49-F238E27FC236}">
                <a16:creationId xmlns:a16="http://schemas.microsoft.com/office/drawing/2014/main" id="{A2D97ACD-E3E6-4B03-8D18-E8A1F358F470}"/>
              </a:ext>
            </a:extLst>
          </p:cNvPr>
          <p:cNvSpPr/>
          <p:nvPr/>
        </p:nvSpPr>
        <p:spPr>
          <a:xfrm>
            <a:off x="8197140"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8" name="Rectangle 17">
            <a:extLst>
              <a:ext uri="{FF2B5EF4-FFF2-40B4-BE49-F238E27FC236}">
                <a16:creationId xmlns:a16="http://schemas.microsoft.com/office/drawing/2014/main" id="{83C73B7E-C377-4E01-992A-2180B1EB5668}"/>
              </a:ext>
            </a:extLst>
          </p:cNvPr>
          <p:cNvSpPr/>
          <p:nvPr/>
        </p:nvSpPr>
        <p:spPr>
          <a:xfrm>
            <a:off x="2435573"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9" name="Rectangle 18">
            <a:extLst>
              <a:ext uri="{FF2B5EF4-FFF2-40B4-BE49-F238E27FC236}">
                <a16:creationId xmlns:a16="http://schemas.microsoft.com/office/drawing/2014/main" id="{C7F2563B-EC45-4687-90BA-E93911712119}"/>
              </a:ext>
            </a:extLst>
          </p:cNvPr>
          <p:cNvSpPr/>
          <p:nvPr/>
        </p:nvSpPr>
        <p:spPr>
          <a:xfrm>
            <a:off x="4067524"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20" name="object 7">
            <a:extLst>
              <a:ext uri="{FF2B5EF4-FFF2-40B4-BE49-F238E27FC236}">
                <a16:creationId xmlns:a16="http://schemas.microsoft.com/office/drawing/2014/main" id="{FE796561-E99C-4F70-BE97-65B919E31127}"/>
              </a:ext>
            </a:extLst>
          </p:cNvPr>
          <p:cNvSpPr txBox="1"/>
          <p:nvPr/>
        </p:nvSpPr>
        <p:spPr>
          <a:xfrm>
            <a:off x="5916870" y="2835150"/>
            <a:ext cx="358261" cy="265030"/>
          </a:xfrm>
          <a:prstGeom prst="rect">
            <a:avLst/>
          </a:prstGeom>
        </p:spPr>
        <p:txBody>
          <a:bodyPr vert="horz" wrap="square" lIns="0" tIns="18627" rIns="0" bIns="0" rtlCol="0">
            <a:spAutoFit/>
          </a:bodyPr>
          <a:lstStyle/>
          <a:p>
            <a:pPr marL="16933">
              <a:spcBef>
                <a:spcPts val="147"/>
              </a:spcBef>
              <a:buClr>
                <a:srgbClr val="000000"/>
              </a:buClr>
            </a:pPr>
            <a:r>
              <a:rPr sz="1600" kern="0" spc="-60" dirty="0">
                <a:solidFill>
                  <a:srgbClr val="AE1134"/>
                </a:solidFill>
                <a:latin typeface="Calibri" panose="020F0502020204030204" pitchFamily="34" charset="0"/>
                <a:ea typeface="Arial"/>
                <a:cs typeface="Calibri" panose="020F0502020204030204" pitchFamily="34" charset="0"/>
                <a:sym typeface="Arial"/>
              </a:rPr>
              <a:t>Age</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1" name="Rectangle 20">
            <a:extLst>
              <a:ext uri="{FF2B5EF4-FFF2-40B4-BE49-F238E27FC236}">
                <a16:creationId xmlns:a16="http://schemas.microsoft.com/office/drawing/2014/main" id="{B1F84D94-ECF5-4BA5-85B6-DC67C67C900B}"/>
              </a:ext>
            </a:extLst>
          </p:cNvPr>
          <p:cNvSpPr/>
          <p:nvPr/>
        </p:nvSpPr>
        <p:spPr>
          <a:xfrm>
            <a:off x="737876" y="2453385"/>
            <a:ext cx="559568" cy="3519849"/>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Systolic</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blood</a:t>
            </a:r>
            <a:r>
              <a:rPr lang="fr-FR" sz="1867" kern="0" dirty="0">
                <a:solidFill>
                  <a:srgbClr val="000000"/>
                </a:solidFill>
                <a:latin typeface="Calibri" panose="020F0502020204030204" pitchFamily="34" charset="0"/>
                <a:cs typeface="Calibri" panose="020F0502020204030204" pitchFamily="34" charset="0"/>
                <a:sym typeface="Arial"/>
              </a:rPr>
              <a:t> pressure (</a:t>
            </a:r>
            <a:r>
              <a:rPr lang="fr-FR" sz="1867" kern="0" dirty="0" err="1">
                <a:solidFill>
                  <a:srgbClr val="000000"/>
                </a:solidFill>
                <a:latin typeface="Calibri" panose="020F0502020204030204" pitchFamily="34" charset="0"/>
                <a:cs typeface="Calibri" panose="020F0502020204030204" pitchFamily="34" charset="0"/>
                <a:sym typeface="Arial"/>
              </a:rPr>
              <a:t>mmHg</a:t>
            </a:r>
            <a:r>
              <a:rPr lang="fr-FR" sz="1867" kern="0" dirty="0">
                <a:solidFill>
                  <a:srgbClr val="000000"/>
                </a:solidFill>
                <a:latin typeface="Calibri" panose="020F0502020204030204" pitchFamily="34" charset="0"/>
                <a:cs typeface="Calibri" panose="020F0502020204030204" pitchFamily="34" charset="0"/>
                <a:sym typeface="Arial"/>
              </a:rPr>
              <a:t>)</a:t>
            </a: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27" name="Tableau 26">
            <a:extLst>
              <a:ext uri="{FF2B5EF4-FFF2-40B4-BE49-F238E27FC236}">
                <a16:creationId xmlns:a16="http://schemas.microsoft.com/office/drawing/2014/main" id="{2A833F10-8330-4C90-B206-FCA811C71F97}"/>
              </a:ext>
            </a:extLst>
          </p:cNvPr>
          <p:cNvGraphicFramePr>
            <a:graphicFrameLocks noGrp="1"/>
          </p:cNvGraphicFramePr>
          <p:nvPr>
            <p:extLst/>
          </p:nvPr>
        </p:nvGraphicFramePr>
        <p:xfrm>
          <a:off x="1824567" y="3202500"/>
          <a:ext cx="3802247" cy="1699200"/>
        </p:xfrm>
        <a:graphic>
          <a:graphicData uri="http://schemas.openxmlformats.org/drawingml/2006/table">
            <a:tbl>
              <a:tblPr firstRow="1" bandRow="1">
                <a:tableStyleId>{2D5ABB26-0587-4C30-8999-92F81FD0307C}</a:tableStyleId>
              </a:tblPr>
              <a:tblGrid>
                <a:gridCol w="625019">
                  <a:extLst>
                    <a:ext uri="{9D8B030D-6E8A-4147-A177-3AD203B41FA5}">
                      <a16:colId xmlns:a16="http://schemas.microsoft.com/office/drawing/2014/main" val="2158383311"/>
                    </a:ext>
                  </a:extLst>
                </a:gridCol>
                <a:gridCol w="394283">
                  <a:extLst>
                    <a:ext uri="{9D8B030D-6E8A-4147-A177-3AD203B41FA5}">
                      <a16:colId xmlns:a16="http://schemas.microsoft.com/office/drawing/2014/main" val="2700693146"/>
                    </a:ext>
                  </a:extLst>
                </a:gridCol>
                <a:gridCol w="394283">
                  <a:extLst>
                    <a:ext uri="{9D8B030D-6E8A-4147-A177-3AD203B41FA5}">
                      <a16:colId xmlns:a16="http://schemas.microsoft.com/office/drawing/2014/main" val="2290652099"/>
                    </a:ext>
                  </a:extLst>
                </a:gridCol>
                <a:gridCol w="394283">
                  <a:extLst>
                    <a:ext uri="{9D8B030D-6E8A-4147-A177-3AD203B41FA5}">
                      <a16:colId xmlns:a16="http://schemas.microsoft.com/office/drawing/2014/main" val="262923009"/>
                    </a:ext>
                  </a:extLst>
                </a:gridCol>
                <a:gridCol w="394283">
                  <a:extLst>
                    <a:ext uri="{9D8B030D-6E8A-4147-A177-3AD203B41FA5}">
                      <a16:colId xmlns:a16="http://schemas.microsoft.com/office/drawing/2014/main" val="2042528266"/>
                    </a:ext>
                  </a:extLst>
                </a:gridCol>
                <a:gridCol w="400024">
                  <a:extLst>
                    <a:ext uri="{9D8B030D-6E8A-4147-A177-3AD203B41FA5}">
                      <a16:colId xmlns:a16="http://schemas.microsoft.com/office/drawing/2014/main" val="4055467470"/>
                    </a:ext>
                  </a:extLst>
                </a:gridCol>
                <a:gridCol w="400024">
                  <a:extLst>
                    <a:ext uri="{9D8B030D-6E8A-4147-A177-3AD203B41FA5}">
                      <a16:colId xmlns:a16="http://schemas.microsoft.com/office/drawing/2014/main" val="894159894"/>
                    </a:ext>
                  </a:extLst>
                </a:gridCol>
                <a:gridCol w="400024">
                  <a:extLst>
                    <a:ext uri="{9D8B030D-6E8A-4147-A177-3AD203B41FA5}">
                      <a16:colId xmlns:a16="http://schemas.microsoft.com/office/drawing/2014/main" val="1835181664"/>
                    </a:ext>
                  </a:extLst>
                </a:gridCol>
                <a:gridCol w="400024">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180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160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140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120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extLst>
                  <a:ext uri="{0D108BD9-81ED-4DB2-BD59-A6C34878D82A}">
                    <a16:rowId xmlns:a16="http://schemas.microsoft.com/office/drawing/2014/main" val="291059731"/>
                  </a:ext>
                </a:extLst>
              </a:tr>
              <a:tr h="339840">
                <a:tc>
                  <a:txBody>
                    <a:bodyPr/>
                    <a:lstStyle/>
                    <a:p>
                      <a:pPr algn="ctr"/>
                      <a:endParaRPr lang="fr-FR" sz="1600" dirty="0">
                        <a:latin typeface="Calibri" panose="020F0502020204030204" pitchFamily="34" charset="0"/>
                        <a:cs typeface="Calibri" panose="020F0502020204030204" pitchFamily="34" charset="0"/>
                      </a:endParaRP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836085434"/>
                  </a:ext>
                </a:extLst>
              </a:tr>
            </a:tbl>
          </a:graphicData>
        </a:graphic>
      </p:graphicFrame>
      <p:graphicFrame>
        <p:nvGraphicFramePr>
          <p:cNvPr id="31" name="Tableau 30">
            <a:extLst>
              <a:ext uri="{FF2B5EF4-FFF2-40B4-BE49-F238E27FC236}">
                <a16:creationId xmlns:a16="http://schemas.microsoft.com/office/drawing/2014/main" id="{E0B4759D-4D8F-43EE-955E-3562D02B5CA3}"/>
              </a:ext>
            </a:extLst>
          </p:cNvPr>
          <p:cNvGraphicFramePr>
            <a:graphicFrameLocks noGrp="1"/>
          </p:cNvGraphicFramePr>
          <p:nvPr>
            <p:extLst/>
          </p:nvPr>
        </p:nvGraphicFramePr>
        <p:xfrm>
          <a:off x="6565188" y="3190184"/>
          <a:ext cx="3191236" cy="1780480"/>
        </p:xfrm>
        <a:graphic>
          <a:graphicData uri="http://schemas.openxmlformats.org/drawingml/2006/table">
            <a:tbl>
              <a:tblPr firstRow="1" bandRow="1">
                <a:tableStyleId>{2D5ABB26-0587-4C30-8999-92F81FD0307C}</a:tableStyleId>
              </a:tblPr>
              <a:tblGrid>
                <a:gridCol w="396021">
                  <a:extLst>
                    <a:ext uri="{9D8B030D-6E8A-4147-A177-3AD203B41FA5}">
                      <a16:colId xmlns:a16="http://schemas.microsoft.com/office/drawing/2014/main" val="2700693146"/>
                    </a:ext>
                  </a:extLst>
                </a:gridCol>
                <a:gridCol w="396021">
                  <a:extLst>
                    <a:ext uri="{9D8B030D-6E8A-4147-A177-3AD203B41FA5}">
                      <a16:colId xmlns:a16="http://schemas.microsoft.com/office/drawing/2014/main" val="2290652099"/>
                    </a:ext>
                  </a:extLst>
                </a:gridCol>
                <a:gridCol w="396021">
                  <a:extLst>
                    <a:ext uri="{9D8B030D-6E8A-4147-A177-3AD203B41FA5}">
                      <a16:colId xmlns:a16="http://schemas.microsoft.com/office/drawing/2014/main" val="262923009"/>
                    </a:ext>
                  </a:extLst>
                </a:gridCol>
                <a:gridCol w="396021">
                  <a:extLst>
                    <a:ext uri="{9D8B030D-6E8A-4147-A177-3AD203B41FA5}">
                      <a16:colId xmlns:a16="http://schemas.microsoft.com/office/drawing/2014/main" val="2042528266"/>
                    </a:ext>
                  </a:extLst>
                </a:gridCol>
                <a:gridCol w="401788">
                  <a:extLst>
                    <a:ext uri="{9D8B030D-6E8A-4147-A177-3AD203B41FA5}">
                      <a16:colId xmlns:a16="http://schemas.microsoft.com/office/drawing/2014/main" val="4055467470"/>
                    </a:ext>
                  </a:extLst>
                </a:gridCol>
                <a:gridCol w="401788">
                  <a:extLst>
                    <a:ext uri="{9D8B030D-6E8A-4147-A177-3AD203B41FA5}">
                      <a16:colId xmlns:a16="http://schemas.microsoft.com/office/drawing/2014/main" val="894159894"/>
                    </a:ext>
                  </a:extLst>
                </a:gridCol>
                <a:gridCol w="401788">
                  <a:extLst>
                    <a:ext uri="{9D8B030D-6E8A-4147-A177-3AD203B41FA5}">
                      <a16:colId xmlns:a16="http://schemas.microsoft.com/office/drawing/2014/main" val="1835181664"/>
                    </a:ext>
                  </a:extLst>
                </a:gridCol>
                <a:gridCol w="401788">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extLst>
                  <a:ext uri="{0D108BD9-81ED-4DB2-BD59-A6C34878D82A}">
                    <a16:rowId xmlns:a16="http://schemas.microsoft.com/office/drawing/2014/main" val="759977504"/>
                  </a:ext>
                </a:extLst>
              </a:tr>
              <a:tr h="421120">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2100" b="1"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2100" b="1" dirty="0">
                          <a:latin typeface="Calibri" panose="020F0502020204030204" pitchFamily="34" charset="0"/>
                          <a:cs typeface="Calibri" panose="020F0502020204030204" pitchFamily="34" charset="0"/>
                        </a:rPr>
                        <a:t>2</a:t>
                      </a:r>
                    </a:p>
                  </a:txBody>
                  <a:tcPr marL="48000" marR="48000" marT="48000" marB="48000">
                    <a:solidFill>
                      <a:srgbClr val="7FC349"/>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229811492"/>
                  </a:ext>
                </a:extLst>
              </a:tr>
              <a:tr h="339840">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90893899"/>
                  </a:ext>
                </a:extLst>
              </a:tr>
            </a:tbl>
          </a:graphicData>
        </a:graphic>
      </p:graphicFrame>
      <p:sp>
        <p:nvSpPr>
          <p:cNvPr id="32" name="object 7">
            <a:extLst>
              <a:ext uri="{FF2B5EF4-FFF2-40B4-BE49-F238E27FC236}">
                <a16:creationId xmlns:a16="http://schemas.microsoft.com/office/drawing/2014/main" id="{0C631DB2-2570-4BF2-8710-07A6E2DED819}"/>
              </a:ext>
            </a:extLst>
          </p:cNvPr>
          <p:cNvSpPr txBox="1"/>
          <p:nvPr/>
        </p:nvSpPr>
        <p:spPr>
          <a:xfrm>
            <a:off x="5991528" y="3675468"/>
            <a:ext cx="358261" cy="265030"/>
          </a:xfrm>
          <a:prstGeom prst="rect">
            <a:avLst/>
          </a:prstGeom>
        </p:spPr>
        <p:txBody>
          <a:bodyPr vert="horz" wrap="square" lIns="0" tIns="18627" rIns="0" bIns="0" rtlCol="0">
            <a:spAutoFit/>
          </a:bodyPr>
          <a:lstStyle/>
          <a:p>
            <a:pPr>
              <a:buClr>
                <a:srgbClr val="000000"/>
              </a:buClr>
              <a:buFont typeface="Arial"/>
              <a:buNone/>
            </a:pPr>
            <a:r>
              <a:rPr lang="fr-FR" sz="1600" kern="0" spc="-60" dirty="0">
                <a:solidFill>
                  <a:srgbClr val="AE1134"/>
                </a:solidFill>
                <a:latin typeface="Calibri" panose="020F0502020204030204" pitchFamily="34" charset="0"/>
                <a:ea typeface="Arial"/>
                <a:cs typeface="Calibri" panose="020F0502020204030204" pitchFamily="34" charset="0"/>
                <a:sym typeface="Arial"/>
              </a:rPr>
              <a:t>40</a:t>
            </a:r>
            <a:endParaRPr sz="1600" kern="0" dirty="0">
              <a:solidFill>
                <a:srgbClr val="AE1134"/>
              </a:solidFill>
              <a:latin typeface="Calibri" panose="020F0502020204030204" pitchFamily="34" charset="0"/>
              <a:ea typeface="Arial"/>
              <a:cs typeface="Calibri" panose="020F0502020204030204" pitchFamily="34" charset="0"/>
              <a:sym typeface="Arial"/>
            </a:endParaRPr>
          </a:p>
        </p:txBody>
      </p:sp>
      <p:sp>
        <p:nvSpPr>
          <p:cNvPr id="34" name="Rectangle 33">
            <a:extLst>
              <a:ext uri="{FF2B5EF4-FFF2-40B4-BE49-F238E27FC236}">
                <a16:creationId xmlns:a16="http://schemas.microsoft.com/office/drawing/2014/main" id="{11DDCE2D-AFE1-4251-9E93-BB9DBDF60361}"/>
              </a:ext>
            </a:extLst>
          </p:cNvPr>
          <p:cNvSpPr/>
          <p:nvPr/>
        </p:nvSpPr>
        <p:spPr>
          <a:xfrm>
            <a:off x="2987236" y="4914337"/>
            <a:ext cx="6217529" cy="388924"/>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Total </a:t>
            </a:r>
            <a:r>
              <a:rPr lang="fr-FR" sz="1867" kern="0" dirty="0" err="1">
                <a:solidFill>
                  <a:srgbClr val="000000"/>
                </a:solidFill>
                <a:latin typeface="Calibri" panose="020F0502020204030204" pitchFamily="34" charset="0"/>
                <a:cs typeface="Calibri" panose="020F0502020204030204" pitchFamily="34" charset="0"/>
                <a:sym typeface="Arial"/>
              </a:rPr>
              <a:t>cholesterol</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mmol</a:t>
            </a:r>
            <a:r>
              <a:rPr lang="fr-FR" sz="1867" kern="0" dirty="0">
                <a:solidFill>
                  <a:srgbClr val="000000"/>
                </a:solidFill>
                <a:latin typeface="Calibri" panose="020F0502020204030204" pitchFamily="34" charset="0"/>
                <a:cs typeface="Calibri" panose="020F0502020204030204" pitchFamily="34" charset="0"/>
                <a:sym typeface="Arial"/>
              </a:rPr>
              <a:t>/L) x 38,67 = mg/</a:t>
            </a:r>
            <a:r>
              <a:rPr lang="fr-FR" sz="1867" kern="0" dirty="0" err="1">
                <a:solidFill>
                  <a:srgbClr val="000000"/>
                </a:solidFill>
                <a:latin typeface="Calibri" panose="020F0502020204030204" pitchFamily="34" charset="0"/>
                <a:cs typeface="Calibri" panose="020F0502020204030204" pitchFamily="34" charset="0"/>
                <a:sym typeface="Arial"/>
              </a:rPr>
              <a:t>dL</a:t>
            </a:r>
            <a:endParaRPr lang="fr-FR" sz="1867" kern="0" dirty="0">
              <a:solidFill>
                <a:srgbClr val="000000"/>
              </a:solidFill>
              <a:latin typeface="Calibri" panose="020F0502020204030204" pitchFamily="34" charset="0"/>
              <a:cs typeface="Calibri" panose="020F0502020204030204" pitchFamily="34" charset="0"/>
              <a:sym typeface="Arial"/>
            </a:endParaRP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35" name="Tableau 34">
            <a:extLst>
              <a:ext uri="{FF2B5EF4-FFF2-40B4-BE49-F238E27FC236}">
                <a16:creationId xmlns:a16="http://schemas.microsoft.com/office/drawing/2014/main" id="{93BB6946-F2F9-4CDB-B760-363F004F0718}"/>
              </a:ext>
            </a:extLst>
          </p:cNvPr>
          <p:cNvGraphicFramePr>
            <a:graphicFrameLocks noGrp="1"/>
          </p:cNvGraphicFramePr>
          <p:nvPr>
            <p:extLst/>
          </p:nvPr>
        </p:nvGraphicFramePr>
        <p:xfrm>
          <a:off x="2031999" y="5475984"/>
          <a:ext cx="8128000" cy="4876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810829743"/>
                    </a:ext>
                  </a:extLst>
                </a:gridCol>
                <a:gridCol w="1016000">
                  <a:extLst>
                    <a:ext uri="{9D8B030D-6E8A-4147-A177-3AD203B41FA5}">
                      <a16:colId xmlns:a16="http://schemas.microsoft.com/office/drawing/2014/main" val="2969009120"/>
                    </a:ext>
                  </a:extLst>
                </a:gridCol>
                <a:gridCol w="1016000">
                  <a:extLst>
                    <a:ext uri="{9D8B030D-6E8A-4147-A177-3AD203B41FA5}">
                      <a16:colId xmlns:a16="http://schemas.microsoft.com/office/drawing/2014/main" val="3177907221"/>
                    </a:ext>
                  </a:extLst>
                </a:gridCol>
                <a:gridCol w="1016000">
                  <a:extLst>
                    <a:ext uri="{9D8B030D-6E8A-4147-A177-3AD203B41FA5}">
                      <a16:colId xmlns:a16="http://schemas.microsoft.com/office/drawing/2014/main" val="186219864"/>
                    </a:ext>
                  </a:extLst>
                </a:gridCol>
                <a:gridCol w="1016000">
                  <a:extLst>
                    <a:ext uri="{9D8B030D-6E8A-4147-A177-3AD203B41FA5}">
                      <a16:colId xmlns:a16="http://schemas.microsoft.com/office/drawing/2014/main" val="3029430616"/>
                    </a:ext>
                  </a:extLst>
                </a:gridCol>
                <a:gridCol w="1016000">
                  <a:extLst>
                    <a:ext uri="{9D8B030D-6E8A-4147-A177-3AD203B41FA5}">
                      <a16:colId xmlns:a16="http://schemas.microsoft.com/office/drawing/2014/main" val="2822116338"/>
                    </a:ext>
                  </a:extLst>
                </a:gridCol>
                <a:gridCol w="1016000">
                  <a:extLst>
                    <a:ext uri="{9D8B030D-6E8A-4147-A177-3AD203B41FA5}">
                      <a16:colId xmlns:a16="http://schemas.microsoft.com/office/drawing/2014/main" val="2350565326"/>
                    </a:ext>
                  </a:extLst>
                </a:gridCol>
                <a:gridCol w="1016000">
                  <a:extLst>
                    <a:ext uri="{9D8B030D-6E8A-4147-A177-3AD203B41FA5}">
                      <a16:colId xmlns:a16="http://schemas.microsoft.com/office/drawing/2014/main" val="1734111508"/>
                    </a:ext>
                  </a:extLst>
                </a:gridCol>
              </a:tblGrid>
              <a:tr h="487680">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7FC349"/>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&lt;3%</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FFF200"/>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3-4%</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ED1C24"/>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5-9%</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C00000"/>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≥10%</a:t>
                      </a:r>
                    </a:p>
                  </a:txBody>
                  <a:tcPr marL="121920" marR="121920" marT="60960" marB="60960" anchor="ctr">
                    <a:noFill/>
                  </a:tcPr>
                </a:tc>
                <a:extLst>
                  <a:ext uri="{0D108BD9-81ED-4DB2-BD59-A6C34878D82A}">
                    <a16:rowId xmlns:a16="http://schemas.microsoft.com/office/drawing/2014/main" val="2686238965"/>
                  </a:ext>
                </a:extLst>
              </a:tr>
            </a:tbl>
          </a:graphicData>
        </a:graphic>
      </p:graphicFrame>
      <p:sp>
        <p:nvSpPr>
          <p:cNvPr id="22" name="Oval 2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6">
            <a:extLst>
              <a:ext uri="{FF2B5EF4-FFF2-40B4-BE49-F238E27FC236}">
                <a16:creationId xmlns:a16="http://schemas.microsoft.com/office/drawing/2014/main" id="{5CEEAD63-E575-40D9-93C8-B00BD60BF8E7}"/>
              </a:ext>
            </a:extLst>
          </p:cNvPr>
          <p:cNvPicPr>
            <a:picLocks noChangeAspect="1" noChangeArrowheads="1"/>
          </p:cNvPicPr>
          <p:nvPr/>
        </p:nvPicPr>
        <p:blipFill rotWithShape="1">
          <a:blip r:embed="rId2" cstate="print"/>
          <a:srcRect l="75450" t="89503" r="4280"/>
          <a:stretch/>
        </p:blipFill>
        <p:spPr bwMode="auto">
          <a:xfrm>
            <a:off x="9988090" y="4913321"/>
            <a:ext cx="984608" cy="5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6755394"/>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845C80-AEAE-4358-9EA5-6BBD5F99112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1B93396A-DB11-4F39-BA89-759B894EA568}"/>
              </a:ext>
            </a:extLst>
          </p:cNvPr>
          <p:cNvSpPr>
            <a:spLocks noGrp="1"/>
          </p:cNvSpPr>
          <p:nvPr>
            <p:ph type="title"/>
          </p:nvPr>
        </p:nvSpPr>
        <p:spPr/>
        <p:txBody>
          <a:bodyPr/>
          <a:lstStyle/>
          <a:p>
            <a:r>
              <a:rPr lang="en-GB" dirty="0"/>
              <a:t>Question</a:t>
            </a:r>
          </a:p>
        </p:txBody>
      </p:sp>
      <p:sp>
        <p:nvSpPr>
          <p:cNvPr id="6" name="Content Placeholder 5">
            <a:extLst>
              <a:ext uri="{FF2B5EF4-FFF2-40B4-BE49-F238E27FC236}">
                <a16:creationId xmlns:a16="http://schemas.microsoft.com/office/drawing/2014/main" id="{EE7DD36D-A6F8-4659-9DD4-D2ACFA4249AF}"/>
              </a:ext>
            </a:extLst>
          </p:cNvPr>
          <p:cNvSpPr>
            <a:spLocks noGrp="1"/>
          </p:cNvSpPr>
          <p:nvPr>
            <p:ph idx="1"/>
          </p:nvPr>
        </p:nvSpPr>
        <p:spPr/>
        <p:txBody>
          <a:bodyPr/>
          <a:lstStyle/>
          <a:p>
            <a:pPr indent="0">
              <a:spcAft>
                <a:spcPts val="1200"/>
              </a:spcAft>
            </a:pPr>
            <a:r>
              <a:rPr lang="fr-BE" dirty="0">
                <a:solidFill>
                  <a:schemeClr val="tx1"/>
                </a:solidFill>
              </a:rPr>
              <a:t>Quel est son risque de développer une maladie CV fatale/10 ans?</a:t>
            </a:r>
            <a:r>
              <a:rPr lang="en-GB" dirty="0">
                <a:solidFill>
                  <a:schemeClr val="tx1"/>
                </a:solidFill>
              </a:rPr>
              <a:t> </a:t>
            </a:r>
          </a:p>
          <a:p>
            <a:pPr marL="457200" indent="-457200">
              <a:buAutoNum type="alphaUcPeriod"/>
            </a:pPr>
            <a:r>
              <a:rPr lang="en-GB" dirty="0" err="1">
                <a:solidFill>
                  <a:schemeClr val="tx1"/>
                </a:solidFill>
              </a:rPr>
              <a:t>Faible</a:t>
            </a:r>
            <a:endParaRPr lang="en-GB" dirty="0">
              <a:solidFill>
                <a:schemeClr val="tx1"/>
              </a:solidFill>
            </a:endParaRPr>
          </a:p>
          <a:p>
            <a:pPr marL="457200" indent="-457200">
              <a:buAutoNum type="alphaUcPeriod"/>
            </a:pPr>
            <a:r>
              <a:rPr lang="en-GB" dirty="0" err="1">
                <a:solidFill>
                  <a:srgbClr val="FF0000"/>
                </a:solidFill>
              </a:rPr>
              <a:t>Modéré</a:t>
            </a:r>
            <a:endParaRPr lang="en-GB" dirty="0">
              <a:solidFill>
                <a:srgbClr val="FF0000"/>
              </a:solidFill>
            </a:endParaRPr>
          </a:p>
          <a:p>
            <a:pPr marL="457200" indent="-457200">
              <a:buAutoNum type="alphaUcPeriod"/>
            </a:pPr>
            <a:r>
              <a:rPr lang="en-GB" dirty="0" err="1">
                <a:solidFill>
                  <a:schemeClr val="tx1"/>
                </a:solidFill>
              </a:rPr>
              <a:t>Élevé</a:t>
            </a:r>
            <a:r>
              <a:rPr lang="en-GB" dirty="0">
                <a:solidFill>
                  <a:schemeClr val="tx1"/>
                </a:solidFill>
              </a:rPr>
              <a:t> </a:t>
            </a:r>
          </a:p>
          <a:p>
            <a:pPr marL="457200" indent="-457200">
              <a:buAutoNum type="alphaUcPeriod"/>
            </a:pPr>
            <a:r>
              <a:rPr lang="en-GB" dirty="0" err="1">
                <a:solidFill>
                  <a:schemeClr val="tx1"/>
                </a:solidFill>
              </a:rPr>
              <a:t>Très</a:t>
            </a:r>
            <a:r>
              <a:rPr lang="en-GB" dirty="0">
                <a:solidFill>
                  <a:schemeClr val="tx1"/>
                </a:solidFill>
              </a:rPr>
              <a:t> </a:t>
            </a:r>
            <a:r>
              <a:rPr lang="en-GB" dirty="0" err="1">
                <a:solidFill>
                  <a:schemeClr val="tx1"/>
                </a:solidFill>
              </a:rPr>
              <a:t>élévé</a:t>
            </a:r>
            <a:endParaRPr lang="en-GB" dirty="0">
              <a:solidFill>
                <a:schemeClr val="tx1"/>
              </a:solidFill>
            </a:endParaRP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9615F64-403C-43F0-BBE0-1E48446B8AB8}"/>
              </a:ext>
            </a:extLst>
          </p:cNvPr>
          <p:cNvSpPr/>
          <p:nvPr/>
        </p:nvSpPr>
        <p:spPr>
          <a:xfrm>
            <a:off x="746530" y="4183784"/>
            <a:ext cx="8397469" cy="923330"/>
          </a:xfrm>
          <a:prstGeom prst="rect">
            <a:avLst/>
          </a:prstGeom>
        </p:spPr>
        <p:txBody>
          <a:bodyPr wrap="square">
            <a:spAutoFit/>
          </a:bodyPr>
          <a:lstStyle/>
          <a:p>
            <a:r>
              <a:rPr lang="en-US" b="1" dirty="0" err="1"/>
              <a:t>Risque</a:t>
            </a:r>
            <a:r>
              <a:rPr lang="en-US" b="1" dirty="0"/>
              <a:t> </a:t>
            </a:r>
            <a:r>
              <a:rPr lang="en-US" b="1" dirty="0" err="1"/>
              <a:t>selon</a:t>
            </a:r>
            <a:r>
              <a:rPr lang="en-US" b="1" dirty="0"/>
              <a:t> le </a:t>
            </a:r>
            <a:r>
              <a:rPr lang="en-US" b="1" dirty="0" err="1"/>
              <a:t>modèle</a:t>
            </a:r>
            <a:r>
              <a:rPr lang="en-US" b="1" dirty="0"/>
              <a:t> SCORE 2019 – pays à </a:t>
            </a:r>
            <a:r>
              <a:rPr lang="en-US" b="1" dirty="0" err="1"/>
              <a:t>faible</a:t>
            </a:r>
            <a:r>
              <a:rPr lang="en-US" b="1" dirty="0"/>
              <a:t> </a:t>
            </a:r>
            <a:r>
              <a:rPr lang="en-US" b="1" dirty="0" err="1"/>
              <a:t>risque</a:t>
            </a:r>
            <a:r>
              <a:rPr lang="en-US" b="1" dirty="0"/>
              <a:t> : </a:t>
            </a:r>
            <a:r>
              <a:rPr lang="en-US" b="1" dirty="0">
                <a:solidFill>
                  <a:srgbClr val="FF0000"/>
                </a:solidFill>
              </a:rPr>
              <a:t>1-2 %/10 </a:t>
            </a:r>
            <a:r>
              <a:rPr lang="en-US" b="1" dirty="0" err="1">
                <a:solidFill>
                  <a:srgbClr val="FF0000"/>
                </a:solidFill>
              </a:rPr>
              <a:t>ans</a:t>
            </a:r>
            <a:endParaRPr lang="en-US" b="1" dirty="0">
              <a:solidFill>
                <a:srgbClr val="FF0000"/>
              </a:solidFill>
            </a:endParaRPr>
          </a:p>
          <a:p>
            <a:endParaRPr lang="en-US" b="1" dirty="0">
              <a:solidFill>
                <a:srgbClr val="FF0000"/>
              </a:solidFill>
            </a:endParaRPr>
          </a:p>
          <a:p>
            <a:r>
              <a:rPr lang="en-US" b="1" dirty="0" err="1">
                <a:solidFill>
                  <a:srgbClr val="FF0000"/>
                </a:solidFill>
              </a:rPr>
              <a:t>Serait-ce</a:t>
            </a:r>
            <a:r>
              <a:rPr lang="en-US" b="1" dirty="0">
                <a:solidFill>
                  <a:srgbClr val="FF0000"/>
                </a:solidFill>
              </a:rPr>
              <a:t> </a:t>
            </a:r>
            <a:r>
              <a:rPr lang="en-US" b="1" dirty="0" err="1">
                <a:solidFill>
                  <a:srgbClr val="FF0000"/>
                </a:solidFill>
              </a:rPr>
              <a:t>une</a:t>
            </a:r>
            <a:r>
              <a:rPr lang="en-US" b="1" dirty="0">
                <a:solidFill>
                  <a:srgbClr val="FF0000"/>
                </a:solidFill>
              </a:rPr>
              <a:t> sous-estimation?</a:t>
            </a:r>
            <a:endParaRPr lang="en-US" sz="2000" b="1" dirty="0">
              <a:solidFill>
                <a:srgbClr val="FF0000"/>
              </a:solidFill>
            </a:endParaRPr>
          </a:p>
        </p:txBody>
      </p:sp>
    </p:spTree>
    <p:extLst>
      <p:ext uri="{BB962C8B-B14F-4D97-AF65-F5344CB8AC3E}">
        <p14:creationId xmlns:p14="http://schemas.microsoft.com/office/powerpoint/2010/main" val="14277110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11015"/>
            <a:ext cx="12426992" cy="792163"/>
          </a:xfrm>
        </p:spPr>
        <p:txBody>
          <a:bodyPr>
            <a:normAutofit fontScale="90000"/>
          </a:bodyPr>
          <a:lstStyle/>
          <a:p>
            <a:r>
              <a:rPr lang="en-US" sz="3600" b="1" dirty="0"/>
              <a:t>Cas 2: Patient SR - </a:t>
            </a:r>
            <a:r>
              <a:rPr lang="fr-BE" sz="3600" b="1" dirty="0"/>
              <a:t>Son risque CV total de 1 à 2% </a:t>
            </a:r>
            <a:br>
              <a:rPr lang="fr-BE" sz="3600" b="1" dirty="0"/>
            </a:br>
            <a:r>
              <a:rPr lang="fr-BE" sz="3600" b="1" dirty="0"/>
              <a:t>est-il une sous-estimation?</a:t>
            </a:r>
            <a:endParaRPr lang="en-US" sz="3600" b="1" dirty="0"/>
          </a:p>
        </p:txBody>
      </p:sp>
      <p:sp>
        <p:nvSpPr>
          <p:cNvPr id="3" name="Content Placeholder 2"/>
          <p:cNvSpPr>
            <a:spLocks noGrp="1"/>
          </p:cNvSpPr>
          <p:nvPr>
            <p:ph idx="1"/>
          </p:nvPr>
        </p:nvSpPr>
        <p:spPr>
          <a:xfrm>
            <a:off x="1600200" y="1964989"/>
            <a:ext cx="11004856" cy="4176731"/>
          </a:xfrm>
        </p:spPr>
        <p:txBody>
          <a:bodyPr/>
          <a:lstStyle/>
          <a:p>
            <a:r>
              <a:rPr lang="en-US" sz="2800" dirty="0">
                <a:solidFill>
                  <a:srgbClr val="FF0000"/>
                </a:solidFill>
              </a:rPr>
              <a:t>OUI  </a:t>
            </a:r>
            <a:r>
              <a:rPr lang="en-US" sz="2800" dirty="0" err="1"/>
              <a:t>parce</a:t>
            </a:r>
            <a:r>
              <a:rPr lang="en-US" sz="2800" dirty="0"/>
              <a:t> que:</a:t>
            </a:r>
          </a:p>
          <a:p>
            <a:r>
              <a:rPr lang="fr-BE" sz="2800" dirty="0"/>
              <a:t>Il a 46 ans, pas 40 ans</a:t>
            </a:r>
          </a:p>
          <a:p>
            <a:r>
              <a:rPr lang="fr-BE" sz="2800" dirty="0"/>
              <a:t>Il a un CT de 270 mg/</a:t>
            </a:r>
            <a:r>
              <a:rPr lang="fr-BE" sz="2800" dirty="0" err="1"/>
              <a:t>dL</a:t>
            </a:r>
            <a:r>
              <a:rPr lang="fr-BE" sz="2800" dirty="0"/>
              <a:t>, pas 240</a:t>
            </a:r>
          </a:p>
          <a:p>
            <a:r>
              <a:rPr lang="fr-BE" sz="2800" dirty="0"/>
              <a:t>Il a un </a:t>
            </a:r>
            <a:r>
              <a:rPr lang="en-US" sz="2800" dirty="0"/>
              <a:t>HDL-C de </a:t>
            </a:r>
            <a:r>
              <a:rPr lang="en-US" sz="2800" dirty="0" err="1"/>
              <a:t>seulement</a:t>
            </a:r>
            <a:r>
              <a:rPr lang="en-US" sz="2800" dirty="0"/>
              <a:t> 39 mg/dL</a:t>
            </a:r>
          </a:p>
          <a:p>
            <a:endParaRPr lang="en-US" sz="2800" dirty="0"/>
          </a:p>
          <a:p>
            <a:pPr marL="0" indent="0">
              <a:buNone/>
            </a:pPr>
            <a:r>
              <a:rPr lang="en-US" sz="2800" dirty="0">
                <a:solidFill>
                  <a:srgbClr val="0000FF"/>
                </a:solidFill>
              </a:rPr>
              <a:t>What next?</a:t>
            </a:r>
          </a:p>
          <a:p>
            <a:pPr marL="0" indent="0">
              <a:buNone/>
            </a:pPr>
            <a:r>
              <a:rPr lang="en-US" sz="2800" dirty="0"/>
              <a:t>           </a:t>
            </a:r>
            <a:r>
              <a:rPr lang="en-US" sz="2800" dirty="0" err="1"/>
              <a:t>Tenir</a:t>
            </a:r>
            <a:r>
              <a:rPr lang="en-US" sz="2800" dirty="0"/>
              <a:t> </a:t>
            </a:r>
            <a:r>
              <a:rPr lang="en-US" sz="2800" dirty="0" err="1"/>
              <a:t>compte</a:t>
            </a:r>
            <a:r>
              <a:rPr lang="en-US" sz="2800" dirty="0"/>
              <a:t> </a:t>
            </a:r>
            <a:r>
              <a:rPr lang="en-US" sz="2800" dirty="0" err="1"/>
              <a:t>d’autres</a:t>
            </a:r>
            <a:r>
              <a:rPr lang="en-US" sz="2800" dirty="0"/>
              <a:t> </a:t>
            </a:r>
            <a:r>
              <a:rPr lang="en-US" sz="2800" dirty="0" err="1"/>
              <a:t>facteurs</a:t>
            </a:r>
            <a:r>
              <a:rPr lang="en-US" sz="2800" dirty="0"/>
              <a:t> de </a:t>
            </a:r>
            <a:r>
              <a:rPr lang="en-US" sz="2800" dirty="0" err="1"/>
              <a:t>risque</a:t>
            </a:r>
            <a:endParaRPr lang="en-US" sz="2800" b="1" dirty="0"/>
          </a:p>
          <a:p>
            <a:pPr marL="0" indent="0">
              <a:buNone/>
            </a:pPr>
            <a:endParaRPr lang="en-US" dirty="0">
              <a:solidFill>
                <a:srgbClr val="FF0000"/>
              </a:solidFill>
            </a:endParaRP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9722213"/>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1" y="279400"/>
            <a:ext cx="11017639" cy="792163"/>
          </a:xfrm>
        </p:spPr>
        <p:txBody>
          <a:bodyPr>
            <a:normAutofit/>
          </a:bodyPr>
          <a:lstStyle/>
          <a:p>
            <a:r>
              <a:rPr lang="en-US" sz="3200" b="1" dirty="0"/>
              <a:t>Cas 2 : Patient SR:  </a:t>
            </a:r>
            <a:r>
              <a:rPr lang="en-US" sz="3200" b="1" dirty="0" err="1"/>
              <a:t>Autres</a:t>
            </a:r>
            <a:r>
              <a:rPr lang="en-US" sz="3200" b="1" dirty="0"/>
              <a:t> </a:t>
            </a:r>
            <a:r>
              <a:rPr lang="en-US" sz="3200" b="1" dirty="0" err="1"/>
              <a:t>facteurs</a:t>
            </a:r>
            <a:r>
              <a:rPr lang="en-US" sz="3200" b="1" dirty="0"/>
              <a:t> de </a:t>
            </a:r>
            <a:r>
              <a:rPr lang="en-US" sz="3200" b="1" dirty="0" err="1"/>
              <a:t>risque</a:t>
            </a:r>
            <a:r>
              <a:rPr lang="en-US" sz="3200" b="1" dirty="0"/>
              <a:t>?</a:t>
            </a:r>
          </a:p>
        </p:txBody>
      </p:sp>
      <p:sp>
        <p:nvSpPr>
          <p:cNvPr id="3" name="Content Placeholder 2"/>
          <p:cNvSpPr>
            <a:spLocks noGrp="1"/>
          </p:cNvSpPr>
          <p:nvPr>
            <p:ph idx="1"/>
          </p:nvPr>
        </p:nvSpPr>
        <p:spPr>
          <a:xfrm>
            <a:off x="328303" y="1792269"/>
            <a:ext cx="11628295" cy="4176731"/>
          </a:xfrm>
        </p:spPr>
        <p:txBody>
          <a:bodyPr/>
          <a:lstStyle/>
          <a:p>
            <a:pPr marL="0" indent="0">
              <a:buNone/>
            </a:pPr>
            <a:r>
              <a:rPr lang="en-US" sz="2800" dirty="0">
                <a:solidFill>
                  <a:srgbClr val="000000"/>
                </a:solidFill>
              </a:rPr>
              <a:t>La version </a:t>
            </a:r>
            <a:r>
              <a:rPr lang="en-US" sz="2800" dirty="0" err="1">
                <a:solidFill>
                  <a:srgbClr val="000000"/>
                </a:solidFill>
              </a:rPr>
              <a:t>électronique</a:t>
            </a:r>
            <a:r>
              <a:rPr lang="en-US" sz="2800" dirty="0">
                <a:solidFill>
                  <a:srgbClr val="000000"/>
                </a:solidFill>
              </a:rPr>
              <a:t> de SCORE, </a:t>
            </a:r>
            <a:r>
              <a:rPr lang="en-US" sz="2800" b="1" dirty="0" err="1">
                <a:solidFill>
                  <a:srgbClr val="FF0000"/>
                </a:solidFill>
              </a:rPr>
              <a:t>HeartScore</a:t>
            </a:r>
            <a:r>
              <a:rPr lang="en-US" sz="2800" b="1" dirty="0">
                <a:solidFill>
                  <a:srgbClr val="000000"/>
                </a:solidFill>
              </a:rPr>
              <a:t>,</a:t>
            </a:r>
            <a:r>
              <a:rPr lang="en-US" sz="2800" dirty="0">
                <a:solidFill>
                  <a:srgbClr val="000000"/>
                </a:solidFill>
              </a:rPr>
              <a:t> </a:t>
            </a:r>
            <a:r>
              <a:rPr lang="en-US" sz="2800" dirty="0" err="1">
                <a:solidFill>
                  <a:srgbClr val="000000"/>
                </a:solidFill>
              </a:rPr>
              <a:t>vous</a:t>
            </a:r>
            <a:r>
              <a:rPr lang="en-US" sz="2800" dirty="0">
                <a:solidFill>
                  <a:srgbClr val="000000"/>
                </a:solidFill>
              </a:rPr>
              <a:t> </a:t>
            </a:r>
            <a:r>
              <a:rPr lang="en-US" sz="2800" dirty="0" err="1">
                <a:solidFill>
                  <a:srgbClr val="000000"/>
                </a:solidFill>
              </a:rPr>
              <a:t>permet</a:t>
            </a:r>
            <a:r>
              <a:rPr lang="en-US" sz="2800" dirty="0">
                <a:solidFill>
                  <a:srgbClr val="000000"/>
                </a:solidFill>
              </a:rPr>
              <a:t> de </a:t>
            </a:r>
            <a:r>
              <a:rPr lang="en-US" sz="2800" dirty="0" err="1">
                <a:solidFill>
                  <a:srgbClr val="000000"/>
                </a:solidFill>
              </a:rPr>
              <a:t>saisir</a:t>
            </a:r>
            <a:r>
              <a:rPr lang="en-US" sz="2800" dirty="0">
                <a:solidFill>
                  <a:srgbClr val="000000"/>
                </a:solidFill>
              </a:rPr>
              <a:t> les </a:t>
            </a:r>
            <a:r>
              <a:rPr lang="en-US" sz="2800" dirty="0" err="1">
                <a:solidFill>
                  <a:srgbClr val="000000"/>
                </a:solidFill>
              </a:rPr>
              <a:t>chiffres</a:t>
            </a:r>
            <a:r>
              <a:rPr lang="en-US" sz="2800" dirty="0">
                <a:solidFill>
                  <a:srgbClr val="000000"/>
                </a:solidFill>
              </a:rPr>
              <a:t> exacts du cholesterol total, du PA et de </a:t>
            </a:r>
            <a:r>
              <a:rPr lang="en-US" sz="2800" dirty="0" err="1">
                <a:solidFill>
                  <a:srgbClr val="000000"/>
                </a:solidFill>
              </a:rPr>
              <a:t>l’âge</a:t>
            </a:r>
            <a:r>
              <a:rPr lang="en-US" sz="2800" dirty="0">
                <a:solidFill>
                  <a:srgbClr val="000000"/>
                </a:solidFill>
              </a:rPr>
              <a:t>, </a:t>
            </a:r>
            <a:r>
              <a:rPr lang="en-US" sz="2800" dirty="0" err="1">
                <a:solidFill>
                  <a:srgbClr val="000000"/>
                </a:solidFill>
              </a:rPr>
              <a:t>ainsi</a:t>
            </a:r>
            <a:r>
              <a:rPr lang="en-US" sz="2800" dirty="0">
                <a:solidFill>
                  <a:srgbClr val="000000"/>
                </a:solidFill>
              </a:rPr>
              <a:t> que du HDL-C.</a:t>
            </a:r>
          </a:p>
          <a:p>
            <a:pPr marL="0" indent="0">
              <a:buNone/>
            </a:pPr>
            <a:r>
              <a:rPr lang="en-US" sz="2800" dirty="0">
                <a:solidFill>
                  <a:srgbClr val="000000"/>
                </a:solidFill>
              </a:rPr>
              <a:t>Avec </a:t>
            </a:r>
            <a:r>
              <a:rPr lang="en-US" sz="2800" dirty="0" err="1">
                <a:solidFill>
                  <a:srgbClr val="000000"/>
                </a:solidFill>
              </a:rPr>
              <a:t>HeartScore</a:t>
            </a:r>
            <a:r>
              <a:rPr lang="en-US" sz="2800" dirty="0">
                <a:solidFill>
                  <a:srgbClr val="000000"/>
                </a:solidFill>
              </a:rPr>
              <a:t>, son </a:t>
            </a:r>
            <a:r>
              <a:rPr lang="en-US" sz="2800" dirty="0" err="1">
                <a:solidFill>
                  <a:srgbClr val="000000"/>
                </a:solidFill>
              </a:rPr>
              <a:t>risque</a:t>
            </a:r>
            <a:r>
              <a:rPr lang="en-US" sz="2800" dirty="0">
                <a:solidFill>
                  <a:srgbClr val="000000"/>
                </a:solidFill>
              </a:rPr>
              <a:t> </a:t>
            </a:r>
            <a:r>
              <a:rPr lang="en-US" sz="2800" dirty="0" err="1">
                <a:solidFill>
                  <a:srgbClr val="000000"/>
                </a:solidFill>
              </a:rPr>
              <a:t>n’est</a:t>
            </a:r>
            <a:r>
              <a:rPr lang="en-US" sz="2800" dirty="0">
                <a:solidFill>
                  <a:srgbClr val="000000"/>
                </a:solidFill>
              </a:rPr>
              <a:t> pas de </a:t>
            </a:r>
            <a:r>
              <a:rPr lang="en-US" sz="2800" b="1" dirty="0">
                <a:solidFill>
                  <a:srgbClr val="000000"/>
                </a:solidFill>
              </a:rPr>
              <a:t>1% </a:t>
            </a:r>
            <a:r>
              <a:rPr lang="en-US" sz="2800" b="1" dirty="0" err="1">
                <a:solidFill>
                  <a:srgbClr val="000000"/>
                </a:solidFill>
              </a:rPr>
              <a:t>mais</a:t>
            </a:r>
            <a:r>
              <a:rPr lang="en-US" sz="2800" b="1" dirty="0">
                <a:solidFill>
                  <a:srgbClr val="000000"/>
                </a:solidFill>
              </a:rPr>
              <a:t> de</a:t>
            </a:r>
            <a:r>
              <a:rPr lang="en-US" sz="2800" b="1" dirty="0">
                <a:solidFill>
                  <a:srgbClr val="FF0000"/>
                </a:solidFill>
              </a:rPr>
              <a:t> 3% /10ans</a:t>
            </a:r>
          </a:p>
          <a:p>
            <a:pPr marL="0" indent="0">
              <a:buNone/>
            </a:pPr>
            <a:r>
              <a:rPr lang="en-US" sz="2800" dirty="0">
                <a:solidFill>
                  <a:srgbClr val="FF0000"/>
                </a:solidFill>
                <a:hlinkClick r:id="rId2"/>
              </a:rPr>
              <a:t>www.Heartscore.org</a:t>
            </a:r>
            <a:endParaRPr lang="en-US" sz="2800" dirty="0">
              <a:solidFill>
                <a:srgbClr val="FF0000"/>
              </a:solidFill>
            </a:endParaRPr>
          </a:p>
          <a:p>
            <a:pPr marL="0" indent="0">
              <a:buNone/>
            </a:pPr>
            <a:endParaRPr lang="en-US" sz="2800" dirty="0">
              <a:solidFill>
                <a:srgbClr val="FF0000"/>
              </a:solidFill>
            </a:endParaRPr>
          </a:p>
          <a:p>
            <a:pPr marL="0" indent="0">
              <a:buNone/>
            </a:pPr>
            <a:r>
              <a:rPr lang="en-US" sz="2800" dirty="0">
                <a:solidFill>
                  <a:srgbClr val="FF0000"/>
                </a:solidFill>
              </a:rPr>
              <a:t>                      </a:t>
            </a:r>
            <a:r>
              <a:rPr lang="en-US" sz="2800" dirty="0" err="1">
                <a:solidFill>
                  <a:srgbClr val="FF0000"/>
                </a:solidFill>
              </a:rPr>
              <a:t>D’autres</a:t>
            </a:r>
            <a:r>
              <a:rPr lang="en-US" sz="2800" dirty="0">
                <a:solidFill>
                  <a:srgbClr val="FF0000"/>
                </a:solidFill>
              </a:rPr>
              <a:t> </a:t>
            </a:r>
            <a:r>
              <a:rPr lang="en-US" sz="2800" dirty="0" err="1">
                <a:solidFill>
                  <a:srgbClr val="FF0000"/>
                </a:solidFill>
              </a:rPr>
              <a:t>facteurs</a:t>
            </a:r>
            <a:r>
              <a:rPr lang="en-US" sz="2800" dirty="0">
                <a:solidFill>
                  <a:srgbClr val="FF0000"/>
                </a:solidFill>
              </a:rPr>
              <a:t> de </a:t>
            </a:r>
            <a:r>
              <a:rPr lang="en-US" sz="2800" dirty="0" err="1">
                <a:solidFill>
                  <a:srgbClr val="FF0000"/>
                </a:solidFill>
              </a:rPr>
              <a:t>risque</a:t>
            </a:r>
            <a:r>
              <a:rPr lang="en-US" sz="2800" b="1" dirty="0">
                <a:solidFill>
                  <a:srgbClr val="FF0000"/>
                </a:solidFill>
              </a:rPr>
              <a:t> ?</a:t>
            </a: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1044040"/>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52400" y="254000"/>
            <a:ext cx="10972800" cy="1143000"/>
          </a:xfrm>
        </p:spPr>
        <p:txBody>
          <a:bodyPr>
            <a:normAutofit/>
          </a:bodyPr>
          <a:lstStyle/>
          <a:p>
            <a:r>
              <a:rPr lang="sv-SE" sz="4800" dirty="0">
                <a:solidFill>
                  <a:schemeClr val="tx1"/>
                </a:solidFill>
              </a:rPr>
              <a:t> </a:t>
            </a:r>
            <a:r>
              <a:rPr lang="sv-SE" sz="3200" dirty="0">
                <a:latin typeface="+mn-lt"/>
              </a:rPr>
              <a:t>Facteurs pouvant modifier le risque de SCORE  </a:t>
            </a:r>
            <a:endParaRPr lang="nl-NL" sz="3200" dirty="0"/>
          </a:p>
        </p:txBody>
      </p:sp>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2802923243"/>
              </p:ext>
            </p:extLst>
          </p:nvPr>
        </p:nvGraphicFramePr>
        <p:xfrm>
          <a:off x="-45720" y="1427480"/>
          <a:ext cx="12192000" cy="513080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20000"/>
                    </a:ext>
                  </a:extLst>
                </a:gridCol>
              </a:tblGrid>
              <a:tr h="457200">
                <a:tc>
                  <a:txBody>
                    <a:bodyPr/>
                    <a:lstStyle/>
                    <a:p>
                      <a:endParaRPr lang="nl-NL" sz="2100" b="1" baseline="0" dirty="0">
                        <a:solidFill>
                          <a:schemeClr val="tx1"/>
                        </a:solidFill>
                        <a:latin typeface="Cambria"/>
                        <a:cs typeface="Cambria"/>
                      </a:endParaRPr>
                    </a:p>
                  </a:txBody>
                  <a:tcPr marL="121920" marR="121920"/>
                </a:tc>
                <a:extLst>
                  <a:ext uri="{0D108BD9-81ED-4DB2-BD59-A6C34878D82A}">
                    <a16:rowId xmlns:a16="http://schemas.microsoft.com/office/drawing/2014/main" val="10000"/>
                  </a:ext>
                </a:extLst>
              </a:tr>
              <a:tr h="457200">
                <a:tc>
                  <a:txBody>
                    <a:bodyPr/>
                    <a:lstStyle/>
                    <a:p>
                      <a:r>
                        <a:rPr lang="nl-NL" sz="2100" b="1" dirty="0">
                          <a:solidFill>
                            <a:schemeClr val="tx1"/>
                          </a:solidFill>
                          <a:latin typeface="Cambria"/>
                          <a:cs typeface="Cambria"/>
                        </a:rPr>
                        <a:t>- Classe sociale</a:t>
                      </a:r>
                    </a:p>
                  </a:txBody>
                  <a:tcPr marL="121920" marR="121920"/>
                </a:tc>
                <a:extLst>
                  <a:ext uri="{0D108BD9-81ED-4DB2-BD59-A6C34878D82A}">
                    <a16:rowId xmlns:a16="http://schemas.microsoft.com/office/drawing/2014/main" val="10001"/>
                  </a:ext>
                </a:extLst>
              </a:tr>
              <a:tr h="741680">
                <a:tc>
                  <a:txBody>
                    <a:bodyPr/>
                    <a:lstStyle/>
                    <a:p>
                      <a:r>
                        <a:rPr lang="nl-NL" sz="2100" b="1" dirty="0">
                          <a:solidFill>
                            <a:schemeClr val="tx1"/>
                          </a:solidFill>
                          <a:latin typeface="Cambria"/>
                          <a:cs typeface="Cambria"/>
                        </a:rPr>
                        <a:t>- Obésité et obésité centrale</a:t>
                      </a:r>
                    </a:p>
                    <a:p>
                      <a:r>
                        <a:rPr lang="nl-NL" sz="2100" b="1" dirty="0">
                          <a:solidFill>
                            <a:schemeClr val="tx1"/>
                          </a:solidFill>
                          <a:latin typeface="Cambria"/>
                          <a:cs typeface="Cambria"/>
                        </a:rPr>
                        <a:t>- Inactivité physique</a:t>
                      </a:r>
                    </a:p>
                  </a:txBody>
                  <a:tcPr marL="121920" marR="121920"/>
                </a:tc>
                <a:extLst>
                  <a:ext uri="{0D108BD9-81ED-4DB2-BD59-A6C34878D82A}">
                    <a16:rowId xmlns:a16="http://schemas.microsoft.com/office/drawing/2014/main" val="10002"/>
                  </a:ext>
                </a:extLst>
              </a:tr>
              <a:tr h="457200">
                <a:tc>
                  <a:txBody>
                    <a:bodyPr/>
                    <a:lstStyle/>
                    <a:p>
                      <a:r>
                        <a:rPr lang="nl-NL" sz="2100" b="1" dirty="0">
                          <a:solidFill>
                            <a:schemeClr val="tx1"/>
                          </a:solidFill>
                          <a:latin typeface="Cambria"/>
                          <a:cs typeface="Cambria"/>
                        </a:rPr>
                        <a:t>- Stress psychosocial</a:t>
                      </a:r>
                    </a:p>
                  </a:txBody>
                  <a:tcPr marL="121920" marR="121920"/>
                </a:tc>
                <a:extLst>
                  <a:ext uri="{0D108BD9-81ED-4DB2-BD59-A6C34878D82A}">
                    <a16:rowId xmlns:a16="http://schemas.microsoft.com/office/drawing/2014/main" val="10003"/>
                  </a:ext>
                </a:extLst>
              </a:tr>
              <a:tr h="731520">
                <a:tc>
                  <a:txBody>
                    <a:bodyPr/>
                    <a:lstStyle/>
                    <a:p>
                      <a:r>
                        <a:rPr lang="nl-NL" sz="2100" b="1" dirty="0">
                          <a:solidFill>
                            <a:schemeClr val="tx1"/>
                          </a:solidFill>
                          <a:latin typeface="Cambria"/>
                          <a:cs typeface="Cambria"/>
                        </a:rPr>
                        <a:t>- Antécédents familiaux de maladie CV prématurée (homme &lt; 55 ans; femme &lt; 60</a:t>
                      </a:r>
                      <a:r>
                        <a:rPr lang="nl-NL" sz="2100" b="1" baseline="0" dirty="0">
                          <a:solidFill>
                            <a:schemeClr val="tx1"/>
                          </a:solidFill>
                          <a:latin typeface="Cambria"/>
                          <a:cs typeface="Cambria"/>
                        </a:rPr>
                        <a:t> ans)</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4"/>
                  </a:ext>
                </a:extLst>
              </a:tr>
              <a:tr h="457200">
                <a:tc>
                  <a:txBody>
                    <a:bodyPr/>
                    <a:lstStyle/>
                    <a:p>
                      <a:r>
                        <a:rPr lang="nl-NL" sz="2100" b="1" dirty="0">
                          <a:solidFill>
                            <a:schemeClr val="tx1"/>
                          </a:solidFill>
                          <a:latin typeface="Cambria"/>
                          <a:cs typeface="Cambria"/>
                        </a:rPr>
                        <a:t>- Maladie mentale grave</a:t>
                      </a:r>
                    </a:p>
                  </a:txBody>
                  <a:tcPr marL="121920" marR="121920"/>
                </a:tc>
                <a:extLst>
                  <a:ext uri="{0D108BD9-81ED-4DB2-BD59-A6C34878D82A}">
                    <a16:rowId xmlns:a16="http://schemas.microsoft.com/office/drawing/2014/main" val="10005"/>
                  </a:ext>
                </a:extLst>
              </a:tr>
              <a:tr h="457200">
                <a:tc>
                  <a:txBody>
                    <a:bodyPr/>
                    <a:lstStyle/>
                    <a:p>
                      <a:r>
                        <a:rPr lang="nl-NL" sz="2100" b="1" dirty="0">
                          <a:solidFill>
                            <a:schemeClr val="tx1"/>
                          </a:solidFill>
                          <a:latin typeface="Cambria"/>
                          <a:cs typeface="Cambria"/>
                        </a:rPr>
                        <a:t>- Maladies inflammatoires chroniques à médiation immunitaire</a:t>
                      </a:r>
                      <a:r>
                        <a:rPr lang="nl-NL" sz="2100" b="1" baseline="0" dirty="0">
                          <a:solidFill>
                            <a:schemeClr val="tx1"/>
                          </a:solidFill>
                          <a:latin typeface="Cambria"/>
                          <a:cs typeface="Cambria"/>
                        </a:rPr>
                        <a:t> </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6"/>
                  </a:ext>
                </a:extLst>
              </a:tr>
              <a:tr h="457200">
                <a:tc>
                  <a:txBody>
                    <a:bodyPr/>
                    <a:lstStyle/>
                    <a:p>
                      <a:r>
                        <a:rPr lang="nl-NL" sz="2100" b="1" dirty="0">
                          <a:solidFill>
                            <a:schemeClr val="tx1"/>
                          </a:solidFill>
                          <a:latin typeface="Cambria"/>
                          <a:cs typeface="Cambria"/>
                        </a:rPr>
                        <a:t>- Traitement de l’infection à VIH</a:t>
                      </a:r>
                    </a:p>
                  </a:txBody>
                  <a:tcPr marL="121920" marR="121920"/>
                </a:tc>
                <a:extLst>
                  <a:ext uri="{0D108BD9-81ED-4DB2-BD59-A6C34878D82A}">
                    <a16:rowId xmlns:a16="http://schemas.microsoft.com/office/drawing/2014/main" val="10007"/>
                  </a:ext>
                </a:extLst>
              </a:tr>
              <a:tr h="457200">
                <a:tc>
                  <a:txBody>
                    <a:bodyPr/>
                    <a:lstStyle/>
                    <a:p>
                      <a:r>
                        <a:rPr lang="nl-NL" sz="2100" b="1" dirty="0">
                          <a:solidFill>
                            <a:schemeClr val="tx1"/>
                          </a:solidFill>
                          <a:latin typeface="Cambria"/>
                          <a:cs typeface="Cambria"/>
                        </a:rPr>
                        <a:t>- </a:t>
                      </a:r>
                      <a:r>
                        <a:rPr lang="fr-BE" sz="2100" b="1" dirty="0">
                          <a:solidFill>
                            <a:schemeClr val="tx1"/>
                          </a:solidFill>
                          <a:latin typeface="Cambria"/>
                          <a:cs typeface="Cambria"/>
                        </a:rPr>
                        <a:t>Syndrome d'apnée obstructive du sommeil</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8"/>
                  </a:ext>
                </a:extLst>
              </a:tr>
              <a:tr h="457200">
                <a:tc>
                  <a:txBody>
                    <a:bodyPr/>
                    <a:lstStyle/>
                    <a:p>
                      <a:r>
                        <a:rPr lang="nl-NL" sz="2100" b="1" dirty="0">
                          <a:solidFill>
                            <a:schemeClr val="tx1"/>
                          </a:solidFill>
                          <a:latin typeface="Cambria"/>
                          <a:cs typeface="Cambria"/>
                        </a:rPr>
                        <a:t>- Autres paramètres lipidiques :</a:t>
                      </a:r>
                      <a:r>
                        <a:rPr lang="nl-NL" sz="2100" b="1" baseline="0" dirty="0">
                          <a:solidFill>
                            <a:schemeClr val="tx1"/>
                          </a:solidFill>
                          <a:latin typeface="Cambria"/>
                          <a:cs typeface="Cambria"/>
                        </a:rPr>
                        <a:t> Lp(a), HDL-C, TG, </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70839634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52400" y="254000"/>
            <a:ext cx="10972800" cy="1143000"/>
          </a:xfrm>
        </p:spPr>
        <p:txBody>
          <a:bodyPr>
            <a:normAutofit/>
          </a:bodyPr>
          <a:lstStyle/>
          <a:p>
            <a:r>
              <a:rPr lang="sv-SE" sz="4800" dirty="0">
                <a:solidFill>
                  <a:schemeClr val="tx1"/>
                </a:solidFill>
              </a:rPr>
              <a:t> </a:t>
            </a:r>
            <a:r>
              <a:rPr lang="sv-SE" sz="3200" dirty="0">
                <a:latin typeface="+mn-lt"/>
              </a:rPr>
              <a:t>Facteurs pouvant modifier le risque de SCORE – </a:t>
            </a:r>
            <a:r>
              <a:rPr lang="en-US" sz="3200" dirty="0"/>
              <a:t>Mr. SR</a:t>
            </a:r>
            <a:r>
              <a:rPr lang="sv-SE" sz="3200" dirty="0"/>
              <a:t> </a:t>
            </a:r>
            <a:r>
              <a:rPr lang="sv-SE" sz="3200" dirty="0">
                <a:latin typeface="+mn-lt"/>
              </a:rPr>
              <a:t>  </a:t>
            </a:r>
            <a:endParaRPr lang="nl-NL" sz="3200" dirty="0"/>
          </a:p>
        </p:txBody>
      </p:sp>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3041733725"/>
              </p:ext>
            </p:extLst>
          </p:nvPr>
        </p:nvGraphicFramePr>
        <p:xfrm>
          <a:off x="-45720" y="1427480"/>
          <a:ext cx="12192000" cy="513080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20000"/>
                    </a:ext>
                  </a:extLst>
                </a:gridCol>
              </a:tblGrid>
              <a:tr h="457200">
                <a:tc>
                  <a:txBody>
                    <a:bodyPr/>
                    <a:lstStyle/>
                    <a:p>
                      <a:endParaRPr lang="nl-NL" sz="2100" b="1" baseline="0" dirty="0">
                        <a:solidFill>
                          <a:schemeClr val="tx1"/>
                        </a:solidFill>
                        <a:latin typeface="Cambria"/>
                        <a:cs typeface="Cambria"/>
                      </a:endParaRPr>
                    </a:p>
                  </a:txBody>
                  <a:tcPr marL="121920" marR="121920"/>
                </a:tc>
                <a:extLst>
                  <a:ext uri="{0D108BD9-81ED-4DB2-BD59-A6C34878D82A}">
                    <a16:rowId xmlns:a16="http://schemas.microsoft.com/office/drawing/2014/main" val="10000"/>
                  </a:ext>
                </a:extLst>
              </a:tr>
              <a:tr h="457200">
                <a:tc>
                  <a:txBody>
                    <a:bodyPr/>
                    <a:lstStyle/>
                    <a:p>
                      <a:r>
                        <a:rPr lang="nl-NL" sz="2100" b="1" dirty="0">
                          <a:solidFill>
                            <a:schemeClr val="tx1"/>
                          </a:solidFill>
                          <a:latin typeface="Cambria"/>
                          <a:cs typeface="Cambria"/>
                        </a:rPr>
                        <a:t>- Classe sociale                                    </a:t>
                      </a:r>
                      <a:r>
                        <a:rPr lang="nl-NL" sz="2100" b="1" baseline="0" dirty="0">
                          <a:solidFill>
                            <a:srgbClr val="0000FF"/>
                          </a:solidFill>
                          <a:latin typeface="Cambria"/>
                          <a:cs typeface="Cambria"/>
                        </a:rPr>
                        <a:t>OUI</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1"/>
                  </a:ext>
                </a:extLst>
              </a:tr>
              <a:tr h="741680">
                <a:tc>
                  <a:txBody>
                    <a:bodyPr/>
                    <a:lstStyle/>
                    <a:p>
                      <a:r>
                        <a:rPr lang="nl-NL" sz="2100" b="1" dirty="0">
                          <a:solidFill>
                            <a:schemeClr val="tx1"/>
                          </a:solidFill>
                          <a:latin typeface="Cambria"/>
                          <a:cs typeface="Cambria"/>
                        </a:rPr>
                        <a:t>- Obésité et obésité centrale         </a:t>
                      </a:r>
                      <a:r>
                        <a:rPr lang="nl-NL" sz="2100" b="1" baseline="0" dirty="0">
                          <a:solidFill>
                            <a:srgbClr val="0000FF"/>
                          </a:solidFill>
                          <a:latin typeface="Cambria"/>
                          <a:cs typeface="Cambria"/>
                        </a:rPr>
                        <a:t>OUI</a:t>
                      </a:r>
                      <a:endParaRPr lang="nl-NL" sz="2100" b="1" dirty="0">
                        <a:solidFill>
                          <a:schemeClr val="tx1"/>
                        </a:solidFill>
                        <a:latin typeface="Cambria"/>
                        <a:cs typeface="Cambria"/>
                      </a:endParaRPr>
                    </a:p>
                    <a:p>
                      <a:r>
                        <a:rPr lang="nl-NL" sz="2100" b="1" dirty="0">
                          <a:solidFill>
                            <a:schemeClr val="tx1"/>
                          </a:solidFill>
                          <a:latin typeface="Cambria"/>
                          <a:cs typeface="Cambria"/>
                        </a:rPr>
                        <a:t>- Inactivité physique                        </a:t>
                      </a:r>
                      <a:r>
                        <a:rPr lang="nl-NL" sz="2100" b="1" baseline="0" dirty="0">
                          <a:solidFill>
                            <a:srgbClr val="0000FF"/>
                          </a:solidFill>
                          <a:latin typeface="Cambria"/>
                          <a:cs typeface="Cambria"/>
                        </a:rPr>
                        <a:t>OUI</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2"/>
                  </a:ext>
                </a:extLst>
              </a:tr>
              <a:tr h="457200">
                <a:tc>
                  <a:txBody>
                    <a:bodyPr/>
                    <a:lstStyle/>
                    <a:p>
                      <a:r>
                        <a:rPr lang="nl-NL" sz="2100" b="1" dirty="0">
                          <a:solidFill>
                            <a:schemeClr val="tx1"/>
                          </a:solidFill>
                          <a:latin typeface="Cambria"/>
                          <a:cs typeface="Cambria"/>
                        </a:rPr>
                        <a:t>- Stress psychosocial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3"/>
                  </a:ext>
                </a:extLst>
              </a:tr>
              <a:tr h="731520">
                <a:tc>
                  <a:txBody>
                    <a:bodyPr/>
                    <a:lstStyle/>
                    <a:p>
                      <a:r>
                        <a:rPr lang="nl-NL" sz="2100" b="1" dirty="0">
                          <a:solidFill>
                            <a:schemeClr val="tx1"/>
                          </a:solidFill>
                          <a:latin typeface="Cambria"/>
                          <a:cs typeface="Cambria"/>
                        </a:rPr>
                        <a:t>- Antécédents familiaux de maladie CV prématurée (homme &lt; 55 ans; femme &lt; 60</a:t>
                      </a:r>
                      <a:r>
                        <a:rPr lang="nl-NL" sz="2100" b="1" baseline="0" dirty="0">
                          <a:solidFill>
                            <a:schemeClr val="tx1"/>
                          </a:solidFill>
                          <a:latin typeface="Cambria"/>
                          <a:cs typeface="Cambria"/>
                        </a:rPr>
                        <a:t> ans)</a:t>
                      </a:r>
                    </a:p>
                    <a:p>
                      <a:r>
                        <a:rPr lang="fr-BE" sz="2100" b="1" dirty="0">
                          <a:solidFill>
                            <a:schemeClr val="tx1"/>
                          </a:solidFill>
                          <a:latin typeface="Cambria"/>
                          <a:cs typeface="Cambria"/>
                        </a:rPr>
                        <a:t>                        </a:t>
                      </a:r>
                      <a:r>
                        <a:rPr lang="nl-NL" sz="2100" b="1" baseline="0" dirty="0">
                          <a:solidFill>
                            <a:srgbClr val="0000FF"/>
                          </a:solidFill>
                          <a:latin typeface="Cambria"/>
                          <a:cs typeface="Cambria"/>
                        </a:rPr>
                        <a:t>OUI, son père est décédé suite à un IMA à l’âge de 49 ans</a:t>
                      </a:r>
                      <a:endParaRPr lang="nl-NL" sz="2100" b="1" dirty="0">
                        <a:solidFill>
                          <a:srgbClr val="00B0F0"/>
                        </a:solidFill>
                        <a:latin typeface="Cambria"/>
                        <a:cs typeface="Cambria"/>
                      </a:endParaRPr>
                    </a:p>
                  </a:txBody>
                  <a:tcPr marL="121920" marR="121920"/>
                </a:tc>
                <a:extLst>
                  <a:ext uri="{0D108BD9-81ED-4DB2-BD59-A6C34878D82A}">
                    <a16:rowId xmlns:a16="http://schemas.microsoft.com/office/drawing/2014/main" val="10004"/>
                  </a:ext>
                </a:extLst>
              </a:tr>
              <a:tr h="457200">
                <a:tc>
                  <a:txBody>
                    <a:bodyPr/>
                    <a:lstStyle/>
                    <a:p>
                      <a:r>
                        <a:rPr lang="nl-NL" sz="2100" b="1" dirty="0">
                          <a:solidFill>
                            <a:schemeClr val="tx1"/>
                          </a:solidFill>
                          <a:latin typeface="Cambria"/>
                          <a:cs typeface="Cambria"/>
                        </a:rPr>
                        <a:t>- Maladie mentale grave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5"/>
                  </a:ext>
                </a:extLst>
              </a:tr>
              <a:tr h="457200">
                <a:tc>
                  <a:txBody>
                    <a:bodyPr/>
                    <a:lstStyle/>
                    <a:p>
                      <a:r>
                        <a:rPr lang="nl-NL" sz="2100" b="1" dirty="0">
                          <a:solidFill>
                            <a:schemeClr val="tx1"/>
                          </a:solidFill>
                          <a:latin typeface="Cambria"/>
                          <a:cs typeface="Cambria"/>
                        </a:rPr>
                        <a:t>- Maladies inflammatoires chroniques à médiation immunitaire</a:t>
                      </a:r>
                      <a:r>
                        <a:rPr lang="nl-NL" sz="2100" b="1" baseline="0" dirty="0">
                          <a:solidFill>
                            <a:schemeClr val="tx1"/>
                          </a:solidFill>
                          <a:latin typeface="Cambria"/>
                          <a:cs typeface="Cambria"/>
                        </a:rPr>
                        <a:t>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6"/>
                  </a:ext>
                </a:extLst>
              </a:tr>
              <a:tr h="457200">
                <a:tc>
                  <a:txBody>
                    <a:bodyPr/>
                    <a:lstStyle/>
                    <a:p>
                      <a:r>
                        <a:rPr lang="nl-NL" sz="2100" b="1" dirty="0">
                          <a:solidFill>
                            <a:schemeClr val="tx1"/>
                          </a:solidFill>
                          <a:latin typeface="Cambria"/>
                          <a:cs typeface="Cambria"/>
                        </a:rPr>
                        <a:t>- Traitement de l’infection à VIH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7"/>
                  </a:ext>
                </a:extLst>
              </a:tr>
              <a:tr h="457200">
                <a:tc>
                  <a:txBody>
                    <a:bodyPr/>
                    <a:lstStyle/>
                    <a:p>
                      <a:r>
                        <a:rPr lang="nl-NL" sz="2100" b="1" dirty="0">
                          <a:solidFill>
                            <a:schemeClr val="tx1"/>
                          </a:solidFill>
                          <a:latin typeface="Cambria"/>
                          <a:cs typeface="Cambria"/>
                        </a:rPr>
                        <a:t>- </a:t>
                      </a:r>
                      <a:r>
                        <a:rPr lang="fr-BE" sz="2100" b="1" dirty="0">
                          <a:solidFill>
                            <a:schemeClr val="tx1"/>
                          </a:solidFill>
                          <a:latin typeface="Cambria"/>
                          <a:cs typeface="Cambria"/>
                        </a:rPr>
                        <a:t>Syndrome d'apnée obstructive du sommeil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8"/>
                  </a:ext>
                </a:extLst>
              </a:tr>
              <a:tr h="457200">
                <a:tc>
                  <a:txBody>
                    <a:bodyPr/>
                    <a:lstStyle/>
                    <a:p>
                      <a:r>
                        <a:rPr lang="nl-NL" sz="2100" b="1" dirty="0">
                          <a:solidFill>
                            <a:schemeClr val="tx1"/>
                          </a:solidFill>
                          <a:latin typeface="Cambria"/>
                          <a:cs typeface="Cambria"/>
                        </a:rPr>
                        <a:t>- Autres paramètres lipidiques :</a:t>
                      </a:r>
                      <a:r>
                        <a:rPr lang="nl-NL" sz="2100" b="1" baseline="0" dirty="0">
                          <a:solidFill>
                            <a:schemeClr val="tx1"/>
                          </a:solidFill>
                          <a:latin typeface="Cambria"/>
                          <a:cs typeface="Cambria"/>
                        </a:rPr>
                        <a:t> Lp(a), HDL-C, TG, </a:t>
                      </a:r>
                      <a:r>
                        <a:rPr lang="nl-NL" sz="2100" b="1" baseline="0" dirty="0">
                          <a:solidFill>
                            <a:srgbClr val="0000FF"/>
                          </a:solidFill>
                          <a:latin typeface="Cambria"/>
                          <a:cs typeface="Cambria"/>
                        </a:rPr>
                        <a:t> OUI, HDL-C 39 mg/dL</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8902762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434" y="1701800"/>
            <a:ext cx="10972800" cy="4470400"/>
          </a:xfrm>
        </p:spPr>
        <p:txBody>
          <a:bodyPr>
            <a:normAutofit fontScale="90000"/>
          </a:bodyPr>
          <a:lstStyle/>
          <a:p>
            <a:pPr algn="l"/>
            <a:r>
              <a:rPr lang="fr-BE" sz="3600" dirty="0">
                <a:solidFill>
                  <a:schemeClr val="tx1"/>
                </a:solidFill>
                <a:latin typeface="+mn-lt"/>
              </a:rPr>
              <a:t>Compte tenu des résultats de </a:t>
            </a:r>
            <a:r>
              <a:rPr lang="fr-BE" sz="3600" dirty="0" err="1">
                <a:solidFill>
                  <a:schemeClr val="tx1"/>
                </a:solidFill>
                <a:latin typeface="+mn-lt"/>
              </a:rPr>
              <a:t>HeartScore</a:t>
            </a:r>
            <a:r>
              <a:rPr lang="fr-BE" sz="3600" dirty="0">
                <a:solidFill>
                  <a:schemeClr val="tx1"/>
                </a:solidFill>
                <a:latin typeface="+mn-lt"/>
              </a:rPr>
              <a:t> (3%/10 ans) et des autres facteurs de risque (classe sociale inférieure, obésité et obésité centrale, inactivité physique, faible HDL-C et antécédents familiaux positifs), son risque CV total est supérieur à </a:t>
            </a:r>
            <a:r>
              <a:rPr lang="en-US" sz="3600" dirty="0">
                <a:solidFill>
                  <a:schemeClr val="tx1"/>
                </a:solidFill>
                <a:latin typeface="+mn-lt"/>
              </a:rPr>
              <a:t> </a:t>
            </a:r>
            <a:r>
              <a:rPr lang="en-US" sz="3600" b="1" dirty="0">
                <a:solidFill>
                  <a:srgbClr val="FF0000"/>
                </a:solidFill>
                <a:latin typeface="+mn-lt"/>
              </a:rPr>
              <a:t>5%/10 ans. </a:t>
            </a:r>
            <a:br>
              <a:rPr lang="en-US" sz="3600" dirty="0">
                <a:solidFill>
                  <a:schemeClr val="tx1"/>
                </a:solidFill>
                <a:latin typeface="+mn-lt"/>
              </a:rPr>
            </a:br>
            <a:br>
              <a:rPr lang="en-US" sz="3600" dirty="0">
                <a:solidFill>
                  <a:schemeClr val="tx1"/>
                </a:solidFill>
                <a:latin typeface="+mn-lt"/>
              </a:rPr>
            </a:br>
            <a:r>
              <a:rPr lang="en-US" sz="3600" dirty="0">
                <a:solidFill>
                  <a:schemeClr val="tx1"/>
                </a:solidFill>
                <a:latin typeface="+mn-lt"/>
              </a:rPr>
              <a:t>                 </a:t>
            </a:r>
            <a:r>
              <a:rPr lang="en-US" sz="3600" b="1" dirty="0">
                <a:solidFill>
                  <a:schemeClr val="tx1"/>
                </a:solidFill>
                <a:latin typeface="+mn-lt"/>
              </a:rPr>
              <a:t>Comment </a:t>
            </a:r>
            <a:r>
              <a:rPr lang="en-US" sz="3600" b="1" dirty="0" err="1">
                <a:solidFill>
                  <a:schemeClr val="tx1"/>
                </a:solidFill>
                <a:latin typeface="+mn-lt"/>
              </a:rPr>
              <a:t>allons</a:t>
            </a:r>
            <a:r>
              <a:rPr lang="en-US" sz="3600" b="1" dirty="0">
                <a:solidFill>
                  <a:schemeClr val="tx1"/>
                </a:solidFill>
                <a:latin typeface="+mn-lt"/>
              </a:rPr>
              <a:t>-nous le </a:t>
            </a:r>
            <a:r>
              <a:rPr lang="en-US" sz="3600" b="1" dirty="0" err="1">
                <a:solidFill>
                  <a:schemeClr val="tx1"/>
                </a:solidFill>
                <a:latin typeface="+mn-lt"/>
              </a:rPr>
              <a:t>conseiller</a:t>
            </a:r>
            <a:r>
              <a:rPr lang="en-US" sz="3600" b="1" dirty="0">
                <a:solidFill>
                  <a:schemeClr val="tx1"/>
                </a:solidFill>
                <a:latin typeface="+mn-lt"/>
              </a:rPr>
              <a:t> </a:t>
            </a:r>
            <a:r>
              <a:rPr lang="en-US" sz="3600" b="1" dirty="0" err="1">
                <a:solidFill>
                  <a:schemeClr val="tx1"/>
                </a:solidFill>
                <a:latin typeface="+mn-lt"/>
              </a:rPr>
              <a:t>ensuite</a:t>
            </a:r>
            <a:r>
              <a:rPr lang="en-US" sz="3600" b="1" dirty="0">
                <a:solidFill>
                  <a:schemeClr val="tx1"/>
                </a:solidFill>
                <a:latin typeface="+mn-lt"/>
              </a:rPr>
              <a:t>? </a:t>
            </a:r>
            <a:br>
              <a:rPr lang="en-US" sz="4267" dirty="0">
                <a:solidFill>
                  <a:schemeClr val="tx1"/>
                </a:solidFill>
              </a:rPr>
            </a:br>
            <a:endParaRPr lang="en-US" sz="4267" dirty="0">
              <a:solidFill>
                <a:schemeClr val="tx1"/>
              </a:solidFill>
            </a:endParaRPr>
          </a:p>
        </p:txBody>
      </p:sp>
      <p:sp>
        <p:nvSpPr>
          <p:cNvPr id="3" name="Oval 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4">
            <a:extLst>
              <a:ext uri="{FF2B5EF4-FFF2-40B4-BE49-F238E27FC236}">
                <a16:creationId xmlns:a16="http://schemas.microsoft.com/office/drawing/2014/main" id="{4379ED36-4198-460C-9F5C-028EBC65C1A3}"/>
              </a:ext>
            </a:extLst>
          </p:cNvPr>
          <p:cNvSpPr txBox="1">
            <a:spLocks/>
          </p:cNvSpPr>
          <p:nvPr/>
        </p:nvSpPr>
        <p:spPr>
          <a:xfrm>
            <a:off x="717421" y="144595"/>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 2: Patient SR</a:t>
            </a:r>
          </a:p>
        </p:txBody>
      </p:sp>
    </p:spTree>
    <p:extLst>
      <p:ext uri="{BB962C8B-B14F-4D97-AF65-F5344CB8AC3E}">
        <p14:creationId xmlns:p14="http://schemas.microsoft.com/office/powerpoint/2010/main" val="94088602"/>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48683" y="0"/>
            <a:ext cx="12240684" cy="685800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609585">
              <a:defRPr/>
            </a:pPr>
            <a:endParaRPr lang="en-US" sz="2400">
              <a:solidFill>
                <a:srgbClr val="C00000"/>
              </a:solidFill>
              <a:latin typeface="Calibri"/>
            </a:endParaRPr>
          </a:p>
        </p:txBody>
      </p:sp>
      <p:sp>
        <p:nvSpPr>
          <p:cNvPr id="51203" name="Rectangle 3"/>
          <p:cNvSpPr>
            <a:spLocks noChangeArrowheads="1"/>
          </p:cNvSpPr>
          <p:nvPr/>
        </p:nvSpPr>
        <p:spPr bwMode="auto">
          <a:xfrm>
            <a:off x="101600" y="482604"/>
            <a:ext cx="12090400" cy="17541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defTabSz="609585">
              <a:defRPr/>
            </a:pPr>
            <a:r>
              <a:rPr lang="en-IE" sz="4800" b="1" dirty="0">
                <a:solidFill>
                  <a:srgbClr val="C00000"/>
                </a:solidFill>
                <a:latin typeface="Calibri"/>
              </a:rPr>
              <a:t>Carte de </a:t>
            </a:r>
            <a:r>
              <a:rPr lang="en-IE" sz="4800" b="1" dirty="0" err="1">
                <a:solidFill>
                  <a:srgbClr val="C00000"/>
                </a:solidFill>
                <a:latin typeface="Calibri"/>
              </a:rPr>
              <a:t>risque</a:t>
            </a:r>
            <a:r>
              <a:rPr lang="en-IE" sz="4800" b="1" dirty="0">
                <a:solidFill>
                  <a:srgbClr val="C00000"/>
                </a:solidFill>
                <a:latin typeface="Calibri"/>
              </a:rPr>
              <a:t> </a:t>
            </a:r>
            <a:r>
              <a:rPr lang="en-IE" sz="4800" b="1" dirty="0" err="1">
                <a:solidFill>
                  <a:srgbClr val="C00000"/>
                </a:solidFill>
                <a:latin typeface="Calibri"/>
              </a:rPr>
              <a:t>relatif</a:t>
            </a:r>
            <a:br>
              <a:rPr lang="en-IE" sz="4800" b="1" dirty="0">
                <a:solidFill>
                  <a:srgbClr val="C00000"/>
                </a:solidFill>
                <a:latin typeface="Calibri"/>
              </a:rPr>
            </a:br>
            <a:r>
              <a:rPr lang="fr-BE" sz="2667" b="1" dirty="0">
                <a:solidFill>
                  <a:srgbClr val="000000"/>
                </a:solidFill>
                <a:latin typeface="Calibri"/>
              </a:rPr>
              <a:t>Cette carte peut être utilisée pour indiquer que le risque CV total d'une personne est considérablement augmenté. Cela peut aider à les motiver à changer leurs habitudes de vie et / ou à considérer le besoin de médicaments. Dans le cas de Mr SR. son risque relatif est 7 fois supérieur à celui d'un homme du même âge qui ne fume pas, a une SBD &lt;140 </a:t>
            </a:r>
            <a:r>
              <a:rPr lang="fr-BE" sz="2667" b="1" dirty="0" err="1">
                <a:solidFill>
                  <a:srgbClr val="000000"/>
                </a:solidFill>
                <a:latin typeface="Calibri"/>
              </a:rPr>
              <a:t>mmHg</a:t>
            </a:r>
            <a:r>
              <a:rPr lang="fr-BE" sz="2667" b="1" dirty="0">
                <a:solidFill>
                  <a:srgbClr val="000000"/>
                </a:solidFill>
                <a:latin typeface="Calibri"/>
              </a:rPr>
              <a:t> et un CT &lt;200 mg/</a:t>
            </a:r>
            <a:r>
              <a:rPr lang="fr-BE" sz="2667" b="1" dirty="0" err="1">
                <a:solidFill>
                  <a:srgbClr val="000000"/>
                </a:solidFill>
                <a:latin typeface="Calibri"/>
              </a:rPr>
              <a:t>dL</a:t>
            </a:r>
            <a:r>
              <a:rPr lang="fr-BE" sz="2667" b="1" dirty="0">
                <a:solidFill>
                  <a:srgbClr val="000000"/>
                </a:solidFill>
                <a:latin typeface="Calibri"/>
              </a:rPr>
              <a:t> .</a:t>
            </a:r>
            <a:endParaRPr lang="en-GB" sz="2667" b="1" dirty="0">
              <a:solidFill>
                <a:srgbClr val="000000"/>
              </a:solidFill>
              <a:latin typeface="Calibri"/>
            </a:endParaRPr>
          </a:p>
        </p:txBody>
      </p:sp>
      <p:pic>
        <p:nvPicPr>
          <p:cNvPr id="51204"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r="6913"/>
          <a:stretch/>
        </p:blipFill>
        <p:spPr bwMode="auto">
          <a:xfrm>
            <a:off x="1488017" y="3157550"/>
            <a:ext cx="8265583" cy="35115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5" name="6-Noktalı Yıldız 3"/>
          <p:cNvSpPr/>
          <p:nvPr/>
        </p:nvSpPr>
        <p:spPr>
          <a:xfrm>
            <a:off x="8686800" y="4355647"/>
            <a:ext cx="480053" cy="360040"/>
          </a:xfrm>
          <a:prstGeom prst="star6">
            <a:avLst>
              <a:gd name="adj" fmla="val 50000"/>
              <a:gd name="hf" fmla="val 115470"/>
            </a:avLst>
          </a:prstGeom>
          <a:noFill/>
          <a:ln w="57150">
            <a:solidFill>
              <a:srgbClr val="00B0F0"/>
            </a:solidFill>
          </a:ln>
          <a:effectLst>
            <a:outerShdw blurRad="50800" dist="38100" dir="2700000" algn="tl" rotWithShape="0">
              <a:prstClr val="black">
                <a:alpha val="9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tr-TR" sz="2400">
              <a:solidFill>
                <a:srgbClr val="000000"/>
              </a:solidFill>
              <a:latin typeface="Calibri"/>
            </a:endParaRPr>
          </a:p>
        </p:txBody>
      </p:sp>
      <p:sp>
        <p:nvSpPr>
          <p:cNvPr id="6" name="Oval 5"/>
          <p:cNvSpPr/>
          <p:nvPr/>
        </p:nvSpPr>
        <p:spPr>
          <a:xfrm>
            <a:off x="10591800" y="6172200"/>
            <a:ext cx="13716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kstvak 1">
            <a:extLst>
              <a:ext uri="{FF2B5EF4-FFF2-40B4-BE49-F238E27FC236}">
                <a16:creationId xmlns:a16="http://schemas.microsoft.com/office/drawing/2014/main" id="{82D13CE9-92A3-4D73-9E3A-1CFC8B55C29F}"/>
              </a:ext>
            </a:extLst>
          </p:cNvPr>
          <p:cNvSpPr txBox="1"/>
          <p:nvPr/>
        </p:nvSpPr>
        <p:spPr>
          <a:xfrm>
            <a:off x="8907776" y="6078294"/>
            <a:ext cx="2043603" cy="379656"/>
          </a:xfrm>
          <a:prstGeom prst="rect">
            <a:avLst/>
          </a:prstGeom>
          <a:noFill/>
        </p:spPr>
        <p:txBody>
          <a:bodyPr wrap="square" rtlCol="0">
            <a:spAutoFit/>
          </a:bodyPr>
          <a:lstStyle/>
          <a:p>
            <a:r>
              <a:rPr lang="nl-NL" sz="1867" dirty="0"/>
              <a:t>X 38,67 = mg/dL</a:t>
            </a:r>
          </a:p>
        </p:txBody>
      </p:sp>
      <p:pic>
        <p:nvPicPr>
          <p:cNvPr id="8" name="Picture 6">
            <a:extLst>
              <a:ext uri="{FF2B5EF4-FFF2-40B4-BE49-F238E27FC236}">
                <a16:creationId xmlns:a16="http://schemas.microsoft.com/office/drawing/2014/main" id="{E9454082-19B0-4603-8A9A-5DA3A5523AB4}"/>
              </a:ext>
            </a:extLst>
          </p:cNvPr>
          <p:cNvPicPr>
            <a:picLocks noChangeAspect="1" noChangeArrowheads="1"/>
          </p:cNvPicPr>
          <p:nvPr/>
        </p:nvPicPr>
        <p:blipFill rotWithShape="1">
          <a:blip r:embed="rId4" cstate="print"/>
          <a:srcRect l="75450" t="89503" r="4280"/>
          <a:stretch/>
        </p:blipFill>
        <p:spPr bwMode="auto">
          <a:xfrm>
            <a:off x="9966770" y="5288395"/>
            <a:ext cx="1082229" cy="618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0105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7" name="Text Box 3"/>
          <p:cNvSpPr txBox="1">
            <a:spLocks noChangeArrowheads="1"/>
          </p:cNvSpPr>
          <p:nvPr/>
        </p:nvSpPr>
        <p:spPr bwMode="auto">
          <a:xfrm>
            <a:off x="304801" y="228600"/>
            <a:ext cx="744262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defTabSz="609585">
              <a:defRPr/>
            </a:pPr>
            <a:r>
              <a:rPr lang="fr-BE" sz="3200" b="1" dirty="0">
                <a:solidFill>
                  <a:schemeClr val="bg1"/>
                </a:solidFill>
                <a:latin typeface="Calibri"/>
              </a:rPr>
              <a:t>Âge selon le profil de risque</a:t>
            </a:r>
            <a:endParaRPr lang="en-US" sz="3200" b="1" dirty="0">
              <a:solidFill>
                <a:schemeClr val="bg1"/>
              </a:solidFill>
              <a:latin typeface="Calibri"/>
            </a:endParaRPr>
          </a:p>
        </p:txBody>
      </p:sp>
      <p:sp>
        <p:nvSpPr>
          <p:cNvPr id="262149" name="Text Box 5"/>
          <p:cNvSpPr txBox="1">
            <a:spLocks noChangeArrowheads="1"/>
          </p:cNvSpPr>
          <p:nvPr/>
        </p:nvSpPr>
        <p:spPr bwMode="auto">
          <a:xfrm>
            <a:off x="304801" y="1295401"/>
            <a:ext cx="11830483" cy="45243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609585">
              <a:defRPr/>
            </a:pPr>
            <a:r>
              <a:rPr lang="en-GB" sz="3200" dirty="0" err="1">
                <a:solidFill>
                  <a:srgbClr val="000000"/>
                </a:solidFill>
                <a:latin typeface="Calibri"/>
              </a:rPr>
              <a:t>Définition</a:t>
            </a:r>
            <a:r>
              <a:rPr lang="en-GB" sz="3200" dirty="0">
                <a:solidFill>
                  <a:srgbClr val="000000"/>
                </a:solidFill>
                <a:latin typeface="Calibri"/>
              </a:rPr>
              <a:t>:</a:t>
            </a:r>
          </a:p>
          <a:p>
            <a:pPr defTabSz="609585">
              <a:defRPr/>
            </a:pPr>
            <a:endParaRPr lang="en-GB" sz="3200" dirty="0">
              <a:solidFill>
                <a:srgbClr val="000000"/>
              </a:solidFill>
              <a:latin typeface="Calibri"/>
            </a:endParaRPr>
          </a:p>
          <a:p>
            <a:pPr defTabSz="609585">
              <a:defRPr/>
            </a:pPr>
            <a:r>
              <a:rPr lang="en-GB" sz="3200" b="1" i="1" dirty="0">
                <a:solidFill>
                  <a:srgbClr val="000000"/>
                </a:solidFill>
                <a:latin typeface="Times New Roman" charset="0"/>
              </a:rPr>
              <a:t>„</a:t>
            </a:r>
            <a:r>
              <a:rPr lang="fr-BE" sz="3200" b="1" i="1" dirty="0">
                <a:solidFill>
                  <a:srgbClr val="000000"/>
                </a:solidFill>
                <a:latin typeface="Times New Roman" charset="0"/>
              </a:rPr>
              <a:t>L'âge d'une personne présentant des facteurs de risque est comparé</a:t>
            </a:r>
          </a:p>
          <a:p>
            <a:pPr defTabSz="609585">
              <a:defRPr/>
            </a:pPr>
            <a:r>
              <a:rPr lang="fr-BE" sz="3200" b="1" i="1" dirty="0">
                <a:solidFill>
                  <a:srgbClr val="000000"/>
                </a:solidFill>
                <a:latin typeface="Times New Roman" charset="0"/>
              </a:rPr>
              <a:t>  avec celui d'une personne présentant un profil de risque idéal.</a:t>
            </a:r>
            <a:endParaRPr lang="en-GB" sz="3200" b="1" i="1" dirty="0">
              <a:solidFill>
                <a:srgbClr val="000000"/>
              </a:solidFill>
              <a:latin typeface="Times New Roman" charset="0"/>
            </a:endParaRPr>
          </a:p>
          <a:p>
            <a:pPr defTabSz="609585">
              <a:defRPr/>
            </a:pPr>
            <a:r>
              <a:rPr lang="en-GB" sz="3200" b="1" i="1" dirty="0">
                <a:solidFill>
                  <a:srgbClr val="000000"/>
                </a:solidFill>
                <a:latin typeface="Times New Roman" charset="0"/>
              </a:rPr>
              <a:t> </a:t>
            </a:r>
            <a:r>
              <a:rPr lang="fr-BE" sz="3200" b="1" i="1" dirty="0">
                <a:solidFill>
                  <a:srgbClr val="000000"/>
                </a:solidFill>
                <a:latin typeface="Times New Roman" charset="0"/>
              </a:rPr>
              <a:t>La personne avec les facteurs de risque a l'âge cardiovasculaire </a:t>
            </a:r>
            <a:br>
              <a:rPr lang="fr-BE" sz="3200" b="1" i="1" dirty="0">
                <a:solidFill>
                  <a:srgbClr val="000000"/>
                </a:solidFill>
                <a:latin typeface="Times New Roman" charset="0"/>
              </a:rPr>
            </a:br>
            <a:r>
              <a:rPr lang="fr-BE" sz="3200" b="1" i="1" dirty="0">
                <a:solidFill>
                  <a:srgbClr val="000000"/>
                </a:solidFill>
                <a:latin typeface="Times New Roman" charset="0"/>
              </a:rPr>
              <a:t>de la personne avec un profil de risque idéal.</a:t>
            </a:r>
            <a:r>
              <a:rPr lang="en-GB" sz="3200" b="1" i="1" dirty="0">
                <a:solidFill>
                  <a:srgbClr val="000000"/>
                </a:solidFill>
                <a:latin typeface="Times New Roman" charset="0"/>
              </a:rPr>
              <a:t>”</a:t>
            </a:r>
          </a:p>
          <a:p>
            <a:pPr defTabSz="609585">
              <a:defRPr/>
            </a:pPr>
            <a:r>
              <a:rPr lang="en-GB" sz="3200" b="1" i="1" dirty="0">
                <a:solidFill>
                  <a:srgbClr val="000000"/>
                </a:solidFill>
                <a:latin typeface="Times New Roman" charset="0"/>
              </a:rPr>
              <a:t> </a:t>
            </a:r>
          </a:p>
          <a:p>
            <a:pPr defTabSz="609585">
              <a:defRPr/>
            </a:pPr>
            <a:r>
              <a:rPr lang="en-GB" sz="3200" dirty="0" err="1">
                <a:solidFill>
                  <a:srgbClr val="000000"/>
                </a:solidFill>
                <a:latin typeface="Calibri"/>
              </a:rPr>
              <a:t>Synonymes</a:t>
            </a:r>
            <a:r>
              <a:rPr lang="en-GB" sz="3200" dirty="0">
                <a:solidFill>
                  <a:srgbClr val="000000"/>
                </a:solidFill>
                <a:latin typeface="Calibri"/>
              </a:rPr>
              <a:t>:</a:t>
            </a:r>
          </a:p>
          <a:p>
            <a:pPr defTabSz="609585">
              <a:defRPr/>
            </a:pPr>
            <a:r>
              <a:rPr lang="en-GB" sz="3200" dirty="0" err="1">
                <a:solidFill>
                  <a:srgbClr val="000000"/>
                </a:solidFill>
                <a:latin typeface="Calibri"/>
              </a:rPr>
              <a:t>Âge</a:t>
            </a:r>
            <a:r>
              <a:rPr lang="en-GB" sz="3200" dirty="0">
                <a:solidFill>
                  <a:srgbClr val="000000"/>
                </a:solidFill>
                <a:latin typeface="Calibri"/>
              </a:rPr>
              <a:t> </a:t>
            </a:r>
            <a:r>
              <a:rPr lang="en-GB" sz="3200" dirty="0" err="1">
                <a:solidFill>
                  <a:srgbClr val="000000"/>
                </a:solidFill>
                <a:latin typeface="Calibri"/>
              </a:rPr>
              <a:t>cardiovasculaire</a:t>
            </a:r>
            <a:endParaRPr lang="en-GB" sz="3200" dirty="0">
              <a:solidFill>
                <a:srgbClr val="000000"/>
              </a:solidFill>
              <a:latin typeface="Calibri"/>
            </a:endParaRP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0290578"/>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5541871" y="1608430"/>
            <a:ext cx="5803399" cy="380446"/>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latin typeface="Calibri" panose="020F0502020204030204" pitchFamily="34" charset="0"/>
                <a:cs typeface="Calibri" panose="020F0502020204030204" pitchFamily="34" charset="0"/>
              </a:rPr>
              <a:t>Illustration of the risk age concept </a:t>
            </a:r>
          </a:p>
        </p:txBody>
      </p:sp>
      <p:sp>
        <p:nvSpPr>
          <p:cNvPr id="9" name="object 8">
            <a:extLst>
              <a:ext uri="{FF2B5EF4-FFF2-40B4-BE49-F238E27FC236}">
                <a16:creationId xmlns:a16="http://schemas.microsoft.com/office/drawing/2014/main" id="{C2F0E4FE-4F56-41C9-87FE-8B90DFF6663E}"/>
              </a:ext>
            </a:extLst>
          </p:cNvPr>
          <p:cNvSpPr txBox="1"/>
          <p:nvPr/>
        </p:nvSpPr>
        <p:spPr>
          <a:xfrm>
            <a:off x="11279718" y="5510689"/>
            <a:ext cx="174343" cy="462544"/>
          </a:xfrm>
          <a:prstGeom prst="rect">
            <a:avLst/>
          </a:prstGeom>
        </p:spPr>
        <p:txBody>
          <a:bodyPr vert="vert270" wrap="square" lIns="0" tIns="9313" rIns="0" bIns="0" rtlCol="0">
            <a:spAutoFit/>
          </a:bodyPr>
          <a:lstStyle/>
          <a:p>
            <a:pPr marL="16933">
              <a:spcBef>
                <a:spcPts val="73"/>
              </a:spcBef>
              <a:buClr>
                <a:srgbClr val="000000"/>
              </a:buClr>
            </a:pPr>
            <a:r>
              <a:rPr sz="1133" kern="0" spc="20" dirty="0">
                <a:solidFill>
                  <a:srgbClr val="231F20"/>
                </a:solidFill>
                <a:latin typeface="Calibri" panose="020F0502020204030204" pitchFamily="34" charset="0"/>
                <a:ea typeface="Arial"/>
                <a:cs typeface="Calibri" panose="020F0502020204030204" pitchFamily="34" charset="0"/>
                <a:sym typeface="Arial"/>
              </a:rPr>
              <a:t>©E</a:t>
            </a:r>
            <a:r>
              <a:rPr sz="1133" kern="0" spc="13" dirty="0">
                <a:solidFill>
                  <a:srgbClr val="231F20"/>
                </a:solidFill>
                <a:latin typeface="Calibri" panose="020F0502020204030204" pitchFamily="34" charset="0"/>
                <a:ea typeface="Arial"/>
                <a:cs typeface="Calibri" panose="020F0502020204030204" pitchFamily="34" charset="0"/>
                <a:sym typeface="Arial"/>
              </a:rPr>
              <a:t>S</a:t>
            </a:r>
            <a:r>
              <a:rPr sz="1133" kern="0" dirty="0">
                <a:solidFill>
                  <a:srgbClr val="231F20"/>
                </a:solidFill>
                <a:latin typeface="Calibri" panose="020F0502020204030204" pitchFamily="34" charset="0"/>
                <a:ea typeface="Arial"/>
                <a:cs typeface="Calibri" panose="020F0502020204030204" pitchFamily="34" charset="0"/>
                <a:sym typeface="Arial"/>
              </a:rPr>
              <a:t>C</a:t>
            </a:r>
            <a:endParaRPr sz="1133" kern="0" dirty="0">
              <a:solidFill>
                <a:srgbClr val="000000"/>
              </a:solidFill>
              <a:latin typeface="Calibri" panose="020F0502020204030204" pitchFamily="34" charset="0"/>
              <a:ea typeface="Arial"/>
              <a:cs typeface="Calibri" panose="020F0502020204030204" pitchFamily="34" charset="0"/>
              <a:sym typeface="Arial"/>
            </a:endParaRPr>
          </a:p>
        </p:txBody>
      </p:sp>
      <p:graphicFrame>
        <p:nvGraphicFramePr>
          <p:cNvPr id="5" name="Tableau 4">
            <a:extLst>
              <a:ext uri="{FF2B5EF4-FFF2-40B4-BE49-F238E27FC236}">
                <a16:creationId xmlns:a16="http://schemas.microsoft.com/office/drawing/2014/main" id="{EC435579-6E05-44AD-8FEC-D1584AED2C06}"/>
              </a:ext>
            </a:extLst>
          </p:cNvPr>
          <p:cNvGraphicFramePr>
            <a:graphicFrameLocks noGrp="1"/>
          </p:cNvGraphicFramePr>
          <p:nvPr>
            <p:extLst/>
          </p:nvPr>
        </p:nvGraphicFramePr>
        <p:xfrm>
          <a:off x="1323694" y="1028700"/>
          <a:ext cx="3898986" cy="4460851"/>
        </p:xfrm>
        <a:graphic>
          <a:graphicData uri="http://schemas.openxmlformats.org/drawingml/2006/table">
            <a:tbl>
              <a:tblPr/>
              <a:tblGrid>
                <a:gridCol w="251311">
                  <a:extLst>
                    <a:ext uri="{9D8B030D-6E8A-4147-A177-3AD203B41FA5}">
                      <a16:colId xmlns:a16="http://schemas.microsoft.com/office/drawing/2014/main" val="579683866"/>
                    </a:ext>
                  </a:extLst>
                </a:gridCol>
                <a:gridCol w="186457">
                  <a:extLst>
                    <a:ext uri="{9D8B030D-6E8A-4147-A177-3AD203B41FA5}">
                      <a16:colId xmlns:a16="http://schemas.microsoft.com/office/drawing/2014/main" val="895792303"/>
                    </a:ext>
                  </a:extLst>
                </a:gridCol>
                <a:gridCol w="186457">
                  <a:extLst>
                    <a:ext uri="{9D8B030D-6E8A-4147-A177-3AD203B41FA5}">
                      <a16:colId xmlns:a16="http://schemas.microsoft.com/office/drawing/2014/main" val="1401450835"/>
                    </a:ext>
                  </a:extLst>
                </a:gridCol>
                <a:gridCol w="237597">
                  <a:extLst>
                    <a:ext uri="{9D8B030D-6E8A-4147-A177-3AD203B41FA5}">
                      <a16:colId xmlns:a16="http://schemas.microsoft.com/office/drawing/2014/main" val="2177775974"/>
                    </a:ext>
                  </a:extLst>
                </a:gridCol>
                <a:gridCol w="271357">
                  <a:extLst>
                    <a:ext uri="{9D8B030D-6E8A-4147-A177-3AD203B41FA5}">
                      <a16:colId xmlns:a16="http://schemas.microsoft.com/office/drawing/2014/main" val="659835973"/>
                    </a:ext>
                  </a:extLst>
                </a:gridCol>
                <a:gridCol w="186457">
                  <a:extLst>
                    <a:ext uri="{9D8B030D-6E8A-4147-A177-3AD203B41FA5}">
                      <a16:colId xmlns:a16="http://schemas.microsoft.com/office/drawing/2014/main" val="1442459492"/>
                    </a:ext>
                  </a:extLst>
                </a:gridCol>
                <a:gridCol w="186457">
                  <a:extLst>
                    <a:ext uri="{9D8B030D-6E8A-4147-A177-3AD203B41FA5}">
                      <a16:colId xmlns:a16="http://schemas.microsoft.com/office/drawing/2014/main" val="3221268648"/>
                    </a:ext>
                  </a:extLst>
                </a:gridCol>
                <a:gridCol w="186457">
                  <a:extLst>
                    <a:ext uri="{9D8B030D-6E8A-4147-A177-3AD203B41FA5}">
                      <a16:colId xmlns:a16="http://schemas.microsoft.com/office/drawing/2014/main" val="4150562897"/>
                    </a:ext>
                  </a:extLst>
                </a:gridCol>
                <a:gridCol w="186457">
                  <a:extLst>
                    <a:ext uri="{9D8B030D-6E8A-4147-A177-3AD203B41FA5}">
                      <a16:colId xmlns:a16="http://schemas.microsoft.com/office/drawing/2014/main" val="619926723"/>
                    </a:ext>
                  </a:extLst>
                </a:gridCol>
                <a:gridCol w="392283">
                  <a:extLst>
                    <a:ext uri="{9D8B030D-6E8A-4147-A177-3AD203B41FA5}">
                      <a16:colId xmlns:a16="http://schemas.microsoft.com/office/drawing/2014/main" val="3026782241"/>
                    </a:ext>
                  </a:extLst>
                </a:gridCol>
                <a:gridCol w="186457">
                  <a:extLst>
                    <a:ext uri="{9D8B030D-6E8A-4147-A177-3AD203B41FA5}">
                      <a16:colId xmlns:a16="http://schemas.microsoft.com/office/drawing/2014/main" val="3126500973"/>
                    </a:ext>
                  </a:extLst>
                </a:gridCol>
                <a:gridCol w="186457">
                  <a:extLst>
                    <a:ext uri="{9D8B030D-6E8A-4147-A177-3AD203B41FA5}">
                      <a16:colId xmlns:a16="http://schemas.microsoft.com/office/drawing/2014/main" val="1081888227"/>
                    </a:ext>
                  </a:extLst>
                </a:gridCol>
                <a:gridCol w="236193">
                  <a:extLst>
                    <a:ext uri="{9D8B030D-6E8A-4147-A177-3AD203B41FA5}">
                      <a16:colId xmlns:a16="http://schemas.microsoft.com/office/drawing/2014/main" val="2853962882"/>
                    </a:ext>
                  </a:extLst>
                </a:gridCol>
                <a:gridCol w="272761">
                  <a:extLst>
                    <a:ext uri="{9D8B030D-6E8A-4147-A177-3AD203B41FA5}">
                      <a16:colId xmlns:a16="http://schemas.microsoft.com/office/drawing/2014/main" val="1586641339"/>
                    </a:ext>
                  </a:extLst>
                </a:gridCol>
                <a:gridCol w="186457">
                  <a:extLst>
                    <a:ext uri="{9D8B030D-6E8A-4147-A177-3AD203B41FA5}">
                      <a16:colId xmlns:a16="http://schemas.microsoft.com/office/drawing/2014/main" val="1521647161"/>
                    </a:ext>
                  </a:extLst>
                </a:gridCol>
                <a:gridCol w="186457">
                  <a:extLst>
                    <a:ext uri="{9D8B030D-6E8A-4147-A177-3AD203B41FA5}">
                      <a16:colId xmlns:a16="http://schemas.microsoft.com/office/drawing/2014/main" val="2417072674"/>
                    </a:ext>
                  </a:extLst>
                </a:gridCol>
                <a:gridCol w="186457">
                  <a:extLst>
                    <a:ext uri="{9D8B030D-6E8A-4147-A177-3AD203B41FA5}">
                      <a16:colId xmlns:a16="http://schemas.microsoft.com/office/drawing/2014/main" val="544694763"/>
                    </a:ext>
                  </a:extLst>
                </a:gridCol>
                <a:gridCol w="186457">
                  <a:extLst>
                    <a:ext uri="{9D8B030D-6E8A-4147-A177-3AD203B41FA5}">
                      <a16:colId xmlns:a16="http://schemas.microsoft.com/office/drawing/2014/main" val="3741166686"/>
                    </a:ext>
                  </a:extLst>
                </a:gridCol>
              </a:tblGrid>
              <a:tr h="267872">
                <a:tc>
                  <a:txBody>
                    <a:bodyPr/>
                    <a:lstStyle/>
                    <a:p>
                      <a:pPr algn="l" fontAlgn="b"/>
                      <a:endParaRPr lang="fr-FR" sz="900" b="0" i="0" u="none" strike="noStrike">
                        <a:solidFill>
                          <a:srgbClr val="000000"/>
                        </a:solidFill>
                        <a:effectLst/>
                        <a:latin typeface="Calibri" panose="020F0502020204030204" pitchFamily="34" charset="0"/>
                        <a:cs typeface="Calibri" panose="020F0502020204030204" pitchFamily="34" charset="0"/>
                      </a:endParaRPr>
                    </a:p>
                  </a:txBody>
                  <a:tcPr marL="8221" marR="8221" marT="8221" marB="0" anchor="b">
                    <a:lnL>
                      <a:noFill/>
                    </a:lnL>
                    <a:lnR w="12700" cap="flat" cmpd="sng" algn="ctr">
                      <a:solidFill>
                        <a:srgbClr val="C00000"/>
                      </a:solidFill>
                      <a:prstDash val="solid"/>
                      <a:round/>
                      <a:headEnd type="none" w="med" len="med"/>
                      <a:tailEnd type="none" w="med" len="med"/>
                    </a:lnR>
                    <a:lnT>
                      <a:noFill/>
                    </a:lnT>
                    <a:lnB>
                      <a:noFill/>
                    </a:lnB>
                  </a:tcPr>
                </a:tc>
                <a:tc gridSpan="4">
                  <a:txBody>
                    <a:bodyPr/>
                    <a:lstStyle/>
                    <a:p>
                      <a:pPr algn="ctr" fontAlgn="b"/>
                      <a:r>
                        <a:rPr lang="fr-FR" sz="900" b="0" i="0" u="none" strike="noStrike" dirty="0">
                          <a:solidFill>
                            <a:srgbClr val="000000"/>
                          </a:solidFill>
                          <a:effectLst/>
                          <a:latin typeface="Calibri" panose="020F0502020204030204" pitchFamily="34" charset="0"/>
                          <a:cs typeface="Calibri" panose="020F0502020204030204" pitchFamily="34" charset="0"/>
                        </a:rPr>
                        <a:t>Non-</a:t>
                      </a:r>
                      <a:r>
                        <a:rPr lang="fr-FR" sz="900" b="0" i="0" u="none" strike="noStrike" dirty="0" err="1">
                          <a:solidFill>
                            <a:srgbClr val="000000"/>
                          </a:solidFill>
                          <a:effectLst/>
                          <a:latin typeface="Calibri" panose="020F0502020204030204" pitchFamily="34" charset="0"/>
                          <a:cs typeface="Calibri" panose="020F0502020204030204" pitchFamily="34" charset="0"/>
                        </a:rPr>
                        <a:t>smoker</a:t>
                      </a:r>
                      <a:endParaRPr lang="fr-FR" sz="900" b="0" i="0" u="none" strike="noStrike" dirty="0">
                        <a:solidFill>
                          <a:srgbClr val="000000"/>
                        </a:solidFill>
                        <a:effectLst/>
                        <a:latin typeface="Calibri" panose="020F0502020204030204" pitchFamily="34" charset="0"/>
                        <a:cs typeface="Calibri" panose="020F0502020204030204" pitchFamily="34" charset="0"/>
                      </a:endParaRPr>
                    </a:p>
                  </a:txBody>
                  <a:tcPr marL="109303" marR="109303" marT="54652" marB="54652"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CD5"/>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4">
                  <a:txBody>
                    <a:bodyPr/>
                    <a:lstStyle/>
                    <a:p>
                      <a:pPr algn="ctr" fontAlgn="b"/>
                      <a:r>
                        <a:rPr lang="fr-FR" sz="900" b="0" i="0" u="none" strike="noStrike" dirty="0" err="1">
                          <a:solidFill>
                            <a:srgbClr val="000000"/>
                          </a:solidFill>
                          <a:effectLst/>
                          <a:latin typeface="Calibri" panose="020F0502020204030204" pitchFamily="34" charset="0"/>
                          <a:cs typeface="Calibri" panose="020F0502020204030204" pitchFamily="34" charset="0"/>
                        </a:rPr>
                        <a:t>Smoker</a:t>
                      </a:r>
                      <a:endParaRPr lang="fr-FR" sz="900" b="0" i="0" u="none" strike="noStrike" dirty="0">
                        <a:solidFill>
                          <a:srgbClr val="000000"/>
                        </a:solidFill>
                        <a:effectLst/>
                        <a:latin typeface="Calibri" panose="020F0502020204030204" pitchFamily="34" charset="0"/>
                        <a:cs typeface="Calibri" panose="020F0502020204030204" pitchFamily="34" charset="0"/>
                      </a:endParaRPr>
                    </a:p>
                  </a:txBody>
                  <a:tcPr marL="109303" marR="109303" marT="54652" marB="54652"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CD5"/>
                    </a:solidFill>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Age</a:t>
                      </a:r>
                    </a:p>
                  </a:txBody>
                  <a:tcPr marL="8221" marR="8221" marT="8221"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a:noFill/>
                    </a:lnT>
                    <a:lnB>
                      <a:noFill/>
                    </a:lnB>
                  </a:tcPr>
                </a:tc>
                <a:tc gridSpan="4">
                  <a:txBody>
                    <a:bodyPr/>
                    <a:lstStyle/>
                    <a:p>
                      <a:pPr algn="ctr" fontAlgn="b"/>
                      <a:r>
                        <a:rPr lang="fr-FR" sz="900" b="0" i="0" u="none" strike="noStrike" dirty="0">
                          <a:solidFill>
                            <a:srgbClr val="000000"/>
                          </a:solidFill>
                          <a:effectLst/>
                          <a:latin typeface="Calibri" panose="020F0502020204030204" pitchFamily="34" charset="0"/>
                          <a:cs typeface="Calibri" panose="020F0502020204030204" pitchFamily="34" charset="0"/>
                        </a:rPr>
                        <a:t>Non-</a:t>
                      </a:r>
                      <a:r>
                        <a:rPr lang="fr-FR" sz="900" b="0" i="0" u="none" strike="noStrike" dirty="0" err="1">
                          <a:solidFill>
                            <a:srgbClr val="000000"/>
                          </a:solidFill>
                          <a:effectLst/>
                          <a:latin typeface="Calibri" panose="020F0502020204030204" pitchFamily="34" charset="0"/>
                          <a:cs typeface="Calibri" panose="020F0502020204030204" pitchFamily="34" charset="0"/>
                        </a:rPr>
                        <a:t>smoker</a:t>
                      </a:r>
                      <a:endParaRPr lang="fr-FR" sz="900" b="0" i="0" u="none" strike="noStrike" dirty="0">
                        <a:solidFill>
                          <a:srgbClr val="000000"/>
                        </a:solidFill>
                        <a:effectLst/>
                        <a:latin typeface="Calibri" panose="020F0502020204030204" pitchFamily="34" charset="0"/>
                        <a:cs typeface="Calibri" panose="020F0502020204030204" pitchFamily="34" charset="0"/>
                      </a:endParaRPr>
                    </a:p>
                  </a:txBody>
                  <a:tcPr marL="109303" marR="109303" marT="54652" marB="54652"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CD5"/>
                    </a:solidFill>
                  </a:tcPr>
                </a:tc>
                <a:tc hMerge="1">
                  <a:txBody>
                    <a:bodyPr/>
                    <a:lstStyle/>
                    <a:p>
                      <a:endParaRPr lang="fr-FR"/>
                    </a:p>
                  </a:txBody>
                  <a:tcPr/>
                </a:tc>
                <a:tc hMerge="1">
                  <a:txBody>
                    <a:bodyPr/>
                    <a:lstStyle/>
                    <a:p>
                      <a:endParaRPr lang="fr-FR"/>
                    </a:p>
                  </a:txBody>
                  <a:tcPr/>
                </a:tc>
                <a:tc hMerge="1">
                  <a:txBody>
                    <a:bodyPr/>
                    <a:lstStyle/>
                    <a:p>
                      <a:endParaRPr lang="fr-FR"/>
                    </a:p>
                  </a:txBody>
                  <a:tcPr/>
                </a:tc>
                <a:tc gridSpan="4">
                  <a:txBody>
                    <a:bodyPr/>
                    <a:lstStyle/>
                    <a:p>
                      <a:pPr algn="ctr" fontAlgn="b"/>
                      <a:r>
                        <a:rPr lang="fr-FR" sz="900" b="0" i="0" u="none" strike="noStrike" dirty="0" err="1">
                          <a:solidFill>
                            <a:srgbClr val="000000"/>
                          </a:solidFill>
                          <a:effectLst/>
                          <a:latin typeface="Calibri" panose="020F0502020204030204" pitchFamily="34" charset="0"/>
                          <a:cs typeface="Calibri" panose="020F0502020204030204" pitchFamily="34" charset="0"/>
                        </a:rPr>
                        <a:t>Smoker</a:t>
                      </a:r>
                      <a:endParaRPr lang="fr-FR" sz="900" b="0" i="0" u="none" strike="noStrike" dirty="0">
                        <a:solidFill>
                          <a:srgbClr val="000000"/>
                        </a:solidFill>
                        <a:effectLst/>
                        <a:latin typeface="Calibri" panose="020F0502020204030204" pitchFamily="34" charset="0"/>
                        <a:cs typeface="Calibri" panose="020F0502020204030204" pitchFamily="34" charset="0"/>
                      </a:endParaRPr>
                    </a:p>
                  </a:txBody>
                  <a:tcPr marL="109303" marR="109303" marT="54652" marB="54652"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CD5"/>
                    </a:solidFill>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427382390"/>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C00000"/>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13</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15</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17</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18</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20</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22</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24</a:t>
                      </a:r>
                    </a:p>
                  </a:txBody>
                  <a:tcPr marL="8221" marR="8221" marT="8221" marB="0" anchor="ctr">
                    <a:lnL>
                      <a:noFill/>
                    </a:lnL>
                    <a:lnR>
                      <a:noFill/>
                    </a:lnR>
                    <a:lnT w="12700" cap="flat" cmpd="sng" algn="ctr">
                      <a:solidFill>
                        <a:srgbClr val="C00000"/>
                      </a:solidFill>
                      <a:prstDash val="solid"/>
                      <a:round/>
                      <a:headEnd type="none" w="med" len="med"/>
                      <a:tailEnd type="none" w="med" len="med"/>
                    </a:lnT>
                    <a:lnB>
                      <a:noFill/>
                    </a:lnB>
                    <a:solidFill>
                      <a:srgbClr val="9E0A0F"/>
                    </a:solidFill>
                  </a:tcPr>
                </a:tc>
                <a:extLst>
                  <a:ext uri="{0D108BD9-81ED-4DB2-BD59-A6C34878D82A}">
                    <a16:rowId xmlns:a16="http://schemas.microsoft.com/office/drawing/2014/main" val="2479128203"/>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a:noFill/>
                    </a:lnB>
                    <a:solidFill>
                      <a:srgbClr val="9E0A0F"/>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70</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13</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15</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16</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18</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20</a:t>
                      </a:r>
                    </a:p>
                  </a:txBody>
                  <a:tcPr marL="8221" marR="8221" marT="8221" marB="0" anchor="ctr">
                    <a:lnL>
                      <a:noFill/>
                    </a:lnL>
                    <a:lnR>
                      <a:noFill/>
                    </a:lnR>
                    <a:lnT>
                      <a:noFill/>
                    </a:lnT>
                    <a:lnB>
                      <a:noFill/>
                    </a:lnB>
                    <a:solidFill>
                      <a:srgbClr val="9E0A0F"/>
                    </a:solidFill>
                  </a:tcPr>
                </a:tc>
                <a:extLst>
                  <a:ext uri="{0D108BD9-81ED-4DB2-BD59-A6C34878D82A}">
                    <a16:rowId xmlns:a16="http://schemas.microsoft.com/office/drawing/2014/main" val="2673718574"/>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13</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15</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17</a:t>
                      </a:r>
                    </a:p>
                  </a:txBody>
                  <a:tcPr marL="8221" marR="8221" marT="8221" marB="0" anchor="ctr">
                    <a:lnL>
                      <a:noFill/>
                    </a:lnL>
                    <a:lnR>
                      <a:noFill/>
                    </a:lnR>
                    <a:lnT>
                      <a:noFill/>
                    </a:lnT>
                    <a:lnB>
                      <a:noFill/>
                    </a:lnB>
                    <a:solidFill>
                      <a:srgbClr val="9E0A0F"/>
                    </a:solidFill>
                  </a:tcPr>
                </a:tc>
                <a:extLst>
                  <a:ext uri="{0D108BD9-81ED-4DB2-BD59-A6C34878D82A}">
                    <a16:rowId xmlns:a16="http://schemas.microsoft.com/office/drawing/2014/main" val="2161397275"/>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9E0A0F"/>
                    </a:solidFill>
                  </a:tcPr>
                </a:tc>
                <a:extLst>
                  <a:ext uri="{0D108BD9-81ED-4DB2-BD59-A6C34878D82A}">
                    <a16:rowId xmlns:a16="http://schemas.microsoft.com/office/drawing/2014/main" val="2050226021"/>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16</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18</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extLst>
                  <a:ext uri="{0D108BD9-81ED-4DB2-BD59-A6C34878D82A}">
                    <a16:rowId xmlns:a16="http://schemas.microsoft.com/office/drawing/2014/main" val="2112837710"/>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65</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12</a:t>
                      </a:r>
                    </a:p>
                  </a:txBody>
                  <a:tcPr marL="8221" marR="8221" marT="8221" marB="0" anchor="ctr">
                    <a:lnL>
                      <a:noFill/>
                    </a:lnL>
                    <a:lnR>
                      <a:noFill/>
                    </a:lnR>
                    <a:lnT>
                      <a:noFill/>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14</a:t>
                      </a:r>
                    </a:p>
                  </a:txBody>
                  <a:tcPr marL="8221" marR="8221" marT="8221" marB="0" anchor="ctr">
                    <a:lnL>
                      <a:noFill/>
                    </a:lnL>
                    <a:lnR>
                      <a:noFill/>
                    </a:lnR>
                    <a:lnT>
                      <a:noFill/>
                    </a:lnT>
                    <a:lnB>
                      <a:noFill/>
                    </a:lnB>
                    <a:solidFill>
                      <a:srgbClr val="9E0A0F"/>
                    </a:solidFill>
                  </a:tcPr>
                </a:tc>
                <a:extLst>
                  <a:ext uri="{0D108BD9-81ED-4DB2-BD59-A6C34878D82A}">
                    <a16:rowId xmlns:a16="http://schemas.microsoft.com/office/drawing/2014/main" val="2233120297"/>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a:noFill/>
                    </a:lnT>
                    <a:lnB>
                      <a:noFill/>
                    </a:lnB>
                    <a:solidFill>
                      <a:srgbClr val="9E0A0F"/>
                    </a:solidFill>
                  </a:tcPr>
                </a:tc>
                <a:extLst>
                  <a:ext uri="{0D108BD9-81ED-4DB2-BD59-A6C34878D82A}">
                    <a16:rowId xmlns:a16="http://schemas.microsoft.com/office/drawing/2014/main" val="2380483661"/>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extLst>
                  <a:ext uri="{0D108BD9-81ED-4DB2-BD59-A6C34878D82A}">
                    <a16:rowId xmlns:a16="http://schemas.microsoft.com/office/drawing/2014/main" val="107419041"/>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tc>
                  <a:txBody>
                    <a:bodyPr/>
                    <a:lstStyle/>
                    <a:p>
                      <a:pPr algn="ctr" rtl="0" fontAlgn="ctr"/>
                      <a:r>
                        <a:rPr lang="fr-FR" sz="900" b="0" i="0" u="none" strike="noStrike">
                          <a:solidFill>
                            <a:srgbClr val="FFFFFF"/>
                          </a:solidFill>
                          <a:effectLst/>
                          <a:latin typeface="Calibri" panose="020F0502020204030204" pitchFamily="34" charset="0"/>
                          <a:cs typeface="Calibri" panose="020F0502020204030204" pitchFamily="34" charset="0"/>
                        </a:rPr>
                        <a:t>13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9E0A0F"/>
                    </a:solidFill>
                  </a:tcPr>
                </a:tc>
                <a:extLst>
                  <a:ext uri="{0D108BD9-81ED-4DB2-BD59-A6C34878D82A}">
                    <a16:rowId xmlns:a16="http://schemas.microsoft.com/office/drawing/2014/main" val="3241151313"/>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60</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a:noFill/>
                    </a:lnT>
                    <a:lnB>
                      <a:noFill/>
                    </a:lnB>
                    <a:solidFill>
                      <a:srgbClr val="ED1C24"/>
                    </a:solidFill>
                  </a:tcPr>
                </a:tc>
                <a:extLst>
                  <a:ext uri="{0D108BD9-81ED-4DB2-BD59-A6C34878D82A}">
                    <a16:rowId xmlns:a16="http://schemas.microsoft.com/office/drawing/2014/main" val="514594037"/>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a:noFill/>
                    </a:lnB>
                    <a:solidFill>
                      <a:srgbClr val="ED1C24"/>
                    </a:solidFill>
                  </a:tcPr>
                </a:tc>
                <a:extLst>
                  <a:ext uri="{0D108BD9-81ED-4DB2-BD59-A6C34878D82A}">
                    <a16:rowId xmlns:a16="http://schemas.microsoft.com/office/drawing/2014/main" val="1499776873"/>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ED1C24"/>
                    </a:solidFill>
                  </a:tcPr>
                </a:tc>
                <a:extLst>
                  <a:ext uri="{0D108BD9-81ED-4DB2-BD59-A6C34878D82A}">
                    <a16:rowId xmlns:a16="http://schemas.microsoft.com/office/drawing/2014/main" val="593978944"/>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8</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9</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extLst>
                  <a:ext uri="{0D108BD9-81ED-4DB2-BD59-A6C34878D82A}">
                    <a16:rowId xmlns:a16="http://schemas.microsoft.com/office/drawing/2014/main" val="2954885665"/>
                  </a:ext>
                </a:extLst>
              </a:tr>
              <a:tr h="189095">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55</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a:noFill/>
                    </a:lnB>
                    <a:solidFill>
                      <a:srgbClr val="ED1C24"/>
                    </a:solidFill>
                  </a:tcPr>
                </a:tc>
                <a:extLst>
                  <a:ext uri="{0D108BD9-81ED-4DB2-BD59-A6C34878D82A}">
                    <a16:rowId xmlns:a16="http://schemas.microsoft.com/office/drawing/2014/main" val="2314608600"/>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extLst>
                  <a:ext uri="{0D108BD9-81ED-4DB2-BD59-A6C34878D82A}">
                    <a16:rowId xmlns:a16="http://schemas.microsoft.com/office/drawing/2014/main" val="1802591550"/>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FFF200"/>
                    </a:solidFill>
                  </a:tcPr>
                </a:tc>
                <a:extLst>
                  <a:ext uri="{0D108BD9-81ED-4DB2-BD59-A6C34878D82A}">
                    <a16:rowId xmlns:a16="http://schemas.microsoft.com/office/drawing/2014/main" val="3246590546"/>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ED1C24"/>
                    </a:solidFill>
                  </a:tcPr>
                </a:tc>
                <a:extLst>
                  <a:ext uri="{0D108BD9-81ED-4DB2-BD59-A6C34878D82A}">
                    <a16:rowId xmlns:a16="http://schemas.microsoft.com/office/drawing/2014/main" val="2282562837"/>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50</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a:noFill/>
                    </a:lnB>
                    <a:solidFill>
                      <a:srgbClr val="FFF200"/>
                    </a:solidFill>
                  </a:tcPr>
                </a:tc>
                <a:extLst>
                  <a:ext uri="{0D108BD9-81ED-4DB2-BD59-A6C34878D82A}">
                    <a16:rowId xmlns:a16="http://schemas.microsoft.com/office/drawing/2014/main" val="2865463252"/>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a:noFill/>
                    </a:lnT>
                    <a:lnB>
                      <a:noFill/>
                    </a:lnB>
                    <a:solidFill>
                      <a:srgbClr val="FFF200"/>
                    </a:solidFill>
                  </a:tcPr>
                </a:tc>
                <a:extLst>
                  <a:ext uri="{0D108BD9-81ED-4DB2-BD59-A6C34878D82A}">
                    <a16:rowId xmlns:a16="http://schemas.microsoft.com/office/drawing/2014/main" val="234447999"/>
                  </a:ext>
                </a:extLst>
              </a:tr>
              <a:tr h="17265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w="12700" cap="flat" cmpd="sng" algn="ctr">
                      <a:solidFill>
                        <a:srgbClr val="FFFFFF"/>
                      </a:solidFill>
                      <a:prstDash val="solid"/>
                      <a:round/>
                      <a:headEnd type="none" w="med" len="med"/>
                      <a:tailEnd type="none" w="med" len="med"/>
                    </a:lnB>
                    <a:solidFill>
                      <a:srgbClr val="7FC349"/>
                    </a:solidFill>
                  </a:tcPr>
                </a:tc>
                <a:extLst>
                  <a:ext uri="{0D108BD9-81ED-4DB2-BD59-A6C34878D82A}">
                    <a16:rowId xmlns:a16="http://schemas.microsoft.com/office/drawing/2014/main" val="2316636781"/>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180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w="190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3</a:t>
                      </a:r>
                    </a:p>
                  </a:txBody>
                  <a:tcPr marL="8221" marR="8221" marT="8221" marB="0" anchor="ctr">
                    <a:lnL>
                      <a:noFill/>
                    </a:lnL>
                    <a:lnR>
                      <a:noFill/>
                    </a:lnR>
                    <a:lnT w="12700" cap="flat" cmpd="sng" algn="ctr">
                      <a:solidFill>
                        <a:srgbClr val="FFFFFF"/>
                      </a:solidFill>
                      <a:prstDash val="solid"/>
                      <a:round/>
                      <a:headEnd type="none" w="med" len="med"/>
                      <a:tailEnd type="none" w="med" len="med"/>
                    </a:lnT>
                    <a:lnB>
                      <a:noFill/>
                    </a:lnB>
                    <a:solidFill>
                      <a:srgbClr val="FFF200"/>
                    </a:solidFill>
                  </a:tcPr>
                </a:tc>
                <a:extLst>
                  <a:ext uri="{0D108BD9-81ED-4DB2-BD59-A6C34878D82A}">
                    <a16:rowId xmlns:a16="http://schemas.microsoft.com/office/drawing/2014/main" val="808601384"/>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160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rowSpan="2">
                  <a:txBody>
                    <a:bodyPr/>
                    <a:lstStyle/>
                    <a:p>
                      <a:pPr algn="ctr" fontAlgn="ctr"/>
                      <a:r>
                        <a:rPr lang="fr-FR" sz="900" b="0" i="0" u="none" strike="noStrike">
                          <a:solidFill>
                            <a:srgbClr val="CA6279"/>
                          </a:solidFill>
                          <a:effectLst/>
                          <a:latin typeface="Calibri" panose="020F0502020204030204" pitchFamily="34" charset="0"/>
                          <a:cs typeface="Calibri" panose="020F0502020204030204" pitchFamily="34" charset="0"/>
                        </a:rPr>
                        <a:t>40</a:t>
                      </a:r>
                    </a:p>
                  </a:txBody>
                  <a:tcPr marL="109303" marR="109303" marT="54652" marB="54652"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2</a:t>
                      </a:r>
                    </a:p>
                  </a:txBody>
                  <a:tcPr marL="8221" marR="8221" marT="8221" marB="0" anchor="ctr">
                    <a:lnL>
                      <a:noFill/>
                    </a:lnL>
                    <a:lnR>
                      <a:noFill/>
                    </a:lnR>
                    <a:lnT>
                      <a:noFill/>
                    </a:lnT>
                    <a:lnB>
                      <a:noFill/>
                    </a:lnB>
                    <a:solidFill>
                      <a:srgbClr val="7FC349"/>
                    </a:solidFill>
                  </a:tcPr>
                </a:tc>
                <a:extLst>
                  <a:ext uri="{0D108BD9-81ED-4DB2-BD59-A6C34878D82A}">
                    <a16:rowId xmlns:a16="http://schemas.microsoft.com/office/drawing/2014/main" val="2479258128"/>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140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vMerge="1">
                  <a:txBody>
                    <a:bodyPr/>
                    <a:lstStyle/>
                    <a:p>
                      <a:endParaRPr lang="fr-FR"/>
                    </a:p>
                  </a:txBody>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extLst>
                  <a:ext uri="{0D108BD9-81ED-4DB2-BD59-A6C34878D82A}">
                    <a16:rowId xmlns:a16="http://schemas.microsoft.com/office/drawing/2014/main" val="1583888063"/>
                  </a:ext>
                </a:extLst>
              </a:tr>
              <a:tr h="164431">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120</a:t>
                      </a: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w="19050" cap="flat" cmpd="sng" algn="ctr">
                      <a:solidFill>
                        <a:srgbClr val="FFFFFF"/>
                      </a:solidFill>
                      <a:prstDash val="solid"/>
                      <a:round/>
                      <a:headEnd type="none" w="med" len="med"/>
                      <a:tailEnd type="none" w="med" len="med"/>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w="19050" cap="flat" cmpd="sng" algn="ctr">
                      <a:solidFill>
                        <a:srgbClr val="FFFFFF"/>
                      </a:solidFill>
                      <a:prstDash val="solid"/>
                      <a:round/>
                      <a:headEnd type="none" w="med" len="med"/>
                      <a:tailEnd type="none" w="med" len="med"/>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0</a:t>
                      </a:r>
                    </a:p>
                  </a:txBody>
                  <a:tcPr marL="8221" marR="8221" marT="8221" marB="0" anchor="ctr">
                    <a:lnL>
                      <a:noFill/>
                    </a:lnL>
                    <a:lnR>
                      <a:noFill/>
                    </a:lnR>
                    <a:lnT>
                      <a:noFill/>
                    </a:lnT>
                    <a:lnB>
                      <a:noFill/>
                    </a:lnB>
                    <a:solidFill>
                      <a:srgbClr val="7FC349"/>
                    </a:solidFill>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1</a:t>
                      </a:r>
                    </a:p>
                  </a:txBody>
                  <a:tcPr marL="8221" marR="8221" marT="8221" marB="0" anchor="ctr">
                    <a:lnL>
                      <a:noFill/>
                    </a:lnL>
                    <a:lnR>
                      <a:noFill/>
                    </a:lnR>
                    <a:lnT>
                      <a:noFill/>
                    </a:lnT>
                    <a:lnB>
                      <a:noFill/>
                    </a:lnB>
                    <a:solidFill>
                      <a:srgbClr val="7FC349"/>
                    </a:solidFill>
                  </a:tcPr>
                </a:tc>
                <a:extLst>
                  <a:ext uri="{0D108BD9-81ED-4DB2-BD59-A6C34878D82A}">
                    <a16:rowId xmlns:a16="http://schemas.microsoft.com/office/drawing/2014/main" val="963815214"/>
                  </a:ext>
                </a:extLst>
              </a:tr>
              <a:tr h="172651">
                <a:tc>
                  <a:txBody>
                    <a:bodyPr/>
                    <a:lstStyle/>
                    <a:p>
                      <a:pPr algn="ctr" fontAlgn="ctr"/>
                      <a:r>
                        <a:rPr lang="fr-FR" sz="900" b="0" i="0" u="none" strike="noStrike">
                          <a:solidFill>
                            <a:srgbClr val="000000"/>
                          </a:solidFill>
                          <a:effectLst/>
                          <a:latin typeface="Calibri" panose="020F0502020204030204" pitchFamily="34" charset="0"/>
                          <a:cs typeface="Calibri" panose="020F0502020204030204" pitchFamily="34" charset="0"/>
                        </a:rPr>
                        <a:t> </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fontAlgn="ctr"/>
                      <a:endParaRPr lang="fr-FR" sz="900" b="0" i="0" u="none" strike="noStrike">
                        <a:solidFill>
                          <a:srgbClr val="CA6279"/>
                        </a:solidFill>
                        <a:effectLst/>
                        <a:latin typeface="Calibri" panose="020F0502020204030204" pitchFamily="34" charset="0"/>
                        <a:cs typeface="Calibri" panose="020F0502020204030204" pitchFamily="34" charset="0"/>
                      </a:endParaRPr>
                    </a:p>
                  </a:txBody>
                  <a:tcPr marL="8221" marR="8221" marT="8221" marB="0" anchor="ctr">
                    <a:lnL>
                      <a:noFill/>
                    </a:lnL>
                    <a:lnR>
                      <a:noFill/>
                    </a:lnR>
                    <a:lnT>
                      <a:noFill/>
                    </a:lnT>
                    <a:lnB>
                      <a:noFill/>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w="190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4</a:t>
                      </a:r>
                    </a:p>
                  </a:txBody>
                  <a:tcPr marL="8221" marR="8221" marT="8221" marB="0" anchor="ctr">
                    <a:lnL w="19050" cap="flat" cmpd="sng" algn="ctr">
                      <a:solidFill>
                        <a:srgbClr val="FFFFFF"/>
                      </a:solidFill>
                      <a:prstDash val="solid"/>
                      <a:round/>
                      <a:headEnd type="none" w="med" len="med"/>
                      <a:tailEnd type="none" w="med" len="med"/>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5</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a:solidFill>
                            <a:srgbClr val="000000"/>
                          </a:solidFill>
                          <a:effectLst/>
                          <a:latin typeface="Calibri" panose="020F0502020204030204" pitchFamily="34" charset="0"/>
                          <a:cs typeface="Calibri" panose="020F0502020204030204" pitchFamily="34" charset="0"/>
                        </a:rPr>
                        <a:t>6</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tc>
                  <a:txBody>
                    <a:bodyPr/>
                    <a:lstStyle/>
                    <a:p>
                      <a:pPr algn="ctr" rtl="0" fontAlgn="ctr"/>
                      <a:r>
                        <a:rPr lang="fr-FR" sz="900" b="0" i="0" u="none" strike="noStrike" dirty="0">
                          <a:solidFill>
                            <a:srgbClr val="000000"/>
                          </a:solidFill>
                          <a:effectLst/>
                          <a:latin typeface="Calibri" panose="020F0502020204030204" pitchFamily="34" charset="0"/>
                          <a:cs typeface="Calibri" panose="020F0502020204030204" pitchFamily="34" charset="0"/>
                        </a:rPr>
                        <a:t>7</a:t>
                      </a:r>
                    </a:p>
                  </a:txBody>
                  <a:tcPr marL="8221" marR="8221" marT="8221" marB="0" anchor="ctr">
                    <a:lnL>
                      <a:noFill/>
                    </a:lnL>
                    <a:lnR>
                      <a:noFill/>
                    </a:lnR>
                    <a:lnT>
                      <a:noFill/>
                    </a:lnT>
                    <a:lnB w="1905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251598900"/>
                  </a:ext>
                </a:extLst>
              </a:tr>
            </a:tbl>
          </a:graphicData>
        </a:graphic>
      </p:graphicFrame>
      <p:sp>
        <p:nvSpPr>
          <p:cNvPr id="8" name="Rectangle 7">
            <a:extLst>
              <a:ext uri="{FF2B5EF4-FFF2-40B4-BE49-F238E27FC236}">
                <a16:creationId xmlns:a16="http://schemas.microsoft.com/office/drawing/2014/main" id="{2440123A-F4A1-46E9-BFBB-C878DC97FC50}"/>
              </a:ext>
            </a:extLst>
          </p:cNvPr>
          <p:cNvSpPr/>
          <p:nvPr/>
        </p:nvSpPr>
        <p:spPr>
          <a:xfrm>
            <a:off x="1315239" y="5477406"/>
            <a:ext cx="4182559" cy="261631"/>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buClr>
                <a:srgbClr val="000000"/>
              </a:buClr>
              <a:buFont typeface="Arial"/>
              <a:buNone/>
            </a:pPr>
            <a:r>
              <a:rPr lang="fr-FR" sz="1333" kern="0" dirty="0">
                <a:solidFill>
                  <a:srgbClr val="000000"/>
                </a:solidFill>
                <a:latin typeface="Calibri" panose="020F0502020204030204" pitchFamily="34" charset="0"/>
                <a:cs typeface="Calibri" panose="020F0502020204030204" pitchFamily="34" charset="0"/>
                <a:sym typeface="Arial"/>
              </a:rPr>
              <a:t>Total </a:t>
            </a:r>
            <a:r>
              <a:rPr lang="fr-FR" sz="1333" kern="0" dirty="0" err="1">
                <a:solidFill>
                  <a:srgbClr val="000000"/>
                </a:solidFill>
                <a:latin typeface="Calibri" panose="020F0502020204030204" pitchFamily="34" charset="0"/>
                <a:cs typeface="Calibri" panose="020F0502020204030204" pitchFamily="34" charset="0"/>
                <a:sym typeface="Arial"/>
              </a:rPr>
              <a:t>cholesterol</a:t>
            </a:r>
            <a:r>
              <a:rPr lang="fr-FR" sz="1333" kern="0" dirty="0">
                <a:solidFill>
                  <a:srgbClr val="000000"/>
                </a:solidFill>
                <a:latin typeface="Calibri" panose="020F0502020204030204" pitchFamily="34" charset="0"/>
                <a:cs typeface="Calibri" panose="020F0502020204030204" pitchFamily="34" charset="0"/>
                <a:sym typeface="Arial"/>
              </a:rPr>
              <a:t> (</a:t>
            </a:r>
            <a:r>
              <a:rPr lang="fr-FR" sz="1333" kern="0" dirty="0" err="1">
                <a:solidFill>
                  <a:srgbClr val="000000"/>
                </a:solidFill>
                <a:latin typeface="Calibri" panose="020F0502020204030204" pitchFamily="34" charset="0"/>
                <a:cs typeface="Calibri" panose="020F0502020204030204" pitchFamily="34" charset="0"/>
                <a:sym typeface="Arial"/>
              </a:rPr>
              <a:t>mmol</a:t>
            </a:r>
            <a:r>
              <a:rPr lang="fr-FR" sz="1333" kern="0" dirty="0">
                <a:solidFill>
                  <a:srgbClr val="000000"/>
                </a:solidFill>
                <a:latin typeface="Calibri" panose="020F0502020204030204" pitchFamily="34" charset="0"/>
                <a:cs typeface="Calibri" panose="020F0502020204030204" pitchFamily="34" charset="0"/>
                <a:sym typeface="Arial"/>
              </a:rPr>
              <a:t>/L) x 38,67 = mg/</a:t>
            </a:r>
            <a:r>
              <a:rPr lang="fr-FR" sz="1333" kern="0" dirty="0" err="1">
                <a:solidFill>
                  <a:srgbClr val="000000"/>
                </a:solidFill>
                <a:latin typeface="Calibri" panose="020F0502020204030204" pitchFamily="34" charset="0"/>
                <a:cs typeface="Calibri" panose="020F0502020204030204" pitchFamily="34" charset="0"/>
                <a:sym typeface="Arial"/>
              </a:rPr>
              <a:t>dL</a:t>
            </a:r>
            <a:endParaRPr lang="fr-FR" sz="1333" kern="0" dirty="0">
              <a:solidFill>
                <a:srgbClr val="000000"/>
              </a:solidFill>
              <a:latin typeface="Calibri" panose="020F0502020204030204" pitchFamily="34" charset="0"/>
              <a:cs typeface="Calibri" panose="020F0502020204030204" pitchFamily="34" charset="0"/>
              <a:sym typeface="Arial"/>
            </a:endParaRPr>
          </a:p>
        </p:txBody>
      </p:sp>
      <p:sp>
        <p:nvSpPr>
          <p:cNvPr id="11" name="Rectangle 10">
            <a:extLst>
              <a:ext uri="{FF2B5EF4-FFF2-40B4-BE49-F238E27FC236}">
                <a16:creationId xmlns:a16="http://schemas.microsoft.com/office/drawing/2014/main" id="{4F228F0E-8494-4E9A-A04C-C438DB10E0FA}"/>
              </a:ext>
            </a:extLst>
          </p:cNvPr>
          <p:cNvSpPr/>
          <p:nvPr/>
        </p:nvSpPr>
        <p:spPr>
          <a:xfrm>
            <a:off x="794156" y="1499197"/>
            <a:ext cx="329387" cy="3519849"/>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buClr>
                <a:srgbClr val="000000"/>
              </a:buClr>
              <a:buFont typeface="Arial"/>
              <a:buNone/>
            </a:pPr>
            <a:r>
              <a:rPr lang="fr-FR" sz="1333" kern="0" dirty="0" err="1">
                <a:solidFill>
                  <a:srgbClr val="000000"/>
                </a:solidFill>
                <a:latin typeface="Calibri" panose="020F0502020204030204" pitchFamily="34" charset="0"/>
                <a:cs typeface="Calibri" panose="020F0502020204030204" pitchFamily="34" charset="0"/>
                <a:sym typeface="Arial"/>
              </a:rPr>
              <a:t>Systolic</a:t>
            </a:r>
            <a:r>
              <a:rPr lang="fr-FR" sz="1333" kern="0" dirty="0">
                <a:solidFill>
                  <a:srgbClr val="000000"/>
                </a:solidFill>
                <a:latin typeface="Calibri" panose="020F0502020204030204" pitchFamily="34" charset="0"/>
                <a:cs typeface="Calibri" panose="020F0502020204030204" pitchFamily="34" charset="0"/>
                <a:sym typeface="Arial"/>
              </a:rPr>
              <a:t> </a:t>
            </a:r>
            <a:r>
              <a:rPr lang="fr-FR" sz="1333" kern="0" dirty="0" err="1">
                <a:solidFill>
                  <a:srgbClr val="000000"/>
                </a:solidFill>
                <a:latin typeface="Calibri" panose="020F0502020204030204" pitchFamily="34" charset="0"/>
                <a:cs typeface="Calibri" panose="020F0502020204030204" pitchFamily="34" charset="0"/>
                <a:sym typeface="Arial"/>
              </a:rPr>
              <a:t>blood</a:t>
            </a:r>
            <a:r>
              <a:rPr lang="fr-FR" sz="1333" kern="0" dirty="0">
                <a:solidFill>
                  <a:srgbClr val="000000"/>
                </a:solidFill>
                <a:latin typeface="Calibri" panose="020F0502020204030204" pitchFamily="34" charset="0"/>
                <a:cs typeface="Calibri" panose="020F0502020204030204" pitchFamily="34" charset="0"/>
                <a:sym typeface="Arial"/>
              </a:rPr>
              <a:t> pressure (</a:t>
            </a:r>
            <a:r>
              <a:rPr lang="fr-FR" sz="1333" kern="0" dirty="0" err="1">
                <a:solidFill>
                  <a:srgbClr val="000000"/>
                </a:solidFill>
                <a:latin typeface="Calibri" panose="020F0502020204030204" pitchFamily="34" charset="0"/>
                <a:cs typeface="Calibri" panose="020F0502020204030204" pitchFamily="34" charset="0"/>
                <a:sym typeface="Arial"/>
              </a:rPr>
              <a:t>mmHg</a:t>
            </a:r>
            <a:r>
              <a:rPr lang="fr-FR" sz="1333" kern="0" dirty="0">
                <a:solidFill>
                  <a:srgbClr val="000000"/>
                </a:solidFill>
                <a:latin typeface="Calibri" panose="020F0502020204030204" pitchFamily="34" charset="0"/>
                <a:cs typeface="Calibri" panose="020F0502020204030204" pitchFamily="34" charset="0"/>
                <a:sym typeface="Arial"/>
              </a:rPr>
              <a:t>)</a:t>
            </a:r>
          </a:p>
        </p:txBody>
      </p:sp>
      <p:sp>
        <p:nvSpPr>
          <p:cNvPr id="12" name="Rectangle 11">
            <a:extLst>
              <a:ext uri="{FF2B5EF4-FFF2-40B4-BE49-F238E27FC236}">
                <a16:creationId xmlns:a16="http://schemas.microsoft.com/office/drawing/2014/main" id="{B8538F98-4E27-4C61-8D75-1913C48130E3}"/>
              </a:ext>
            </a:extLst>
          </p:cNvPr>
          <p:cNvSpPr/>
          <p:nvPr/>
        </p:nvSpPr>
        <p:spPr>
          <a:xfrm>
            <a:off x="3969337" y="784934"/>
            <a:ext cx="800163" cy="185433"/>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200" kern="0" dirty="0">
                <a:solidFill>
                  <a:srgbClr val="000000"/>
                </a:solidFill>
                <a:latin typeface="Calibri" panose="020F0502020204030204" pitchFamily="34" charset="0"/>
                <a:cs typeface="Calibri" panose="020F0502020204030204" pitchFamily="34" charset="0"/>
                <a:sym typeface="Arial"/>
              </a:rPr>
              <a:t>MEN</a:t>
            </a:r>
          </a:p>
        </p:txBody>
      </p:sp>
      <p:sp>
        <p:nvSpPr>
          <p:cNvPr id="13" name="Rectangle 12">
            <a:extLst>
              <a:ext uri="{FF2B5EF4-FFF2-40B4-BE49-F238E27FC236}">
                <a16:creationId xmlns:a16="http://schemas.microsoft.com/office/drawing/2014/main" id="{1AF79FB1-7598-44E5-964A-E9DBFA45A62A}"/>
              </a:ext>
            </a:extLst>
          </p:cNvPr>
          <p:cNvSpPr/>
          <p:nvPr/>
        </p:nvSpPr>
        <p:spPr>
          <a:xfrm>
            <a:off x="1992808" y="784934"/>
            <a:ext cx="800163" cy="185433"/>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200" kern="0" dirty="0">
                <a:solidFill>
                  <a:srgbClr val="000000"/>
                </a:solidFill>
                <a:latin typeface="Calibri" panose="020F0502020204030204" pitchFamily="34" charset="0"/>
                <a:cs typeface="Calibri" panose="020F0502020204030204" pitchFamily="34" charset="0"/>
                <a:sym typeface="Arial"/>
              </a:rPr>
              <a:t>WOMEN</a:t>
            </a:r>
          </a:p>
        </p:txBody>
      </p:sp>
      <p:sp>
        <p:nvSpPr>
          <p:cNvPr id="14" name="Rectangle 13">
            <a:extLst>
              <a:ext uri="{FF2B5EF4-FFF2-40B4-BE49-F238E27FC236}">
                <a16:creationId xmlns:a16="http://schemas.microsoft.com/office/drawing/2014/main" id="{326CA7AE-31BA-48E0-944A-D1367A524755}"/>
              </a:ext>
            </a:extLst>
          </p:cNvPr>
          <p:cNvSpPr/>
          <p:nvPr/>
        </p:nvSpPr>
        <p:spPr>
          <a:xfrm>
            <a:off x="358517" y="134903"/>
            <a:ext cx="6096000" cy="541174"/>
          </a:xfrm>
          <a:prstGeom prst="rect">
            <a:avLst/>
          </a:prstGeom>
        </p:spPr>
        <p:txBody>
          <a:bodyPr>
            <a:spAutoFit/>
          </a:bodyPr>
          <a:lstStyle/>
          <a:p>
            <a:pPr algn="ctr">
              <a:lnSpc>
                <a:spcPts val="1867"/>
              </a:lnSpc>
              <a:buClr>
                <a:srgbClr val="000000"/>
              </a:buClr>
            </a:pPr>
            <a:r>
              <a:rPr lang="en-US" sz="1867" b="1" kern="0" spc="-40" dirty="0">
                <a:solidFill>
                  <a:schemeClr val="bg1"/>
                </a:solidFill>
                <a:latin typeface="Calibri" panose="020F0502020204030204" pitchFamily="34" charset="0"/>
                <a:ea typeface="Arial"/>
                <a:cs typeface="Calibri" panose="020F0502020204030204" pitchFamily="34" charset="0"/>
                <a:sym typeface="Arial"/>
              </a:rPr>
              <a:t>10-year </a:t>
            </a:r>
            <a:r>
              <a:rPr lang="en-US" sz="1867" b="1" kern="0" spc="-47" dirty="0">
                <a:solidFill>
                  <a:schemeClr val="bg1"/>
                </a:solidFill>
                <a:latin typeface="Calibri" panose="020F0502020204030204" pitchFamily="34" charset="0"/>
                <a:ea typeface="Arial"/>
                <a:cs typeface="Calibri" panose="020F0502020204030204" pitchFamily="34" charset="0"/>
                <a:sym typeface="Arial"/>
              </a:rPr>
              <a:t>risk </a:t>
            </a:r>
            <a:r>
              <a:rPr lang="en-US" sz="1867" b="1" kern="0" spc="-67" dirty="0">
                <a:solidFill>
                  <a:schemeClr val="bg1"/>
                </a:solidFill>
                <a:latin typeface="Calibri" panose="020F0502020204030204" pitchFamily="34" charset="0"/>
                <a:ea typeface="Arial"/>
                <a:cs typeface="Calibri" panose="020F0502020204030204" pitchFamily="34" charset="0"/>
                <a:sym typeface="Arial"/>
              </a:rPr>
              <a:t>of </a:t>
            </a:r>
            <a:r>
              <a:rPr lang="en-US" sz="1867" b="1" kern="0" spc="-33" dirty="0">
                <a:solidFill>
                  <a:schemeClr val="bg1"/>
                </a:solidFill>
                <a:latin typeface="Calibri" panose="020F0502020204030204" pitchFamily="34" charset="0"/>
                <a:ea typeface="Arial"/>
                <a:cs typeface="Calibri" panose="020F0502020204030204" pitchFamily="34" charset="0"/>
                <a:sym typeface="Arial"/>
              </a:rPr>
              <a:t>fatal</a:t>
            </a:r>
            <a:r>
              <a:rPr lang="en-US" sz="1867" b="1" kern="0" spc="7" dirty="0">
                <a:solidFill>
                  <a:schemeClr val="bg1"/>
                </a:solidFill>
                <a:latin typeface="Calibri" panose="020F0502020204030204" pitchFamily="34" charset="0"/>
                <a:ea typeface="Arial"/>
                <a:cs typeface="Calibri" panose="020F0502020204030204" pitchFamily="34" charset="0"/>
                <a:sym typeface="Arial"/>
              </a:rPr>
              <a:t> </a:t>
            </a:r>
            <a:r>
              <a:rPr lang="en-US" sz="1867" b="1" kern="0" spc="-47" dirty="0">
                <a:solidFill>
                  <a:schemeClr val="bg1"/>
                </a:solidFill>
                <a:latin typeface="Calibri" panose="020F0502020204030204" pitchFamily="34" charset="0"/>
                <a:ea typeface="Arial"/>
                <a:cs typeface="Calibri" panose="020F0502020204030204" pitchFamily="34" charset="0"/>
                <a:sym typeface="Arial"/>
              </a:rPr>
              <a:t>CVD (1)</a:t>
            </a:r>
            <a:endParaRPr lang="en-US" sz="1867" kern="0" dirty="0">
              <a:solidFill>
                <a:schemeClr val="bg1"/>
              </a:solidFill>
              <a:latin typeface="Calibri" panose="020F0502020204030204" pitchFamily="34" charset="0"/>
              <a:ea typeface="Arial"/>
              <a:cs typeface="Calibri" panose="020F0502020204030204" pitchFamily="34" charset="0"/>
              <a:sym typeface="Arial"/>
            </a:endParaRPr>
          </a:p>
          <a:p>
            <a:pPr algn="ctr">
              <a:lnSpc>
                <a:spcPts val="1600"/>
              </a:lnSpc>
              <a:buClr>
                <a:srgbClr val="000000"/>
              </a:buClr>
            </a:pPr>
            <a:r>
              <a:rPr lang="en-US" sz="1600" kern="0" dirty="0">
                <a:solidFill>
                  <a:schemeClr val="bg1"/>
                </a:solidFill>
                <a:latin typeface="Calibri" panose="020F0502020204030204" pitchFamily="34" charset="0"/>
                <a:ea typeface="Arial"/>
                <a:cs typeface="Calibri" panose="020F0502020204030204" pitchFamily="34" charset="0"/>
                <a:sym typeface="Arial"/>
              </a:rPr>
              <a:t>Low-risk </a:t>
            </a:r>
            <a:r>
              <a:rPr lang="en-US" sz="1600" kern="0" spc="-13" dirty="0">
                <a:solidFill>
                  <a:schemeClr val="bg1"/>
                </a:solidFill>
                <a:latin typeface="Calibri" panose="020F0502020204030204" pitchFamily="34" charset="0"/>
                <a:ea typeface="Arial"/>
                <a:cs typeface="Calibri" panose="020F0502020204030204" pitchFamily="34" charset="0"/>
                <a:sym typeface="Arial"/>
              </a:rPr>
              <a:t>regions of </a:t>
            </a:r>
            <a:r>
              <a:rPr lang="en-US" sz="1600" kern="0" spc="-7" dirty="0">
                <a:solidFill>
                  <a:schemeClr val="bg1"/>
                </a:solidFill>
                <a:latin typeface="Calibri" panose="020F0502020204030204" pitchFamily="34" charset="0"/>
                <a:ea typeface="Arial"/>
                <a:cs typeface="Calibri" panose="020F0502020204030204" pitchFamily="34" charset="0"/>
                <a:sym typeface="Arial"/>
              </a:rPr>
              <a:t>Europe (age interactions</a:t>
            </a:r>
            <a:r>
              <a:rPr lang="en-US" sz="1600" kern="0" spc="-67" dirty="0">
                <a:solidFill>
                  <a:schemeClr val="bg1"/>
                </a:solidFill>
                <a:latin typeface="Calibri" panose="020F0502020204030204" pitchFamily="34" charset="0"/>
                <a:ea typeface="Arial"/>
                <a:cs typeface="Calibri" panose="020F0502020204030204" pitchFamily="34" charset="0"/>
                <a:sym typeface="Arial"/>
              </a:rPr>
              <a:t> </a:t>
            </a:r>
            <a:r>
              <a:rPr lang="en-US" sz="1600" kern="0" spc="-13" dirty="0">
                <a:solidFill>
                  <a:schemeClr val="bg1"/>
                </a:solidFill>
                <a:latin typeface="Calibri" panose="020F0502020204030204" pitchFamily="34" charset="0"/>
                <a:ea typeface="Arial"/>
                <a:cs typeface="Calibri" panose="020F0502020204030204" pitchFamily="34" charset="0"/>
                <a:sym typeface="Arial"/>
              </a:rPr>
              <a:t>included)</a:t>
            </a:r>
            <a:endParaRPr lang="en-US" sz="1600" kern="0" dirty="0">
              <a:solidFill>
                <a:schemeClr val="bg1"/>
              </a:solidFill>
              <a:latin typeface="Calibri" panose="020F0502020204030204" pitchFamily="34" charset="0"/>
              <a:ea typeface="Arial"/>
              <a:cs typeface="Calibri" panose="020F0502020204030204" pitchFamily="34" charset="0"/>
              <a:sym typeface="Arial"/>
            </a:endParaRPr>
          </a:p>
        </p:txBody>
      </p:sp>
      <p:sp>
        <p:nvSpPr>
          <p:cNvPr id="15" name="object 288">
            <a:extLst>
              <a:ext uri="{FF2B5EF4-FFF2-40B4-BE49-F238E27FC236}">
                <a16:creationId xmlns:a16="http://schemas.microsoft.com/office/drawing/2014/main" id="{C58B397B-D78A-4D3C-8888-1C23C31D70A9}"/>
              </a:ext>
            </a:extLst>
          </p:cNvPr>
          <p:cNvSpPr txBox="1"/>
          <p:nvPr/>
        </p:nvSpPr>
        <p:spPr>
          <a:xfrm>
            <a:off x="5482495" y="2872438"/>
            <a:ext cx="2277291" cy="1297791"/>
          </a:xfrm>
          <a:prstGeom prst="rect">
            <a:avLst/>
          </a:prstGeom>
          <a:ln w="19050">
            <a:solidFill>
              <a:srgbClr val="00AEEF"/>
            </a:solidFill>
          </a:ln>
        </p:spPr>
        <p:txBody>
          <a:bodyPr vert="horz" wrap="square" lIns="0" tIns="5080" rIns="0" bIns="0" rtlCol="0">
            <a:spAutoFit/>
          </a:bodyPr>
          <a:lstStyle/>
          <a:p>
            <a:pPr marL="61805" marR="49952">
              <a:buClr>
                <a:srgbClr val="000000"/>
              </a:buClr>
            </a:pPr>
            <a:r>
              <a:rPr lang="fr-BE" sz="1400" kern="0" spc="-100" dirty="0">
                <a:solidFill>
                  <a:srgbClr val="000000"/>
                </a:solidFill>
                <a:latin typeface="Calibri" panose="020F0502020204030204" pitchFamily="34" charset="0"/>
                <a:ea typeface="Arial"/>
                <a:cs typeface="Calibri" panose="020F0502020204030204" pitchFamily="34" charset="0"/>
                <a:sym typeface="Arial"/>
              </a:rPr>
              <a:t>Le risque de ce fumeur de 46 ans avec d'autres facteurs de risque est le même (2%) que celui d'un homme de 60 ans avec un profil de risque optimal - donc son âge cardiovasculaire est de 60 ans</a:t>
            </a:r>
            <a:endParaRPr lang="fr-FR" sz="1400" kern="0" dirty="0">
              <a:solidFill>
                <a:srgbClr val="000000"/>
              </a:solidFill>
              <a:latin typeface="Calibri" panose="020F0502020204030204" pitchFamily="34" charset="0"/>
              <a:ea typeface="Arial"/>
              <a:cs typeface="Calibri" panose="020F0502020204030204" pitchFamily="34" charset="0"/>
              <a:sym typeface="Arial"/>
            </a:endParaRPr>
          </a:p>
        </p:txBody>
      </p:sp>
      <p:cxnSp>
        <p:nvCxnSpPr>
          <p:cNvPr id="16" name="Connecteur droit avec flèche 15">
            <a:extLst>
              <a:ext uri="{FF2B5EF4-FFF2-40B4-BE49-F238E27FC236}">
                <a16:creationId xmlns:a16="http://schemas.microsoft.com/office/drawing/2014/main" id="{A54A468B-642A-46CF-8191-A3520091DB01}"/>
              </a:ext>
            </a:extLst>
          </p:cNvPr>
          <p:cNvCxnSpPr/>
          <p:nvPr/>
        </p:nvCxnSpPr>
        <p:spPr>
          <a:xfrm flipH="1">
            <a:off x="3860800" y="2862469"/>
            <a:ext cx="1636997" cy="261731"/>
          </a:xfrm>
          <a:prstGeom prst="straightConnector1">
            <a:avLst/>
          </a:prstGeom>
          <a:ln w="19050">
            <a:solidFill>
              <a:srgbClr val="00AEEF"/>
            </a:solidFill>
            <a:tailEnd type="triangle"/>
          </a:ln>
        </p:spPr>
        <p:style>
          <a:lnRef idx="1">
            <a:schemeClr val="accent1"/>
          </a:lnRef>
          <a:fillRef idx="0">
            <a:schemeClr val="accent1"/>
          </a:fillRef>
          <a:effectRef idx="0">
            <a:schemeClr val="accent1"/>
          </a:effectRef>
          <a:fontRef idx="minor">
            <a:schemeClr val="tx1"/>
          </a:fontRef>
        </p:style>
      </p:cxnSp>
      <p:sp>
        <p:nvSpPr>
          <p:cNvPr id="18" name="Ellipse 17">
            <a:extLst>
              <a:ext uri="{FF2B5EF4-FFF2-40B4-BE49-F238E27FC236}">
                <a16:creationId xmlns:a16="http://schemas.microsoft.com/office/drawing/2014/main" id="{A2230FFA-5732-42D8-B2B9-21A43A53C9AC}"/>
              </a:ext>
            </a:extLst>
          </p:cNvPr>
          <p:cNvSpPr/>
          <p:nvPr/>
        </p:nvSpPr>
        <p:spPr>
          <a:xfrm>
            <a:off x="3587787" y="3140968"/>
            <a:ext cx="186432" cy="186432"/>
          </a:xfrm>
          <a:prstGeom prst="ellipse">
            <a:avLst/>
          </a:prstGeom>
          <a:no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fr-FR" sz="1867" kern="0">
              <a:solidFill>
                <a:srgbClr val="FFFFFF"/>
              </a:solidFill>
              <a:latin typeface="Arial"/>
              <a:sym typeface="Arial"/>
            </a:endParaRPr>
          </a:p>
        </p:txBody>
      </p:sp>
      <p:sp>
        <p:nvSpPr>
          <p:cNvPr id="19" name="Ellipse 18">
            <a:extLst>
              <a:ext uri="{FF2B5EF4-FFF2-40B4-BE49-F238E27FC236}">
                <a16:creationId xmlns:a16="http://schemas.microsoft.com/office/drawing/2014/main" id="{BA1FDEB4-B131-4C52-9AFF-90316B4EB982}"/>
              </a:ext>
            </a:extLst>
          </p:cNvPr>
          <p:cNvSpPr/>
          <p:nvPr/>
        </p:nvSpPr>
        <p:spPr>
          <a:xfrm>
            <a:off x="5036250" y="4831659"/>
            <a:ext cx="186432" cy="186432"/>
          </a:xfrm>
          <a:prstGeom prst="ellipse">
            <a:avLst/>
          </a:prstGeom>
          <a:noFill/>
          <a:ln>
            <a:solidFill>
              <a:srgbClr val="00AEE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fr-FR" sz="1867" kern="0">
              <a:solidFill>
                <a:srgbClr val="FFFFFF"/>
              </a:solidFill>
              <a:latin typeface="Arial"/>
              <a:sym typeface="Arial"/>
            </a:endParaRPr>
          </a:p>
        </p:txBody>
      </p:sp>
      <p:cxnSp>
        <p:nvCxnSpPr>
          <p:cNvPr id="21" name="Connecteur droit avec flèche 20">
            <a:extLst>
              <a:ext uri="{FF2B5EF4-FFF2-40B4-BE49-F238E27FC236}">
                <a16:creationId xmlns:a16="http://schemas.microsoft.com/office/drawing/2014/main" id="{FFB209A4-859B-4FA9-8AEA-D3FFE71204D0}"/>
              </a:ext>
            </a:extLst>
          </p:cNvPr>
          <p:cNvCxnSpPr>
            <a:cxnSpLocks/>
            <a:endCxn id="19" idx="7"/>
          </p:cNvCxnSpPr>
          <p:nvPr/>
        </p:nvCxnSpPr>
        <p:spPr>
          <a:xfrm flipH="1">
            <a:off x="5195379" y="3971362"/>
            <a:ext cx="302416" cy="887600"/>
          </a:xfrm>
          <a:prstGeom prst="straightConnector1">
            <a:avLst/>
          </a:prstGeom>
          <a:ln w="12700">
            <a:solidFill>
              <a:srgbClr val="00AEEF"/>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7" name="Tableau 16">
            <a:extLst>
              <a:ext uri="{FF2B5EF4-FFF2-40B4-BE49-F238E27FC236}">
                <a16:creationId xmlns:a16="http://schemas.microsoft.com/office/drawing/2014/main" id="{0E76CAD9-3E7A-4668-9D72-E8CDC8A9FC85}"/>
              </a:ext>
            </a:extLst>
          </p:cNvPr>
          <p:cNvGraphicFramePr>
            <a:graphicFrameLocks noGrp="1"/>
          </p:cNvGraphicFramePr>
          <p:nvPr>
            <p:extLst/>
          </p:nvPr>
        </p:nvGraphicFramePr>
        <p:xfrm>
          <a:off x="6789844" y="5050071"/>
          <a:ext cx="4265496" cy="273387"/>
        </p:xfrm>
        <a:graphic>
          <a:graphicData uri="http://schemas.openxmlformats.org/drawingml/2006/table">
            <a:tbl>
              <a:tblPr firstRow="1" bandRow="1">
                <a:tableStyleId>{5C22544A-7EE6-4342-B048-85BDC9FD1C3A}</a:tableStyleId>
              </a:tblPr>
              <a:tblGrid>
                <a:gridCol w="533187">
                  <a:extLst>
                    <a:ext uri="{9D8B030D-6E8A-4147-A177-3AD203B41FA5}">
                      <a16:colId xmlns:a16="http://schemas.microsoft.com/office/drawing/2014/main" val="3810829743"/>
                    </a:ext>
                  </a:extLst>
                </a:gridCol>
                <a:gridCol w="533187">
                  <a:extLst>
                    <a:ext uri="{9D8B030D-6E8A-4147-A177-3AD203B41FA5}">
                      <a16:colId xmlns:a16="http://schemas.microsoft.com/office/drawing/2014/main" val="2969009120"/>
                    </a:ext>
                  </a:extLst>
                </a:gridCol>
                <a:gridCol w="533187">
                  <a:extLst>
                    <a:ext uri="{9D8B030D-6E8A-4147-A177-3AD203B41FA5}">
                      <a16:colId xmlns:a16="http://schemas.microsoft.com/office/drawing/2014/main" val="3177907221"/>
                    </a:ext>
                  </a:extLst>
                </a:gridCol>
                <a:gridCol w="533187">
                  <a:extLst>
                    <a:ext uri="{9D8B030D-6E8A-4147-A177-3AD203B41FA5}">
                      <a16:colId xmlns:a16="http://schemas.microsoft.com/office/drawing/2014/main" val="186219864"/>
                    </a:ext>
                  </a:extLst>
                </a:gridCol>
                <a:gridCol w="533187">
                  <a:extLst>
                    <a:ext uri="{9D8B030D-6E8A-4147-A177-3AD203B41FA5}">
                      <a16:colId xmlns:a16="http://schemas.microsoft.com/office/drawing/2014/main" val="3029430616"/>
                    </a:ext>
                  </a:extLst>
                </a:gridCol>
                <a:gridCol w="533187">
                  <a:extLst>
                    <a:ext uri="{9D8B030D-6E8A-4147-A177-3AD203B41FA5}">
                      <a16:colId xmlns:a16="http://schemas.microsoft.com/office/drawing/2014/main" val="2822116338"/>
                    </a:ext>
                  </a:extLst>
                </a:gridCol>
                <a:gridCol w="533187">
                  <a:extLst>
                    <a:ext uri="{9D8B030D-6E8A-4147-A177-3AD203B41FA5}">
                      <a16:colId xmlns:a16="http://schemas.microsoft.com/office/drawing/2014/main" val="2350565326"/>
                    </a:ext>
                  </a:extLst>
                </a:gridCol>
                <a:gridCol w="533187">
                  <a:extLst>
                    <a:ext uri="{9D8B030D-6E8A-4147-A177-3AD203B41FA5}">
                      <a16:colId xmlns:a16="http://schemas.microsoft.com/office/drawing/2014/main" val="1734111508"/>
                    </a:ext>
                  </a:extLst>
                </a:gridCol>
              </a:tblGrid>
              <a:tr h="273387">
                <a:tc>
                  <a:txBody>
                    <a:bodyPr/>
                    <a:lstStyle/>
                    <a:p>
                      <a:pPr algn="ctr"/>
                      <a:endParaRPr lang="fr-FR" sz="1200" dirty="0">
                        <a:latin typeface="Calibri" panose="020F0502020204030204" pitchFamily="34" charset="0"/>
                        <a:cs typeface="Calibri" panose="020F0502020204030204" pitchFamily="34" charset="0"/>
                      </a:endParaRPr>
                    </a:p>
                  </a:txBody>
                  <a:tcPr marL="82016" marR="82016" marT="41008" marB="41008">
                    <a:solidFill>
                      <a:srgbClr val="7FC349"/>
                    </a:solidFill>
                  </a:tcPr>
                </a:tc>
                <a:tc>
                  <a:txBody>
                    <a:bodyPr/>
                    <a:lstStyle/>
                    <a:p>
                      <a:pPr algn="ctr"/>
                      <a:r>
                        <a:rPr lang="fr-FR" sz="1200" dirty="0">
                          <a:solidFill>
                            <a:schemeClr val="tx1"/>
                          </a:solidFill>
                          <a:latin typeface="Calibri" panose="020F0502020204030204" pitchFamily="34" charset="0"/>
                          <a:cs typeface="Calibri" panose="020F0502020204030204" pitchFamily="34" charset="0"/>
                        </a:rPr>
                        <a:t>&lt;3%</a:t>
                      </a:r>
                    </a:p>
                  </a:txBody>
                  <a:tcPr marL="82016" marR="82016" marT="41008" marB="41008" anchor="ctr">
                    <a:noFill/>
                  </a:tcPr>
                </a:tc>
                <a:tc>
                  <a:txBody>
                    <a:bodyPr/>
                    <a:lstStyle/>
                    <a:p>
                      <a:pPr algn="ctr"/>
                      <a:endParaRPr lang="fr-FR" sz="1200" dirty="0">
                        <a:latin typeface="Calibri" panose="020F0502020204030204" pitchFamily="34" charset="0"/>
                        <a:cs typeface="Calibri" panose="020F0502020204030204" pitchFamily="34" charset="0"/>
                      </a:endParaRPr>
                    </a:p>
                  </a:txBody>
                  <a:tcPr marL="82016" marR="82016" marT="41008" marB="41008">
                    <a:solidFill>
                      <a:srgbClr val="FFF200"/>
                    </a:solidFill>
                  </a:tcPr>
                </a:tc>
                <a:tc>
                  <a:txBody>
                    <a:bodyPr/>
                    <a:lstStyle/>
                    <a:p>
                      <a:pPr algn="ctr"/>
                      <a:r>
                        <a:rPr lang="fr-FR" sz="1200" dirty="0">
                          <a:solidFill>
                            <a:schemeClr val="tx1"/>
                          </a:solidFill>
                          <a:latin typeface="Calibri" panose="020F0502020204030204" pitchFamily="34" charset="0"/>
                          <a:cs typeface="Calibri" panose="020F0502020204030204" pitchFamily="34" charset="0"/>
                        </a:rPr>
                        <a:t>3-4%</a:t>
                      </a:r>
                    </a:p>
                  </a:txBody>
                  <a:tcPr marL="82016" marR="82016" marT="41008" marB="41008" anchor="ctr">
                    <a:noFill/>
                  </a:tcPr>
                </a:tc>
                <a:tc>
                  <a:txBody>
                    <a:bodyPr/>
                    <a:lstStyle/>
                    <a:p>
                      <a:pPr algn="ctr"/>
                      <a:endParaRPr lang="fr-FR" sz="1200" dirty="0">
                        <a:latin typeface="Calibri" panose="020F0502020204030204" pitchFamily="34" charset="0"/>
                        <a:cs typeface="Calibri" panose="020F0502020204030204" pitchFamily="34" charset="0"/>
                      </a:endParaRPr>
                    </a:p>
                  </a:txBody>
                  <a:tcPr marL="82016" marR="82016" marT="41008" marB="41008">
                    <a:solidFill>
                      <a:srgbClr val="ED1C24"/>
                    </a:solidFill>
                  </a:tcPr>
                </a:tc>
                <a:tc>
                  <a:txBody>
                    <a:bodyPr/>
                    <a:lstStyle/>
                    <a:p>
                      <a:pPr algn="ctr"/>
                      <a:r>
                        <a:rPr lang="fr-FR" sz="1200" dirty="0">
                          <a:solidFill>
                            <a:schemeClr val="tx1"/>
                          </a:solidFill>
                          <a:latin typeface="Calibri" panose="020F0502020204030204" pitchFamily="34" charset="0"/>
                          <a:cs typeface="Calibri" panose="020F0502020204030204" pitchFamily="34" charset="0"/>
                        </a:rPr>
                        <a:t>5-9%</a:t>
                      </a:r>
                    </a:p>
                  </a:txBody>
                  <a:tcPr marL="82016" marR="82016" marT="41008" marB="41008" anchor="ctr">
                    <a:noFill/>
                  </a:tcPr>
                </a:tc>
                <a:tc>
                  <a:txBody>
                    <a:bodyPr/>
                    <a:lstStyle/>
                    <a:p>
                      <a:pPr algn="ctr"/>
                      <a:endParaRPr lang="fr-FR" sz="1200" dirty="0">
                        <a:latin typeface="Calibri" panose="020F0502020204030204" pitchFamily="34" charset="0"/>
                        <a:cs typeface="Calibri" panose="020F0502020204030204" pitchFamily="34" charset="0"/>
                      </a:endParaRPr>
                    </a:p>
                  </a:txBody>
                  <a:tcPr marL="82016" marR="82016" marT="41008" marB="41008">
                    <a:solidFill>
                      <a:srgbClr val="A60A0E"/>
                    </a:solidFill>
                  </a:tcPr>
                </a:tc>
                <a:tc>
                  <a:txBody>
                    <a:bodyPr/>
                    <a:lstStyle/>
                    <a:p>
                      <a:pPr algn="ctr"/>
                      <a:r>
                        <a:rPr lang="fr-FR" sz="1200" dirty="0">
                          <a:solidFill>
                            <a:schemeClr val="tx1"/>
                          </a:solidFill>
                          <a:latin typeface="Calibri" panose="020F0502020204030204" pitchFamily="34" charset="0"/>
                          <a:cs typeface="Calibri" panose="020F0502020204030204" pitchFamily="34" charset="0"/>
                        </a:rPr>
                        <a:t>≥10%</a:t>
                      </a:r>
                    </a:p>
                  </a:txBody>
                  <a:tcPr marL="82016" marR="82016" marT="41008" marB="41008" anchor="ctr">
                    <a:noFill/>
                  </a:tcPr>
                </a:tc>
                <a:extLst>
                  <a:ext uri="{0D108BD9-81ED-4DB2-BD59-A6C34878D82A}">
                    <a16:rowId xmlns:a16="http://schemas.microsoft.com/office/drawing/2014/main" val="2686238965"/>
                  </a:ext>
                </a:extLst>
              </a:tr>
            </a:tbl>
          </a:graphicData>
        </a:graphic>
      </p:graphicFrame>
      <p:sp>
        <p:nvSpPr>
          <p:cNvPr id="20" name="Oval 19"/>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6">
            <a:extLst>
              <a:ext uri="{FF2B5EF4-FFF2-40B4-BE49-F238E27FC236}">
                <a16:creationId xmlns:a16="http://schemas.microsoft.com/office/drawing/2014/main" id="{947AC0F5-A5C0-42F7-AE9A-B1DA879548B3}"/>
              </a:ext>
            </a:extLst>
          </p:cNvPr>
          <p:cNvPicPr>
            <a:picLocks noChangeAspect="1" noChangeArrowheads="1"/>
          </p:cNvPicPr>
          <p:nvPr/>
        </p:nvPicPr>
        <p:blipFill rotWithShape="1">
          <a:blip r:embed="rId2" cstate="print"/>
          <a:srcRect l="75450" t="89503" r="4280"/>
          <a:stretch/>
        </p:blipFill>
        <p:spPr bwMode="auto">
          <a:xfrm>
            <a:off x="5696425" y="5510689"/>
            <a:ext cx="984608" cy="56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700965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jpg">
            <a:extLst>
              <a:ext uri="{FF2B5EF4-FFF2-40B4-BE49-F238E27FC236}">
                <a16:creationId xmlns:a16="http://schemas.microsoft.com/office/drawing/2014/main" id="{E64930AF-8544-4838-A889-AF96A190AAFA}"/>
              </a:ext>
            </a:extLst>
          </p:cNvPr>
          <p:cNvPicPr/>
          <p:nvPr/>
        </p:nvPicPr>
        <p:blipFill rotWithShape="1">
          <a:blip r:embed="rId3"/>
          <a:srcRect l="12398" t="10767" r="19529" b="10152"/>
          <a:stretch/>
        </p:blipFill>
        <p:spPr>
          <a:xfrm>
            <a:off x="1490133" y="1170433"/>
            <a:ext cx="8182187" cy="4812679"/>
          </a:xfrm>
          <a:prstGeom prst="rect">
            <a:avLst/>
          </a:prstGeom>
        </p:spPr>
      </p:pic>
      <p:sp>
        <p:nvSpPr>
          <p:cNvPr id="8" name="Text Placeholder 53">
            <a:extLst>
              <a:ext uri="{FF2B5EF4-FFF2-40B4-BE49-F238E27FC236}">
                <a16:creationId xmlns:a16="http://schemas.microsoft.com/office/drawing/2014/main" id="{C57B6A83-55C3-460D-96A7-5D9EE55B1676}"/>
              </a:ext>
            </a:extLst>
          </p:cNvPr>
          <p:cNvSpPr txBox="1">
            <a:spLocks/>
          </p:cNvSpPr>
          <p:nvPr/>
        </p:nvSpPr>
        <p:spPr>
          <a:xfrm>
            <a:off x="228600" y="459233"/>
            <a:ext cx="11005312" cy="711200"/>
          </a:xfrm>
          <a:prstGeom prst="rect">
            <a:avLst/>
          </a:prstGeom>
          <a:noFill/>
          <a:ln w="0" cmpd="sng">
            <a:noFill/>
            <a:prstDash val="solid"/>
          </a:ln>
        </p:spPr>
        <p:txBody>
          <a:bodyPr vert="horz" lIns="0" tIns="0" rIns="0" bIns="0" rtlCol="0" anchor="t"/>
          <a:lstStyle>
            <a:defPPr>
              <a:defRPr lang="en-US"/>
            </a:defPPr>
            <a:lvl1pPr marL="0" algn="l"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2533"/>
              </a:lnSpc>
            </a:pPr>
            <a:r>
              <a:rPr lang="en-US" sz="2800" spc="-73" dirty="0">
                <a:solidFill>
                  <a:schemeClr val="bg1"/>
                </a:solidFill>
              </a:rPr>
              <a:t>Absolute reductions in major vascular events with </a:t>
            </a:r>
            <a:r>
              <a:rPr lang="en-US" sz="2800" spc="-53" dirty="0">
                <a:solidFill>
                  <a:schemeClr val="bg1"/>
                </a:solidFill>
              </a:rPr>
              <a:t>statin therapy </a:t>
            </a:r>
          </a:p>
        </p:txBody>
      </p:sp>
      <p:sp>
        <p:nvSpPr>
          <p:cNvPr id="9" name="TextBox 8"/>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endParaRPr lang="en-US" sz="800" dirty="0">
              <a:solidFill>
                <a:schemeClr val="bg1"/>
              </a:solidFill>
            </a:endParaRPr>
          </a:p>
        </p:txBody>
      </p:sp>
    </p:spTree>
    <p:extLst>
      <p:ext uri="{BB962C8B-B14F-4D97-AF65-F5344CB8AC3E}">
        <p14:creationId xmlns:p14="http://schemas.microsoft.com/office/powerpoint/2010/main" val="161797092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418492"/>
            <a:ext cx="11120856" cy="5181600"/>
          </a:xfrm>
        </p:spPr>
        <p:txBody>
          <a:bodyPr>
            <a:normAutofit fontScale="32500" lnSpcReduction="20000"/>
          </a:bodyPr>
          <a:lstStyle/>
          <a:p>
            <a:pPr eaLnBrk="1" hangingPunct="1">
              <a:lnSpc>
                <a:spcPct val="120000"/>
              </a:lnSpc>
              <a:defRPr/>
            </a:pPr>
            <a:r>
              <a:rPr lang="fr-BE" sz="6533" dirty="0"/>
              <a:t>Son risque relatif est au moins </a:t>
            </a:r>
            <a:r>
              <a:rPr lang="en-GB" sz="6533" dirty="0">
                <a:solidFill>
                  <a:srgbClr val="FF0000"/>
                </a:solidFill>
              </a:rPr>
              <a:t>x7</a:t>
            </a:r>
            <a:r>
              <a:rPr lang="en-GB" sz="6533" dirty="0"/>
              <a:t> </a:t>
            </a:r>
            <a:r>
              <a:rPr lang="fr-BE" sz="6533" dirty="0"/>
              <a:t>et son âge cardiovasculaire est au moins</a:t>
            </a:r>
            <a:r>
              <a:rPr lang="en-GB" sz="6533" dirty="0"/>
              <a:t> de </a:t>
            </a:r>
            <a:r>
              <a:rPr lang="en-GB" sz="6533" dirty="0">
                <a:solidFill>
                  <a:srgbClr val="0000FF"/>
                </a:solidFill>
              </a:rPr>
              <a:t>60 </a:t>
            </a:r>
            <a:r>
              <a:rPr lang="en-GB" sz="6533" dirty="0" err="1">
                <a:solidFill>
                  <a:srgbClr val="0000FF"/>
                </a:solidFill>
              </a:rPr>
              <a:t>ans</a:t>
            </a:r>
            <a:r>
              <a:rPr lang="en-GB" sz="6533" dirty="0">
                <a:solidFill>
                  <a:srgbClr val="0000FF"/>
                </a:solidFill>
              </a:rPr>
              <a:t> </a:t>
            </a:r>
            <a:r>
              <a:rPr lang="en-GB" sz="6533" dirty="0"/>
              <a:t>au lieu de </a:t>
            </a:r>
            <a:r>
              <a:rPr lang="en-GB" sz="6533" dirty="0">
                <a:solidFill>
                  <a:srgbClr val="0000FF"/>
                </a:solidFill>
              </a:rPr>
              <a:t>46</a:t>
            </a:r>
          </a:p>
          <a:p>
            <a:pPr eaLnBrk="1" hangingPunct="1">
              <a:lnSpc>
                <a:spcPct val="120000"/>
              </a:lnSpc>
              <a:defRPr/>
            </a:pPr>
            <a:r>
              <a:rPr lang="en-GB" sz="6533" dirty="0">
                <a:solidFill>
                  <a:srgbClr val="000000"/>
                </a:solidFill>
              </a:rPr>
              <a:t>Son </a:t>
            </a:r>
            <a:r>
              <a:rPr lang="en-GB" sz="6533" dirty="0" err="1">
                <a:solidFill>
                  <a:srgbClr val="000000"/>
                </a:solidFill>
              </a:rPr>
              <a:t>risque</a:t>
            </a:r>
            <a:r>
              <a:rPr lang="en-GB" sz="6533" dirty="0">
                <a:solidFill>
                  <a:srgbClr val="000000"/>
                </a:solidFill>
              </a:rPr>
              <a:t> CV </a:t>
            </a:r>
            <a:r>
              <a:rPr lang="en-GB" sz="6533" dirty="0" err="1">
                <a:solidFill>
                  <a:srgbClr val="000000"/>
                </a:solidFill>
              </a:rPr>
              <a:t>absolu</a:t>
            </a:r>
            <a:r>
              <a:rPr lang="en-GB" sz="6533" dirty="0">
                <a:solidFill>
                  <a:srgbClr val="000000"/>
                </a:solidFill>
              </a:rPr>
              <a:t> total </a:t>
            </a:r>
            <a:r>
              <a:rPr lang="en-GB" sz="6533" dirty="0" err="1">
                <a:solidFill>
                  <a:srgbClr val="000000"/>
                </a:solidFill>
              </a:rPr>
              <a:t>est</a:t>
            </a:r>
            <a:r>
              <a:rPr lang="en-GB" sz="6533" dirty="0">
                <a:solidFill>
                  <a:srgbClr val="000000"/>
                </a:solidFill>
              </a:rPr>
              <a:t> </a:t>
            </a:r>
            <a:r>
              <a:rPr lang="en-GB" sz="6533" dirty="0">
                <a:solidFill>
                  <a:srgbClr val="FF0000"/>
                </a:solidFill>
              </a:rPr>
              <a:t>&gt; 5% /10 </a:t>
            </a:r>
            <a:r>
              <a:rPr lang="en-GB" sz="6533" dirty="0" err="1">
                <a:solidFill>
                  <a:srgbClr val="FF0000"/>
                </a:solidFill>
              </a:rPr>
              <a:t>ans</a:t>
            </a:r>
            <a:r>
              <a:rPr lang="en-GB" sz="6533" dirty="0">
                <a:solidFill>
                  <a:srgbClr val="FF0000"/>
                </a:solidFill>
              </a:rPr>
              <a:t> </a:t>
            </a:r>
            <a:r>
              <a:rPr lang="en-GB" sz="6533" dirty="0" err="1">
                <a:solidFill>
                  <a:srgbClr val="000000"/>
                </a:solidFill>
              </a:rPr>
              <a:t>selon</a:t>
            </a:r>
            <a:r>
              <a:rPr lang="en-GB" sz="6533" dirty="0">
                <a:solidFill>
                  <a:srgbClr val="000000"/>
                </a:solidFill>
              </a:rPr>
              <a:t> </a:t>
            </a:r>
            <a:r>
              <a:rPr lang="en-GB" sz="6533" dirty="0" err="1">
                <a:solidFill>
                  <a:srgbClr val="000000"/>
                </a:solidFill>
              </a:rPr>
              <a:t>HeartScore</a:t>
            </a:r>
            <a:r>
              <a:rPr lang="en-GB" sz="6533" dirty="0">
                <a:solidFill>
                  <a:srgbClr val="000000"/>
                </a:solidFill>
              </a:rPr>
              <a:t> et </a:t>
            </a:r>
            <a:r>
              <a:rPr lang="en-GB" sz="6533" dirty="0" err="1">
                <a:solidFill>
                  <a:srgbClr val="000000"/>
                </a:solidFill>
              </a:rPr>
              <a:t>d’autres</a:t>
            </a:r>
            <a:r>
              <a:rPr lang="en-GB" sz="6533" dirty="0">
                <a:solidFill>
                  <a:srgbClr val="000000"/>
                </a:solidFill>
              </a:rPr>
              <a:t> </a:t>
            </a:r>
            <a:r>
              <a:rPr lang="en-GB" sz="6533" dirty="0" err="1">
                <a:solidFill>
                  <a:srgbClr val="000000"/>
                </a:solidFill>
              </a:rPr>
              <a:t>facteurs</a:t>
            </a:r>
            <a:r>
              <a:rPr lang="en-GB" sz="6533" dirty="0">
                <a:solidFill>
                  <a:srgbClr val="000000"/>
                </a:solidFill>
              </a:rPr>
              <a:t> de </a:t>
            </a:r>
            <a:r>
              <a:rPr lang="en-GB" sz="6533" dirty="0" err="1">
                <a:solidFill>
                  <a:srgbClr val="000000"/>
                </a:solidFill>
              </a:rPr>
              <a:t>risque</a:t>
            </a:r>
            <a:endParaRPr lang="en-GB" sz="6533" dirty="0">
              <a:solidFill>
                <a:srgbClr val="000000"/>
              </a:solidFill>
            </a:endParaRPr>
          </a:p>
          <a:p>
            <a:pPr eaLnBrk="1" hangingPunct="1">
              <a:lnSpc>
                <a:spcPct val="120000"/>
              </a:lnSpc>
              <a:defRPr/>
            </a:pPr>
            <a:r>
              <a:rPr lang="en-GB" sz="6533" dirty="0">
                <a:solidFill>
                  <a:srgbClr val="000000"/>
                </a:solidFill>
              </a:rPr>
              <a:t>Le </a:t>
            </a:r>
            <a:r>
              <a:rPr lang="en-GB" sz="6533" dirty="0" err="1">
                <a:solidFill>
                  <a:srgbClr val="000000"/>
                </a:solidFill>
              </a:rPr>
              <a:t>risque</a:t>
            </a:r>
            <a:r>
              <a:rPr lang="en-GB" sz="6533" dirty="0">
                <a:solidFill>
                  <a:srgbClr val="000000"/>
                </a:solidFill>
              </a:rPr>
              <a:t> </a:t>
            </a:r>
            <a:r>
              <a:rPr lang="en-GB" sz="6533" dirty="0" err="1">
                <a:solidFill>
                  <a:srgbClr val="000000"/>
                </a:solidFill>
              </a:rPr>
              <a:t>relatif</a:t>
            </a:r>
            <a:r>
              <a:rPr lang="en-GB" sz="6533" dirty="0">
                <a:solidFill>
                  <a:srgbClr val="000000"/>
                </a:solidFill>
              </a:rPr>
              <a:t> et </a:t>
            </a:r>
            <a:r>
              <a:rPr lang="en-GB" sz="6533" dirty="0" err="1">
                <a:solidFill>
                  <a:srgbClr val="000000"/>
                </a:solidFill>
              </a:rPr>
              <a:t>l’âge</a:t>
            </a:r>
            <a:r>
              <a:rPr lang="en-GB" sz="6533" dirty="0">
                <a:solidFill>
                  <a:srgbClr val="000000"/>
                </a:solidFill>
              </a:rPr>
              <a:t> </a:t>
            </a:r>
            <a:r>
              <a:rPr lang="en-GB" sz="6533" dirty="0" err="1">
                <a:solidFill>
                  <a:srgbClr val="000000"/>
                </a:solidFill>
              </a:rPr>
              <a:t>cardiovasculaire</a:t>
            </a:r>
            <a:r>
              <a:rPr lang="en-GB" sz="6533" dirty="0">
                <a:solidFill>
                  <a:srgbClr val="000000"/>
                </a:solidFill>
              </a:rPr>
              <a:t> </a:t>
            </a:r>
            <a:r>
              <a:rPr lang="en-GB" sz="6533" dirty="0" err="1">
                <a:solidFill>
                  <a:srgbClr val="000000"/>
                </a:solidFill>
              </a:rPr>
              <a:t>sont</a:t>
            </a:r>
            <a:r>
              <a:rPr lang="en-GB" sz="6533" dirty="0">
                <a:solidFill>
                  <a:srgbClr val="000000"/>
                </a:solidFill>
              </a:rPr>
              <a:t> </a:t>
            </a:r>
            <a:r>
              <a:rPr lang="en-GB" sz="6533" dirty="0" err="1">
                <a:solidFill>
                  <a:srgbClr val="000000"/>
                </a:solidFill>
              </a:rPr>
              <a:t>utiles</a:t>
            </a:r>
            <a:r>
              <a:rPr lang="en-GB" sz="6533" dirty="0">
                <a:solidFill>
                  <a:srgbClr val="000000"/>
                </a:solidFill>
              </a:rPr>
              <a:t> pour </a:t>
            </a:r>
            <a:r>
              <a:rPr lang="en-GB" sz="6533" dirty="0" err="1">
                <a:solidFill>
                  <a:srgbClr val="000000"/>
                </a:solidFill>
              </a:rPr>
              <a:t>illustrer</a:t>
            </a:r>
            <a:r>
              <a:rPr lang="en-GB" sz="6533" dirty="0">
                <a:solidFill>
                  <a:srgbClr val="000000"/>
                </a:solidFill>
              </a:rPr>
              <a:t> le </a:t>
            </a:r>
            <a:r>
              <a:rPr lang="en-GB" sz="6533" dirty="0" err="1">
                <a:solidFill>
                  <a:srgbClr val="000000"/>
                </a:solidFill>
              </a:rPr>
              <a:t>risque</a:t>
            </a:r>
            <a:r>
              <a:rPr lang="en-GB" sz="6533" dirty="0">
                <a:solidFill>
                  <a:srgbClr val="000000"/>
                </a:solidFill>
              </a:rPr>
              <a:t> </a:t>
            </a:r>
            <a:r>
              <a:rPr lang="en-GB" sz="6533" dirty="0" err="1">
                <a:solidFill>
                  <a:srgbClr val="000000"/>
                </a:solidFill>
              </a:rPr>
              <a:t>mais</a:t>
            </a:r>
            <a:r>
              <a:rPr lang="en-GB" sz="6533" dirty="0">
                <a:solidFill>
                  <a:srgbClr val="000000"/>
                </a:solidFill>
              </a:rPr>
              <a:t> pas pour prendre des decisions </a:t>
            </a:r>
            <a:r>
              <a:rPr lang="en-GB" sz="6533" dirty="0" err="1">
                <a:solidFill>
                  <a:srgbClr val="000000"/>
                </a:solidFill>
              </a:rPr>
              <a:t>concernant</a:t>
            </a:r>
            <a:r>
              <a:rPr lang="en-GB" sz="6533" dirty="0">
                <a:solidFill>
                  <a:srgbClr val="000000"/>
                </a:solidFill>
              </a:rPr>
              <a:t> le </a:t>
            </a:r>
            <a:r>
              <a:rPr lang="en-GB" sz="6533" dirty="0" err="1">
                <a:solidFill>
                  <a:srgbClr val="000000"/>
                </a:solidFill>
              </a:rPr>
              <a:t>traitement</a:t>
            </a:r>
            <a:r>
              <a:rPr lang="en-GB" sz="6533" dirty="0">
                <a:solidFill>
                  <a:srgbClr val="000000"/>
                </a:solidFill>
              </a:rPr>
              <a:t>.</a:t>
            </a:r>
          </a:p>
          <a:p>
            <a:pPr eaLnBrk="1" hangingPunct="1">
              <a:lnSpc>
                <a:spcPct val="120000"/>
              </a:lnSpc>
              <a:defRPr/>
            </a:pPr>
            <a:r>
              <a:rPr lang="en-GB" sz="6533" dirty="0" err="1">
                <a:solidFill>
                  <a:srgbClr val="000000"/>
                </a:solidFill>
              </a:rPr>
              <a:t>En</a:t>
            </a:r>
            <a:r>
              <a:rPr lang="en-GB" sz="6533" dirty="0">
                <a:solidFill>
                  <a:srgbClr val="000000"/>
                </a:solidFill>
              </a:rPr>
              <a:t> function de son </a:t>
            </a:r>
            <a:r>
              <a:rPr lang="en-GB" sz="6533" dirty="0" err="1">
                <a:solidFill>
                  <a:srgbClr val="000000"/>
                </a:solidFill>
              </a:rPr>
              <a:t>risque</a:t>
            </a:r>
            <a:r>
              <a:rPr lang="en-GB" sz="6533" dirty="0">
                <a:solidFill>
                  <a:srgbClr val="000000"/>
                </a:solidFill>
              </a:rPr>
              <a:t> CV </a:t>
            </a:r>
            <a:r>
              <a:rPr lang="en-GB" sz="6533" dirty="0" err="1">
                <a:solidFill>
                  <a:srgbClr val="000000"/>
                </a:solidFill>
              </a:rPr>
              <a:t>absolu</a:t>
            </a:r>
            <a:r>
              <a:rPr lang="en-GB" sz="6533" dirty="0">
                <a:solidFill>
                  <a:srgbClr val="000000"/>
                </a:solidFill>
              </a:rPr>
              <a:t>, </a:t>
            </a:r>
            <a:r>
              <a:rPr lang="en-GB" sz="6533" dirty="0" err="1">
                <a:solidFill>
                  <a:srgbClr val="000000"/>
                </a:solidFill>
              </a:rPr>
              <a:t>vous</a:t>
            </a:r>
            <a:r>
              <a:rPr lang="en-GB" sz="6533" dirty="0">
                <a:solidFill>
                  <a:srgbClr val="000000"/>
                </a:solidFill>
              </a:rPr>
              <a:t> </a:t>
            </a:r>
            <a:r>
              <a:rPr lang="en-GB" sz="6533" dirty="0" err="1">
                <a:solidFill>
                  <a:srgbClr val="000000"/>
                </a:solidFill>
              </a:rPr>
              <a:t>pouvez</a:t>
            </a:r>
            <a:r>
              <a:rPr lang="en-GB" sz="6533" dirty="0">
                <a:solidFill>
                  <a:srgbClr val="000000"/>
                </a:solidFill>
              </a:rPr>
              <a:t> proposer des </a:t>
            </a:r>
            <a:r>
              <a:rPr lang="en-GB" sz="6533" dirty="0" err="1">
                <a:solidFill>
                  <a:srgbClr val="000000"/>
                </a:solidFill>
              </a:rPr>
              <a:t>changements</a:t>
            </a:r>
            <a:r>
              <a:rPr lang="en-GB" sz="6533" dirty="0">
                <a:solidFill>
                  <a:srgbClr val="000000"/>
                </a:solidFill>
              </a:rPr>
              <a:t> de son mode de vie et </a:t>
            </a:r>
            <a:r>
              <a:rPr lang="en-GB" sz="6533" dirty="0" err="1">
                <a:solidFill>
                  <a:srgbClr val="000000"/>
                </a:solidFill>
              </a:rPr>
              <a:t>envisager</a:t>
            </a:r>
            <a:r>
              <a:rPr lang="en-GB" sz="6533" dirty="0">
                <a:solidFill>
                  <a:srgbClr val="000000"/>
                </a:solidFill>
              </a:rPr>
              <a:t> des medicaments </a:t>
            </a:r>
            <a:r>
              <a:rPr lang="en-GB" sz="6533" dirty="0" err="1">
                <a:solidFill>
                  <a:srgbClr val="000000"/>
                </a:solidFill>
              </a:rPr>
              <a:t>antihypertenseurs</a:t>
            </a:r>
            <a:r>
              <a:rPr lang="en-GB" sz="6533" dirty="0">
                <a:solidFill>
                  <a:srgbClr val="000000"/>
                </a:solidFill>
              </a:rPr>
              <a:t> et </a:t>
            </a:r>
            <a:r>
              <a:rPr lang="en-GB" sz="6533" dirty="0" err="1">
                <a:solidFill>
                  <a:srgbClr val="000000"/>
                </a:solidFill>
              </a:rPr>
              <a:t>hypolipémiques</a:t>
            </a:r>
            <a:r>
              <a:rPr lang="en-GB" sz="6533" dirty="0">
                <a:solidFill>
                  <a:srgbClr val="000000"/>
                </a:solidFill>
              </a:rPr>
              <a:t>.</a:t>
            </a:r>
          </a:p>
          <a:p>
            <a:pPr marL="0" indent="0" eaLnBrk="1" hangingPunct="1">
              <a:lnSpc>
                <a:spcPct val="120000"/>
              </a:lnSpc>
              <a:buNone/>
              <a:defRPr/>
            </a:pPr>
            <a:r>
              <a:rPr lang="en-GB" sz="6533" dirty="0">
                <a:solidFill>
                  <a:srgbClr val="000000"/>
                </a:solidFill>
              </a:rPr>
              <a:t>              </a:t>
            </a:r>
          </a:p>
          <a:p>
            <a:pPr marL="0" indent="0" eaLnBrk="1" hangingPunct="1">
              <a:lnSpc>
                <a:spcPct val="120000"/>
              </a:lnSpc>
              <a:buNone/>
              <a:defRPr/>
            </a:pPr>
            <a:r>
              <a:rPr lang="en-GB" sz="6533" dirty="0">
                <a:solidFill>
                  <a:srgbClr val="000000"/>
                </a:solidFill>
              </a:rPr>
              <a:t> </a:t>
            </a:r>
            <a:r>
              <a:rPr lang="en-GB" sz="6533" dirty="0" err="1">
                <a:solidFill>
                  <a:srgbClr val="FF0000"/>
                </a:solidFill>
              </a:rPr>
              <a:t>Envisagez-vous</a:t>
            </a:r>
            <a:r>
              <a:rPr lang="en-GB" sz="6533" dirty="0">
                <a:solidFill>
                  <a:srgbClr val="FF0000"/>
                </a:solidFill>
              </a:rPr>
              <a:t>:</a:t>
            </a:r>
          </a:p>
          <a:p>
            <a:pPr marL="0" indent="0">
              <a:lnSpc>
                <a:spcPct val="120000"/>
              </a:lnSpc>
              <a:buNone/>
              <a:defRPr/>
            </a:pPr>
            <a:r>
              <a:rPr lang="en-GB" sz="6533" dirty="0">
                <a:solidFill>
                  <a:srgbClr val="FF0000"/>
                </a:solidFill>
              </a:rPr>
              <a:t>              -  Un </a:t>
            </a:r>
            <a:r>
              <a:rPr lang="en-GB" sz="6533" dirty="0" err="1">
                <a:solidFill>
                  <a:srgbClr val="FF0000"/>
                </a:solidFill>
              </a:rPr>
              <a:t>dépistage</a:t>
            </a:r>
            <a:r>
              <a:rPr lang="en-GB" sz="6533" dirty="0">
                <a:solidFill>
                  <a:srgbClr val="FF0000"/>
                </a:solidFill>
              </a:rPr>
              <a:t> de </a:t>
            </a:r>
            <a:r>
              <a:rPr lang="en-GB" sz="6533" dirty="0" err="1">
                <a:solidFill>
                  <a:srgbClr val="FF0000"/>
                </a:solidFill>
              </a:rPr>
              <a:t>l’athérosclérose</a:t>
            </a:r>
            <a:r>
              <a:rPr lang="en-GB" sz="6533" dirty="0">
                <a:solidFill>
                  <a:srgbClr val="FF0000"/>
                </a:solidFill>
              </a:rPr>
              <a:t> </a:t>
            </a:r>
            <a:r>
              <a:rPr lang="en-GB" sz="6533" dirty="0" err="1">
                <a:solidFill>
                  <a:srgbClr val="FF0000"/>
                </a:solidFill>
              </a:rPr>
              <a:t>subclinique</a:t>
            </a:r>
            <a:r>
              <a:rPr lang="en-GB" sz="6533" dirty="0">
                <a:solidFill>
                  <a:srgbClr val="FF0000"/>
                </a:solidFill>
              </a:rPr>
              <a:t>?</a:t>
            </a:r>
          </a:p>
          <a:p>
            <a:pPr marL="0" indent="0">
              <a:lnSpc>
                <a:spcPct val="120000"/>
              </a:lnSpc>
              <a:buNone/>
              <a:defRPr/>
            </a:pPr>
            <a:r>
              <a:rPr lang="en-GB" sz="6533" dirty="0">
                <a:solidFill>
                  <a:srgbClr val="FF0000"/>
                </a:solidFill>
              </a:rPr>
              <a:t>              -  Des tests </a:t>
            </a:r>
            <a:r>
              <a:rPr lang="en-GB" sz="6533" dirty="0" err="1">
                <a:solidFill>
                  <a:srgbClr val="FF0000"/>
                </a:solidFill>
              </a:rPr>
              <a:t>génétiques</a:t>
            </a:r>
            <a:r>
              <a:rPr lang="en-GB" sz="6533" dirty="0">
                <a:solidFill>
                  <a:srgbClr val="FF0000"/>
                </a:solidFill>
              </a:rPr>
              <a:t> pour le HF?</a:t>
            </a: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marL="0" indent="0">
              <a:lnSpc>
                <a:spcPct val="90000"/>
              </a:lnSpc>
              <a:buNone/>
              <a:defRPr/>
            </a:pPr>
            <a:endParaRPr lang="en-US" sz="4000" dirty="0">
              <a:latin typeface="Arial" charset="0"/>
            </a:endParaRP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4">
            <a:extLst>
              <a:ext uri="{FF2B5EF4-FFF2-40B4-BE49-F238E27FC236}">
                <a16:creationId xmlns:a16="http://schemas.microsoft.com/office/drawing/2014/main" id="{46760483-D155-4D5E-B607-8BE4B0D145C8}"/>
              </a:ext>
            </a:extLst>
          </p:cNvPr>
          <p:cNvSpPr txBox="1">
            <a:spLocks/>
          </p:cNvSpPr>
          <p:nvPr/>
        </p:nvSpPr>
        <p:spPr>
          <a:xfrm>
            <a:off x="717421" y="144595"/>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 2: Patient SR</a:t>
            </a:r>
          </a:p>
        </p:txBody>
      </p:sp>
    </p:spTree>
    <p:extLst>
      <p:ext uri="{BB962C8B-B14F-4D97-AF65-F5344CB8AC3E}">
        <p14:creationId xmlns:p14="http://schemas.microsoft.com/office/powerpoint/2010/main" val="866998688"/>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64614"/>
            <a:ext cx="11548113" cy="4805364"/>
          </a:xfrm>
        </p:spPr>
        <p:txBody>
          <a:bodyPr>
            <a:normAutofit/>
          </a:bodyPr>
          <a:lstStyle/>
          <a:p>
            <a:pPr eaLnBrk="1" hangingPunct="1">
              <a:lnSpc>
                <a:spcPct val="120000"/>
              </a:lnSpc>
              <a:defRPr/>
            </a:pPr>
            <a:r>
              <a:rPr lang="en-GB" sz="2600" dirty="0" err="1">
                <a:solidFill>
                  <a:srgbClr val="0000FF"/>
                </a:solidFill>
              </a:rPr>
              <a:t>Dépistage</a:t>
            </a:r>
            <a:r>
              <a:rPr lang="en-GB" sz="2600" dirty="0">
                <a:solidFill>
                  <a:srgbClr val="0000FF"/>
                </a:solidFill>
              </a:rPr>
              <a:t> de </a:t>
            </a:r>
            <a:r>
              <a:rPr lang="en-GB" sz="2600" dirty="0" err="1">
                <a:solidFill>
                  <a:srgbClr val="0000FF"/>
                </a:solidFill>
              </a:rPr>
              <a:t>l’athéroslérose</a:t>
            </a:r>
            <a:r>
              <a:rPr lang="en-GB" sz="2600" dirty="0">
                <a:solidFill>
                  <a:srgbClr val="0000FF"/>
                </a:solidFill>
              </a:rPr>
              <a:t> </a:t>
            </a:r>
            <a:r>
              <a:rPr lang="en-GB" sz="2600" dirty="0" err="1">
                <a:solidFill>
                  <a:srgbClr val="0000FF"/>
                </a:solidFill>
              </a:rPr>
              <a:t>subclinique</a:t>
            </a:r>
            <a:r>
              <a:rPr lang="en-GB" sz="2600" dirty="0">
                <a:solidFill>
                  <a:srgbClr val="0000FF"/>
                </a:solidFill>
              </a:rPr>
              <a:t> </a:t>
            </a:r>
            <a:r>
              <a:rPr lang="fr-BE" sz="2600" dirty="0"/>
              <a:t>peut être utile pour reclasser les personnes présentant un risque CV total modérément accru, mais pour Mr SR. cela n'est pas nécessaire puisque son risque CV total est déjà augmenté de toute façon, ce qui nécessite une action préventive intensive.</a:t>
            </a:r>
            <a:endParaRPr lang="en-GB" sz="2600" dirty="0"/>
          </a:p>
          <a:p>
            <a:pPr eaLnBrk="1" hangingPunct="1">
              <a:lnSpc>
                <a:spcPct val="120000"/>
              </a:lnSpc>
              <a:defRPr/>
            </a:pPr>
            <a:r>
              <a:rPr lang="en-GB" sz="2600" dirty="0">
                <a:solidFill>
                  <a:srgbClr val="0000FF"/>
                </a:solidFill>
              </a:rPr>
              <a:t>Les tests </a:t>
            </a:r>
            <a:r>
              <a:rPr lang="en-GB" sz="2600" dirty="0" err="1">
                <a:solidFill>
                  <a:srgbClr val="0000FF"/>
                </a:solidFill>
              </a:rPr>
              <a:t>génétiques</a:t>
            </a:r>
            <a:r>
              <a:rPr lang="en-GB" sz="2600" dirty="0">
                <a:solidFill>
                  <a:srgbClr val="0000FF"/>
                </a:solidFill>
              </a:rPr>
              <a:t> pour HF </a:t>
            </a:r>
            <a:r>
              <a:rPr lang="en-GB" sz="2600" dirty="0"/>
              <a:t> ne change </a:t>
            </a:r>
            <a:r>
              <a:rPr lang="en-GB" sz="2600" dirty="0" err="1"/>
              <a:t>probablement</a:t>
            </a:r>
            <a:r>
              <a:rPr lang="en-GB" sz="2600" dirty="0"/>
              <a:t> pas </a:t>
            </a:r>
            <a:r>
              <a:rPr lang="en-GB" sz="2600" dirty="0" err="1"/>
              <a:t>l’approche</a:t>
            </a:r>
            <a:r>
              <a:rPr lang="en-GB" sz="2600" dirty="0"/>
              <a:t> </a:t>
            </a:r>
            <a:r>
              <a:rPr lang="en-GB" sz="2600" dirty="0" err="1"/>
              <a:t>thérapeutique</a:t>
            </a:r>
            <a:r>
              <a:rPr lang="en-GB" sz="2600" dirty="0"/>
              <a:t> – </a:t>
            </a:r>
            <a:r>
              <a:rPr lang="en-GB" sz="2600" dirty="0" err="1"/>
              <a:t>mais</a:t>
            </a:r>
            <a:r>
              <a:rPr lang="en-GB" sz="2600" dirty="0"/>
              <a:t>,  </a:t>
            </a:r>
            <a:r>
              <a:rPr lang="fr-BE" sz="2600" dirty="0"/>
              <a:t>il est recommandé de déterminer « le profil de risque » notamment le profil lipidique de </a:t>
            </a:r>
            <a:r>
              <a:rPr lang="en-GB" sz="2600" dirty="0" err="1"/>
              <a:t>toutes</a:t>
            </a:r>
            <a:r>
              <a:rPr lang="en-GB" sz="2600" dirty="0"/>
              <a:t> les </a:t>
            </a:r>
            <a:r>
              <a:rPr lang="en-GB" sz="2600" dirty="0" err="1"/>
              <a:t>personnes</a:t>
            </a:r>
            <a:r>
              <a:rPr lang="en-GB" sz="2600" dirty="0"/>
              <a:t> relatives au premier </a:t>
            </a:r>
            <a:r>
              <a:rPr lang="en-GB" sz="2600" dirty="0" err="1"/>
              <a:t>degré</a:t>
            </a:r>
            <a:r>
              <a:rPr lang="en-GB" sz="2600" dirty="0"/>
              <a:t> de Mr SR. (cascade screening)</a:t>
            </a:r>
          </a:p>
          <a:p>
            <a:pPr marL="0" indent="0">
              <a:lnSpc>
                <a:spcPct val="120000"/>
              </a:lnSpc>
              <a:buNone/>
              <a:defRPr/>
            </a:pPr>
            <a:endParaRPr lang="en-GB" sz="4133"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eaLnBrk="1" hangingPunct="1">
              <a:lnSpc>
                <a:spcPct val="90000"/>
              </a:lnSpc>
              <a:defRPr/>
            </a:pPr>
            <a:endParaRPr lang="en-GB" sz="4000" dirty="0">
              <a:solidFill>
                <a:srgbClr val="000000"/>
              </a:solidFill>
              <a:latin typeface="Arial" charset="0"/>
            </a:endParaRPr>
          </a:p>
          <a:p>
            <a:pPr marL="0" indent="0">
              <a:lnSpc>
                <a:spcPct val="90000"/>
              </a:lnSpc>
              <a:buNone/>
              <a:defRPr/>
            </a:pPr>
            <a:endParaRPr lang="en-US" sz="4000" dirty="0">
              <a:latin typeface="Arial" charset="0"/>
            </a:endParaRPr>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BB3F6A90-813A-4DCE-8873-9EDCB80F9A42}"/>
              </a:ext>
            </a:extLst>
          </p:cNvPr>
          <p:cNvSpPr txBox="1">
            <a:spLocks/>
          </p:cNvSpPr>
          <p:nvPr/>
        </p:nvSpPr>
        <p:spPr>
          <a:xfrm>
            <a:off x="304800" y="228600"/>
            <a:ext cx="10363200"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lvl="0">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 2: </a:t>
            </a:r>
            <a:r>
              <a:rPr lang="fr-BE" sz="3600" kern="0" dirty="0">
                <a:solidFill>
                  <a:sysClr val="window" lastClr="FFFFFF"/>
                </a:solidFill>
              </a:rPr>
              <a:t>Calcium CT ou tests génétiques?</a:t>
            </a:r>
            <a:endParaRPr kumimoji="0" lang="en-GB" sz="3600" b="0" i="0" u="none" strike="noStrike" kern="0" cap="none" spc="0" normalizeH="0" baseline="0" noProof="0" dirty="0">
              <a:ln>
                <a:noFill/>
              </a:ln>
              <a:solidFill>
                <a:sysClr val="window" lastClr="FFFFFF"/>
              </a:solidFill>
              <a:effectLst/>
              <a:uLnTx/>
              <a:uFillTx/>
              <a:latin typeface="Arial"/>
              <a:ea typeface="+mj-ea"/>
              <a:cs typeface="Arial"/>
            </a:endParaRPr>
          </a:p>
        </p:txBody>
      </p:sp>
    </p:spTree>
    <p:extLst>
      <p:ext uri="{BB962C8B-B14F-4D97-AF65-F5344CB8AC3E}">
        <p14:creationId xmlns:p14="http://schemas.microsoft.com/office/powerpoint/2010/main" val="1712231995"/>
      </p:ext>
    </p:extLst>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447800"/>
            <a:ext cx="10895836" cy="4646513"/>
          </a:xfrm>
        </p:spPr>
        <p:txBody>
          <a:bodyPr/>
          <a:lstStyle/>
          <a:p>
            <a:r>
              <a:rPr lang="fr-BE" sz="2200" dirty="0"/>
              <a:t>La prévention primaire des MCV doit être guidée par le risque CV total du patient</a:t>
            </a:r>
            <a:r>
              <a:rPr lang="en-US" sz="2200" dirty="0"/>
              <a:t>. </a:t>
            </a:r>
            <a:r>
              <a:rPr lang="fr-BE" sz="2200" dirty="0"/>
              <a:t>Mais son évaluation n'est pas une science exacte et reste risquée au niveau individuel.</a:t>
            </a:r>
            <a:r>
              <a:rPr lang="en-US" sz="2200" dirty="0"/>
              <a:t> </a:t>
            </a:r>
            <a:r>
              <a:rPr lang="fr-BE" sz="2200" dirty="0"/>
              <a:t>Il permet de diviser la population en groupes avec un profil de risque différent. </a:t>
            </a:r>
            <a:r>
              <a:rPr lang="fr-BE" sz="2200" dirty="0" err="1"/>
              <a:t>HeartScore</a:t>
            </a:r>
            <a:r>
              <a:rPr lang="fr-BE" sz="2200" dirty="0"/>
              <a:t> peut rendre l'estimation plus précise et d'autres facteurs de risque CV doivent également être pris en considération.</a:t>
            </a:r>
          </a:p>
          <a:p>
            <a:r>
              <a:rPr lang="fr-BE" sz="2200" dirty="0"/>
              <a:t>Le risque relatif et l'âge cardiovasculaire peuvent être utiles pour la communication mais ont peu de valeur dans les décisions concernant le traitement médicamenteux.</a:t>
            </a:r>
          </a:p>
          <a:p>
            <a:r>
              <a:rPr lang="fr-BE" sz="2200" dirty="0"/>
              <a:t>Les décisions concernant les traitements médicamenteux doivent être basées sur les résultats des études cliniques avec le risque absolu à la base.</a:t>
            </a:r>
          </a:p>
          <a:p>
            <a:r>
              <a:rPr lang="fr-BE" sz="2200" dirty="0"/>
              <a:t>Le dépistage de l'athérosclérose subclinique peut améliorer l'évaluation des risques chez les personnes présentant un profil de risque SCORE modérément augmenté, mais ne changera pas la politique chez les personnes présentant un risque SCORE accru.</a:t>
            </a:r>
            <a:endParaRPr lang="en-US" sz="2200" dirty="0"/>
          </a:p>
        </p:txBody>
      </p:sp>
      <p:sp>
        <p:nvSpPr>
          <p:cNvPr id="4" name="Oval 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15A8DD1D-4B30-4291-8EF1-077B394729E8}"/>
              </a:ext>
            </a:extLst>
          </p:cNvPr>
          <p:cNvSpPr txBox="1">
            <a:spLocks/>
          </p:cNvSpPr>
          <p:nvPr/>
        </p:nvSpPr>
        <p:spPr>
          <a:xfrm>
            <a:off x="717421" y="144595"/>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000" b="0" i="0" u="none" strike="noStrike" kern="0" cap="none" spc="0" normalizeH="0" baseline="0" noProof="0" dirty="0">
                <a:ln>
                  <a:noFill/>
                </a:ln>
                <a:solidFill>
                  <a:sysClr val="window" lastClr="FFFFFF"/>
                </a:solidFill>
                <a:effectLst/>
                <a:uLnTx/>
                <a:uFillTx/>
                <a:latin typeface="Arial"/>
                <a:ea typeface="+mj-ea"/>
                <a:cs typeface="Arial"/>
              </a:rPr>
              <a:t>Cas 2: Conclusions</a:t>
            </a:r>
          </a:p>
        </p:txBody>
      </p:sp>
    </p:spTree>
    <p:extLst>
      <p:ext uri="{BB962C8B-B14F-4D97-AF65-F5344CB8AC3E}">
        <p14:creationId xmlns:p14="http://schemas.microsoft.com/office/powerpoint/2010/main" val="2967918227"/>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 3</a:t>
            </a:r>
          </a:p>
        </p:txBody>
      </p:sp>
    </p:spTree>
    <p:extLst>
      <p:ext uri="{BB962C8B-B14F-4D97-AF65-F5344CB8AC3E}">
        <p14:creationId xmlns:p14="http://schemas.microsoft.com/office/powerpoint/2010/main" val="253721075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FC63B7-9035-4AE1-A554-B851687BC41C}"/>
              </a:ext>
            </a:extLst>
          </p:cNvPr>
          <p:cNvSpPr>
            <a:spLocks noGrp="1"/>
          </p:cNvSpPr>
          <p:nvPr>
            <p:ph type="sldNum" sz="quarter" idx="12"/>
          </p:nvPr>
        </p:nvSpPr>
        <p:spPr>
          <a:xfrm>
            <a:off x="535431" y="6546026"/>
            <a:ext cx="302768" cy="83374"/>
          </a:xfrm>
        </p:spPr>
        <p:txBody>
          <a:bodyPr/>
          <a:lstStyle/>
          <a:p>
            <a:fld id="{AB2DDE2F-3818-FB4D-81A2-446D3FAC7C2A}" type="slidenum">
              <a:rPr lang="en-US" smtClean="0"/>
              <a:pPr/>
              <a:t>74</a:t>
            </a:fld>
            <a:endParaRPr lang="en-US" dirty="0"/>
          </a:p>
        </p:txBody>
      </p:sp>
      <p:sp>
        <p:nvSpPr>
          <p:cNvPr id="3" name="Text Placeholder 2">
            <a:extLst>
              <a:ext uri="{FF2B5EF4-FFF2-40B4-BE49-F238E27FC236}">
                <a16:creationId xmlns:a16="http://schemas.microsoft.com/office/drawing/2014/main" id="{295A5FF9-8C96-4F48-A16C-9E46E6F0795B}"/>
              </a:ext>
            </a:extLst>
          </p:cNvPr>
          <p:cNvSpPr>
            <a:spLocks noGrp="1"/>
          </p:cNvSpPr>
          <p:nvPr>
            <p:ph type="body" sz="quarter" idx="13"/>
          </p:nvPr>
        </p:nvSpPr>
        <p:spPr>
          <a:xfrm>
            <a:off x="838199" y="6531609"/>
            <a:ext cx="5839691" cy="246221"/>
          </a:xfrm>
        </p:spPr>
        <p:txBody>
          <a:bodyPr/>
          <a:lstStyle/>
          <a:p>
            <a:r>
              <a:rPr lang="en-GB" sz="800" dirty="0"/>
              <a:t>CK, creatine kinase; CV, </a:t>
            </a:r>
            <a:r>
              <a:rPr lang="en-GB" sz="800" dirty="0" err="1"/>
              <a:t>cardiovasculaire</a:t>
            </a:r>
            <a:r>
              <a:rPr lang="en-GB" sz="800" dirty="0"/>
              <a:t>; HDL-C, high-density lipoprotein cholesterol; LDL-C, low-density lipoprotein cholesterol; NSTEMI, non-ST segment elevation myocardial infarction; TG, triglyceride </a:t>
            </a:r>
          </a:p>
        </p:txBody>
      </p:sp>
      <p:sp>
        <p:nvSpPr>
          <p:cNvPr id="5" name="Title 4">
            <a:extLst>
              <a:ext uri="{FF2B5EF4-FFF2-40B4-BE49-F238E27FC236}">
                <a16:creationId xmlns:a16="http://schemas.microsoft.com/office/drawing/2014/main" id="{726DA372-6D44-472A-9A84-6687903DDBA1}"/>
              </a:ext>
            </a:extLst>
          </p:cNvPr>
          <p:cNvSpPr>
            <a:spLocks noGrp="1"/>
          </p:cNvSpPr>
          <p:nvPr>
            <p:ph type="title"/>
          </p:nvPr>
        </p:nvSpPr>
        <p:spPr>
          <a:xfrm>
            <a:off x="567213" y="228600"/>
            <a:ext cx="9297847" cy="773562"/>
          </a:xfrm>
        </p:spPr>
        <p:txBody>
          <a:bodyPr/>
          <a:lstStyle/>
          <a:p>
            <a:r>
              <a:rPr lang="en-GB" dirty="0"/>
              <a:t>Cas 3: Patient IG</a:t>
            </a:r>
          </a:p>
        </p:txBody>
      </p:sp>
      <p:sp>
        <p:nvSpPr>
          <p:cNvPr id="6" name="Content Placeholder 5">
            <a:extLst>
              <a:ext uri="{FF2B5EF4-FFF2-40B4-BE49-F238E27FC236}">
                <a16:creationId xmlns:a16="http://schemas.microsoft.com/office/drawing/2014/main" id="{C476F8E6-3088-4CBA-A9B9-84217B35EE2D}"/>
              </a:ext>
            </a:extLst>
          </p:cNvPr>
          <p:cNvSpPr>
            <a:spLocks noGrp="1"/>
          </p:cNvSpPr>
          <p:nvPr>
            <p:ph idx="1"/>
          </p:nvPr>
        </p:nvSpPr>
        <p:spPr>
          <a:xfrm>
            <a:off x="567213" y="4519251"/>
            <a:ext cx="9670938" cy="1893454"/>
          </a:xfrm>
        </p:spPr>
        <p:txBody>
          <a:bodyPr/>
          <a:lstStyle/>
          <a:p>
            <a:pPr>
              <a:spcBef>
                <a:spcPts val="300"/>
              </a:spcBef>
            </a:pPr>
            <a:r>
              <a:rPr lang="fr-BE" sz="1600" dirty="0">
                <a:solidFill>
                  <a:schemeClr val="tx1"/>
                </a:solidFill>
              </a:rPr>
              <a:t>Quels sont les défis de ce cas?</a:t>
            </a:r>
          </a:p>
          <a:p>
            <a:pPr>
              <a:spcBef>
                <a:spcPts val="300"/>
              </a:spcBef>
            </a:pPr>
            <a:r>
              <a:rPr lang="fr-BE" sz="1600" dirty="0">
                <a:solidFill>
                  <a:schemeClr val="tx1"/>
                </a:solidFill>
              </a:rPr>
              <a:t>Devriez-vous arrêter le traitement par l'atorvastatine?</a:t>
            </a:r>
          </a:p>
          <a:p>
            <a:pPr>
              <a:spcBef>
                <a:spcPts val="300"/>
              </a:spcBef>
            </a:pPr>
            <a:r>
              <a:rPr lang="fr-BE" sz="1600" dirty="0">
                <a:solidFill>
                  <a:schemeClr val="tx1"/>
                </a:solidFill>
              </a:rPr>
              <a:t>Si oui, quel autre médicament hypolipidémiant prescririez-vous?</a:t>
            </a:r>
          </a:p>
          <a:p>
            <a:pPr>
              <a:spcBef>
                <a:spcPts val="300"/>
              </a:spcBef>
            </a:pPr>
            <a:r>
              <a:rPr lang="fr-BE" sz="1600" dirty="0">
                <a:solidFill>
                  <a:schemeClr val="tx1"/>
                </a:solidFill>
              </a:rPr>
              <a:t>Si oui, quelle dose?</a:t>
            </a:r>
          </a:p>
          <a:p>
            <a:pPr>
              <a:spcBef>
                <a:spcPts val="300"/>
              </a:spcBef>
            </a:pPr>
            <a:r>
              <a:rPr lang="fr-BE" sz="1600" dirty="0">
                <a:solidFill>
                  <a:schemeClr val="tx1"/>
                </a:solidFill>
              </a:rPr>
              <a:t>Comment augmenteriez-vous la dose?</a:t>
            </a:r>
          </a:p>
          <a:p>
            <a:pPr>
              <a:spcBef>
                <a:spcPts val="300"/>
              </a:spcBef>
            </a:pPr>
            <a:r>
              <a:rPr lang="fr-BE" sz="1600" dirty="0">
                <a:solidFill>
                  <a:schemeClr val="tx1"/>
                </a:solidFill>
              </a:rPr>
              <a:t>Envisageriez-vous une thérapie combinée? Si oui, laquelle?</a:t>
            </a:r>
            <a:endParaRPr lang="en-GB" sz="1600" dirty="0">
              <a:solidFill>
                <a:schemeClr val="tx1"/>
              </a:solidFill>
            </a:endParaRPr>
          </a:p>
        </p:txBody>
      </p:sp>
      <p:graphicFrame>
        <p:nvGraphicFramePr>
          <p:cNvPr id="7" name="Content Placeholder 3">
            <a:extLst>
              <a:ext uri="{FF2B5EF4-FFF2-40B4-BE49-F238E27FC236}">
                <a16:creationId xmlns:a16="http://schemas.microsoft.com/office/drawing/2014/main" id="{58C54BA5-4BF3-4DEB-9455-1ACAAB1288A9}"/>
              </a:ext>
            </a:extLst>
          </p:cNvPr>
          <p:cNvGraphicFramePr>
            <a:graphicFrameLocks/>
          </p:cNvGraphicFramePr>
          <p:nvPr>
            <p:extLst>
              <p:ext uri="{D42A27DB-BD31-4B8C-83A1-F6EECF244321}">
                <p14:modId xmlns:p14="http://schemas.microsoft.com/office/powerpoint/2010/main" val="3366954178"/>
              </p:ext>
            </p:extLst>
          </p:nvPr>
        </p:nvGraphicFramePr>
        <p:xfrm>
          <a:off x="567213" y="1304175"/>
          <a:ext cx="10515600" cy="3169920"/>
        </p:xfrm>
        <a:graphic>
          <a:graphicData uri="http://schemas.openxmlformats.org/drawingml/2006/table">
            <a:tbl>
              <a:tblPr firstRow="1" bandRow="1">
                <a:tableStyleId>{5C22544A-7EE6-4342-B048-85BDC9FD1C3A}</a:tableStyleId>
              </a:tblPr>
              <a:tblGrid>
                <a:gridCol w="2052412">
                  <a:extLst>
                    <a:ext uri="{9D8B030D-6E8A-4147-A177-3AD203B41FA5}">
                      <a16:colId xmlns:a16="http://schemas.microsoft.com/office/drawing/2014/main" val="3687134654"/>
                    </a:ext>
                  </a:extLst>
                </a:gridCol>
                <a:gridCol w="8463188">
                  <a:extLst>
                    <a:ext uri="{9D8B030D-6E8A-4147-A177-3AD203B41FA5}">
                      <a16:colId xmlns:a16="http://schemas.microsoft.com/office/drawing/2014/main" val="4252128689"/>
                    </a:ext>
                  </a:extLst>
                </a:gridCol>
              </a:tblGrid>
              <a:tr h="191297">
                <a:tc gridSpan="2">
                  <a:txBody>
                    <a:bodyPr/>
                    <a:lstStyle/>
                    <a:p>
                      <a:pPr algn="ctr"/>
                      <a:r>
                        <a:rPr lang="en-GB" sz="1600" dirty="0" err="1">
                          <a:latin typeface="Calibri" panose="020F0502020204030204" pitchFamily="34" charset="0"/>
                          <a:cs typeface="Calibri" panose="020F0502020204030204" pitchFamily="34" charset="0"/>
                        </a:rPr>
                        <a:t>Données</a:t>
                      </a:r>
                      <a:r>
                        <a:rPr lang="en-GB" sz="16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191297">
                <a:tc>
                  <a:txBody>
                    <a:bodyPr/>
                    <a:lstStyle/>
                    <a:p>
                      <a:r>
                        <a:rPr lang="en-GB" sz="1600" dirty="0" err="1">
                          <a:latin typeface="Calibri" panose="020F0502020204030204" pitchFamily="34" charset="0"/>
                          <a:cs typeface="Calibri" panose="020F0502020204030204" pitchFamily="34" charset="0"/>
                        </a:rPr>
                        <a:t>Démographie</a:t>
                      </a:r>
                      <a:endParaRPr lang="en-GB" sz="1600" dirty="0">
                        <a:latin typeface="Calibri" panose="020F0502020204030204" pitchFamily="34" charset="0"/>
                        <a:cs typeface="Calibri" panose="020F0502020204030204" pitchFamily="34" charset="0"/>
                      </a:endParaRPr>
                    </a:p>
                  </a:txBody>
                  <a:tcPr/>
                </a:tc>
                <a:tc>
                  <a:txBody>
                    <a:bodyPr/>
                    <a:lstStyle/>
                    <a:p>
                      <a:r>
                        <a:rPr lang="hr-HR" sz="1600" i="1" dirty="0">
                          <a:latin typeface="Calibri" panose="020F0502020204030204" pitchFamily="34" charset="0"/>
                          <a:cs typeface="Calibri" panose="020F0502020204030204" pitchFamily="34" charset="0"/>
                        </a:rPr>
                        <a:t>52</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ans</a:t>
                      </a:r>
                      <a:r>
                        <a:rPr lang="hr-HR" sz="1600" i="1" dirty="0">
                          <a:latin typeface="Calibri" panose="020F0502020204030204" pitchFamily="34" charset="0"/>
                          <a:cs typeface="Calibri" panose="020F0502020204030204" pitchFamily="34" charset="0"/>
                        </a:rPr>
                        <a:t>,</a:t>
                      </a:r>
                      <a:r>
                        <a:rPr lang="nl-BE" sz="1600" i="1" dirty="0">
                          <a:latin typeface="Calibri" panose="020F0502020204030204" pitchFamily="34" charset="0"/>
                          <a:cs typeface="Calibri" panose="020F0502020204030204" pitchFamily="34" charset="0"/>
                        </a:rPr>
                        <a:t> homme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75012964"/>
                  </a:ext>
                </a:extLst>
              </a:tr>
              <a:tr h="191297">
                <a:tc>
                  <a:txBody>
                    <a:bodyPr/>
                    <a:lstStyle/>
                    <a:p>
                      <a:r>
                        <a:rPr lang="en-GB" sz="1600" dirty="0" err="1">
                          <a:latin typeface="Calibri" panose="020F0502020204030204" pitchFamily="34" charset="0"/>
                          <a:cs typeface="Calibri" panose="020F0502020204030204" pitchFamily="34" charset="0"/>
                        </a:rPr>
                        <a:t>Antécedents</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cliniques</a:t>
                      </a:r>
                      <a:r>
                        <a:rPr lang="en-GB" sz="1600" dirty="0">
                          <a:latin typeface="Calibri" panose="020F0502020204030204" pitchFamily="34" charset="0"/>
                          <a:cs typeface="Calibri" panose="020F0502020204030204" pitchFamily="34" charset="0"/>
                        </a:rPr>
                        <a:t> et </a:t>
                      </a:r>
                      <a:r>
                        <a:rPr lang="en-GB" sz="1600" dirty="0" err="1">
                          <a:latin typeface="Calibri" panose="020F0502020204030204" pitchFamily="34" charset="0"/>
                          <a:cs typeface="Calibri" panose="020F0502020204030204" pitchFamily="34" charset="0"/>
                        </a:rPr>
                        <a:t>familiaux</a:t>
                      </a:r>
                      <a:endParaRPr lang="en-GB" sz="1600" dirty="0">
                        <a:latin typeface="Calibri" panose="020F0502020204030204" pitchFamily="34" charset="0"/>
                        <a:cs typeface="Calibri" panose="020F0502020204030204" pitchFamily="34" charset="0"/>
                      </a:endParaRPr>
                    </a:p>
                  </a:txBody>
                  <a:tcPr/>
                </a:tc>
                <a:tc>
                  <a:txBody>
                    <a:bodyPr/>
                    <a:lstStyle/>
                    <a:p>
                      <a:r>
                        <a:rPr lang="hr-HR" sz="1600" i="1" dirty="0">
                          <a:latin typeface="Calibri" panose="020F0502020204030204" pitchFamily="34" charset="0"/>
                          <a:cs typeface="Calibri" panose="020F0502020204030204" pitchFamily="34" charset="0"/>
                        </a:rPr>
                        <a:t>NSTEMI </a:t>
                      </a:r>
                      <a:r>
                        <a:rPr lang="nl-BE" sz="1600" i="1" dirty="0">
                          <a:latin typeface="Calibri" panose="020F0502020204030204" pitchFamily="34" charset="0"/>
                          <a:cs typeface="Calibri" panose="020F0502020204030204" pitchFamily="34" charset="0"/>
                        </a:rPr>
                        <a:t> il y a </a:t>
                      </a:r>
                      <a:r>
                        <a:rPr lang="hr-HR" sz="1600" i="1" dirty="0">
                          <a:latin typeface="Calibri" panose="020F0502020204030204" pitchFamily="34" charset="0"/>
                          <a:cs typeface="Calibri" panose="020F0502020204030204" pitchFamily="34" charset="0"/>
                        </a:rPr>
                        <a:t>6 </a:t>
                      </a:r>
                      <a:r>
                        <a:rPr lang="nl-BE" sz="1600" i="1" dirty="0">
                          <a:latin typeface="Calibri" panose="020F0502020204030204" pitchFamily="34" charset="0"/>
                          <a:cs typeface="Calibri" panose="020F0502020204030204" pitchFamily="34" charset="0"/>
                        </a:rPr>
                        <a:t>mois</a:t>
                      </a:r>
                      <a:r>
                        <a:rPr lang="en-GB" sz="1600" i="1"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3211540463"/>
                  </a:ext>
                </a:extLst>
              </a:tr>
              <a:tr h="191297">
                <a:tc>
                  <a:txBody>
                    <a:bodyPr/>
                    <a:lstStyle/>
                    <a:p>
                      <a:r>
                        <a:rPr lang="en-GB" sz="1600" dirty="0" err="1">
                          <a:latin typeface="Calibri" panose="020F0502020204030204" pitchFamily="34" charset="0"/>
                          <a:cs typeface="Calibri" panose="020F0502020204030204" pitchFamily="34" charset="0"/>
                        </a:rPr>
                        <a:t>Facteurs</a:t>
                      </a:r>
                      <a:r>
                        <a:rPr lang="en-GB" sz="1600" dirty="0">
                          <a:latin typeface="Calibri" panose="020F0502020204030204" pitchFamily="34" charset="0"/>
                          <a:cs typeface="Calibri" panose="020F0502020204030204" pitchFamily="34" charset="0"/>
                        </a:rPr>
                        <a:t> de </a:t>
                      </a:r>
                      <a:r>
                        <a:rPr lang="en-GB" sz="1600" dirty="0" err="1">
                          <a:latin typeface="Calibri" panose="020F0502020204030204" pitchFamily="34" charset="0"/>
                          <a:cs typeface="Calibri" panose="020F0502020204030204" pitchFamily="34" charset="0"/>
                        </a:rPr>
                        <a:t>risque</a:t>
                      </a:r>
                      <a:r>
                        <a:rPr lang="en-GB" sz="1600" dirty="0">
                          <a:latin typeface="Calibri" panose="020F0502020204030204" pitchFamily="34" charset="0"/>
                          <a:cs typeface="Calibri" panose="020F0502020204030204" pitchFamily="34" charset="0"/>
                        </a:rPr>
                        <a:t> CV</a:t>
                      </a:r>
                    </a:p>
                  </a:txBody>
                  <a:tcPr/>
                </a:tc>
                <a:tc>
                  <a:txBody>
                    <a:bodyPr/>
                    <a:lstStyle/>
                    <a:p>
                      <a:r>
                        <a:rPr lang="nl-BE" sz="1600" i="1" dirty="0">
                          <a:latin typeface="Calibri" panose="020F0502020204030204" pitchFamily="34" charset="0"/>
                          <a:cs typeface="Calibri" panose="020F0502020204030204" pitchFamily="34" charset="0"/>
                        </a:rPr>
                        <a:t>Fumeur depuis 30 ans</a:t>
                      </a:r>
                      <a:r>
                        <a:rPr lang="hr-HR" sz="1600" i="1" dirty="0">
                          <a:latin typeface="Calibri" panose="020F0502020204030204" pitchFamily="34" charset="0"/>
                          <a:cs typeface="Calibri" panose="020F0502020204030204" pitchFamily="34" charset="0"/>
                        </a:rPr>
                        <a:t>, hypertensi</a:t>
                      </a:r>
                      <a:r>
                        <a:rPr lang="nl-BE" sz="1600" i="1" dirty="0">
                          <a:latin typeface="Calibri" panose="020F0502020204030204" pitchFamily="34" charset="0"/>
                          <a:cs typeface="Calibri" panose="020F0502020204030204" pitchFamily="34" charset="0"/>
                        </a:rPr>
                        <a:t>on</a:t>
                      </a:r>
                      <a:r>
                        <a:rPr lang="hr-HR" sz="1600" i="1" dirty="0">
                          <a:latin typeface="Calibri" panose="020F0502020204030204" pitchFamily="34" charset="0"/>
                          <a:cs typeface="Calibri" panose="020F0502020204030204" pitchFamily="34" charset="0"/>
                        </a:rPr>
                        <a:t>, hypercholest</a:t>
                      </a:r>
                      <a:r>
                        <a:rPr lang="nl-BE" sz="1600" i="1" dirty="0">
                          <a:latin typeface="Calibri" panose="020F0502020204030204" pitchFamily="34" charset="0"/>
                          <a:cs typeface="Calibri" panose="020F0502020204030204" pitchFamily="34" charset="0"/>
                        </a:rPr>
                        <a:t>é</a:t>
                      </a:r>
                      <a:r>
                        <a:rPr lang="hr-HR" sz="1600" i="1" dirty="0">
                          <a:latin typeface="Calibri" panose="020F0502020204030204" pitchFamily="34" charset="0"/>
                          <a:cs typeface="Calibri" panose="020F0502020204030204" pitchFamily="34" charset="0"/>
                        </a:rPr>
                        <a:t>rol</a:t>
                      </a:r>
                      <a:r>
                        <a:rPr lang="en-GB" sz="1600" i="1" dirty="0">
                          <a:latin typeface="Calibri" panose="020F0502020204030204" pitchFamily="34" charset="0"/>
                          <a:cs typeface="Calibri" panose="020F0502020204030204" pitchFamily="34" charset="0"/>
                        </a:rPr>
                        <a:t>é</a:t>
                      </a:r>
                      <a:r>
                        <a:rPr lang="hr-HR" sz="1600" i="1" dirty="0">
                          <a:latin typeface="Calibri" panose="020F0502020204030204" pitchFamily="34" charset="0"/>
                          <a:cs typeface="Calibri" panose="020F0502020204030204" pitchFamily="34" charset="0"/>
                        </a:rPr>
                        <a:t>mi</a:t>
                      </a:r>
                      <a:r>
                        <a:rPr lang="nl-BE" sz="1600" i="1" dirty="0">
                          <a:latin typeface="Calibri" panose="020F0502020204030204" pitchFamily="34" charset="0"/>
                          <a:cs typeface="Calibri" panose="020F0502020204030204" pitchFamily="34" charset="0"/>
                        </a:rPr>
                        <a:t>e</a:t>
                      </a:r>
                      <a:r>
                        <a:rPr lang="hr-HR" sz="1600" i="1" dirty="0">
                          <a:latin typeface="Calibri" panose="020F0502020204030204" pitchFamily="34" charset="0"/>
                          <a:cs typeface="Calibri" panose="020F0502020204030204" pitchFamily="34" charset="0"/>
                        </a:rPr>
                        <a:t> (</a:t>
                      </a:r>
                      <a:r>
                        <a:rPr lang="nl-BE" sz="1600" i="1" dirty="0">
                          <a:latin typeface="Calibri" panose="020F0502020204030204" pitchFamily="34" charset="0"/>
                          <a:cs typeface="Calibri" panose="020F0502020204030204" pitchFamily="34" charset="0"/>
                        </a:rPr>
                        <a:t>insuffisamment traitée</a:t>
                      </a:r>
                      <a:r>
                        <a:rPr lang="hr-HR" sz="1600" i="1" dirty="0">
                          <a:latin typeface="Calibri" panose="020F0502020204030204" pitchFamily="34" charset="0"/>
                          <a:cs typeface="Calibri" panose="020F0502020204030204" pitchFamily="34" charset="0"/>
                        </a:rPr>
                        <a:t>) </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281214">
                <a:tc>
                  <a:txBody>
                    <a:bodyPr/>
                    <a:lstStyle/>
                    <a:p>
                      <a:r>
                        <a:rPr lang="en-GB" sz="1600" dirty="0" err="1">
                          <a:latin typeface="Calibri" panose="020F0502020204030204" pitchFamily="34" charset="0"/>
                          <a:cs typeface="Calibri" panose="020F0502020204030204" pitchFamily="34" charset="0"/>
                        </a:rPr>
                        <a:t>Profil</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lipidique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LDL-C</a:t>
                      </a:r>
                      <a:r>
                        <a:rPr lang="hr-HR" sz="1600" i="1" dirty="0">
                          <a:latin typeface="Calibri" panose="020F0502020204030204" pitchFamily="34" charset="0"/>
                          <a:cs typeface="Calibri" panose="020F0502020204030204" pitchFamily="34" charset="0"/>
                        </a:rPr>
                        <a:t> = 140</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mg/d</a:t>
                      </a:r>
                      <a:r>
                        <a:rPr lang="en-GB" sz="1600" i="1" dirty="0">
                          <a:latin typeface="Calibri" panose="020F0502020204030204" pitchFamily="34" charset="0"/>
                          <a:cs typeface="Calibri" panose="020F0502020204030204" pitchFamily="34" charset="0"/>
                        </a:rPr>
                        <a:t>L</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HDL-C</a:t>
                      </a:r>
                      <a:r>
                        <a:rPr lang="hr-HR" sz="1600" i="1" dirty="0">
                          <a:latin typeface="Calibri" panose="020F0502020204030204" pitchFamily="34" charset="0"/>
                          <a:cs typeface="Calibri" panose="020F0502020204030204" pitchFamily="34" charset="0"/>
                        </a:rPr>
                        <a:t> =</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50 mg/d</a:t>
                      </a:r>
                      <a:r>
                        <a:rPr lang="en-GB" sz="1600" i="1" dirty="0">
                          <a:latin typeface="Calibri" panose="020F0502020204030204" pitchFamily="34" charset="0"/>
                          <a:cs typeface="Calibri" panose="020F0502020204030204" pitchFamily="34" charset="0"/>
                        </a:rPr>
                        <a:t>L, TGs </a:t>
                      </a:r>
                      <a:r>
                        <a:rPr lang="hr-HR" sz="1600" i="1" dirty="0">
                          <a:latin typeface="Calibri" panose="020F0502020204030204" pitchFamily="34" charset="0"/>
                          <a:cs typeface="Calibri" panose="020F0502020204030204" pitchFamily="34" charset="0"/>
                        </a:rPr>
                        <a:t>=</a:t>
                      </a:r>
                      <a:r>
                        <a:rPr lang="en-GB" sz="1600" i="1" dirty="0">
                          <a:latin typeface="Calibri" panose="020F0502020204030204" pitchFamily="34" charset="0"/>
                          <a:cs typeface="Calibri" panose="020F0502020204030204" pitchFamily="34" charset="0"/>
                        </a:rPr>
                        <a:t> </a:t>
                      </a:r>
                      <a:r>
                        <a:rPr lang="hr-HR" sz="1600" i="1" dirty="0">
                          <a:latin typeface="Calibri" panose="020F0502020204030204" pitchFamily="34" charset="0"/>
                          <a:cs typeface="Calibri" panose="020F0502020204030204" pitchFamily="34" charset="0"/>
                        </a:rPr>
                        <a:t>70 mg/d</a:t>
                      </a:r>
                      <a:r>
                        <a:rPr lang="en-GB" sz="1600" i="1" dirty="0">
                          <a:latin typeface="Calibri" panose="020F0502020204030204" pitchFamily="34" charset="0"/>
                          <a:cs typeface="Calibri" panose="020F0502020204030204" pitchFamily="34" charset="0"/>
                        </a:rPr>
                        <a:t>L</a:t>
                      </a:r>
                    </a:p>
                  </a:txBody>
                  <a:tcPr/>
                </a:tc>
                <a:extLst>
                  <a:ext uri="{0D108BD9-81ED-4DB2-BD59-A6C34878D82A}">
                    <a16:rowId xmlns:a16="http://schemas.microsoft.com/office/drawing/2014/main" val="2610671418"/>
                  </a:ext>
                </a:extLst>
              </a:tr>
              <a:tr h="191297">
                <a:tc>
                  <a:txBody>
                    <a:bodyPr/>
                    <a:lstStyle/>
                    <a:p>
                      <a:r>
                        <a:rPr lang="en-GB" sz="1600" dirty="0" err="1">
                          <a:latin typeface="Calibri" panose="020F0502020204030204" pitchFamily="34" charset="0"/>
                          <a:cs typeface="Calibri" panose="020F0502020204030204" pitchFamily="34" charset="0"/>
                        </a:rPr>
                        <a:t>Traitement</a:t>
                      </a:r>
                      <a:endParaRPr lang="en-GB" sz="1600" dirty="0">
                        <a:latin typeface="Calibri" panose="020F0502020204030204" pitchFamily="34" charset="0"/>
                        <a:cs typeface="Calibri" panose="020F0502020204030204" pitchFamily="34" charset="0"/>
                      </a:endParaRPr>
                    </a:p>
                  </a:txBody>
                  <a:tcPr/>
                </a:tc>
                <a:tc>
                  <a:txBody>
                    <a:bodyPr/>
                    <a:lstStyle/>
                    <a:p>
                      <a:r>
                        <a:rPr lang="hr-HR" sz="1600" i="1" dirty="0">
                          <a:latin typeface="Calibri" panose="020F0502020204030204" pitchFamily="34" charset="0"/>
                          <a:cs typeface="Calibri" panose="020F0502020204030204" pitchFamily="34" charset="0"/>
                        </a:rPr>
                        <a:t>Atorvastatin</a:t>
                      </a:r>
                      <a:r>
                        <a:rPr lang="nl-BE" sz="1600" i="1" dirty="0">
                          <a:latin typeface="Calibri" panose="020F0502020204030204" pitchFamily="34" charset="0"/>
                          <a:cs typeface="Calibri" panose="020F0502020204030204" pitchFamily="34" charset="0"/>
                        </a:rPr>
                        <a:t>e</a:t>
                      </a:r>
                      <a:r>
                        <a:rPr lang="hr-HR" sz="1600" i="1" dirty="0">
                          <a:latin typeface="Calibri" panose="020F0502020204030204" pitchFamily="34" charset="0"/>
                          <a:cs typeface="Calibri" panose="020F0502020204030204" pitchFamily="34" charset="0"/>
                        </a:rPr>
                        <a:t> 80 mg/</a:t>
                      </a:r>
                      <a:r>
                        <a:rPr lang="nl-BE" sz="1600" i="1" dirty="0">
                          <a:latin typeface="Calibri" panose="020F0502020204030204" pitchFamily="34" charset="0"/>
                          <a:cs typeface="Calibri" panose="020F0502020204030204" pitchFamily="34" charset="0"/>
                        </a:rPr>
                        <a:t>jour</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1752365"/>
                  </a:ext>
                </a:extLst>
              </a:tr>
              <a:tr h="191297">
                <a:tc>
                  <a:txBody>
                    <a:bodyPr/>
                    <a:lstStyle/>
                    <a:p>
                      <a:r>
                        <a:rPr lang="en-GB" sz="1600" dirty="0" err="1">
                          <a:latin typeface="Calibri" panose="020F0502020204030204" pitchFamily="34" charset="0"/>
                          <a:cs typeface="Calibri" panose="020F0502020204030204" pitchFamily="34" charset="0"/>
                        </a:rPr>
                        <a:t>Résultat</a:t>
                      </a:r>
                      <a:endParaRPr lang="en-GB" sz="1600" dirty="0">
                        <a:latin typeface="Calibri" panose="020F0502020204030204" pitchFamily="34" charset="0"/>
                        <a:cs typeface="Calibri" panose="020F0502020204030204" pitchFamily="34" charset="0"/>
                      </a:endParaRPr>
                    </a:p>
                  </a:txBody>
                  <a:tcPr/>
                </a:tc>
                <a:tc>
                  <a:txBody>
                    <a:bodyPr/>
                    <a:lstStyle/>
                    <a:p>
                      <a:r>
                        <a:rPr lang="hr-HR" sz="1600" i="1" dirty="0">
                          <a:latin typeface="Calibri" panose="020F0502020204030204" pitchFamily="34" charset="0"/>
                          <a:cs typeface="Calibri" panose="020F0502020204030204" pitchFamily="34" charset="0"/>
                        </a:rPr>
                        <a:t>LDL-C = 70 mg/d</a:t>
                      </a:r>
                      <a:r>
                        <a:rPr lang="en-GB" sz="1600" i="1" dirty="0">
                          <a:latin typeface="Calibri" panose="020F0502020204030204" pitchFamily="34" charset="0"/>
                          <a:cs typeface="Calibri" panose="020F0502020204030204" pitchFamily="34" charset="0"/>
                        </a:rPr>
                        <a:t>L</a:t>
                      </a:r>
                    </a:p>
                  </a:txBody>
                  <a:tcPr/>
                </a:tc>
                <a:extLst>
                  <a:ext uri="{0D108BD9-81ED-4DB2-BD59-A6C34878D82A}">
                    <a16:rowId xmlns:a16="http://schemas.microsoft.com/office/drawing/2014/main" val="1273201293"/>
                  </a:ext>
                </a:extLst>
              </a:tr>
              <a:tr h="191297">
                <a:tc>
                  <a:txBody>
                    <a:bodyPr/>
                    <a:lstStyle/>
                    <a:p>
                      <a:r>
                        <a:rPr lang="en-GB" sz="1600" dirty="0">
                          <a:latin typeface="Calibri" panose="020F0502020204030204" pitchFamily="34" charset="0"/>
                          <a:cs typeface="Calibri" panose="020F0502020204030204" pitchFamily="34" charset="0"/>
                        </a:rPr>
                        <a:t>Follow-up</a:t>
                      </a:r>
                    </a:p>
                  </a:txBody>
                  <a:tcPr/>
                </a:tc>
                <a:tc>
                  <a:txBody>
                    <a:bodyPr/>
                    <a:lstStyle/>
                    <a:p>
                      <a:r>
                        <a:rPr lang="nl-BE" sz="1600" i="1" dirty="0">
                          <a:latin typeface="Calibri" panose="020F0502020204030204" pitchFamily="34" charset="0"/>
                          <a:cs typeface="Calibri" panose="020F0502020204030204" pitchFamily="34" charset="0"/>
                        </a:rPr>
                        <a:t>Douleurs musculaires 3 mois après le début du traitement aux statines</a:t>
                      </a:r>
                      <a:r>
                        <a:rPr lang="hr-HR" sz="1600" i="1" dirty="0">
                          <a:latin typeface="Calibri" panose="020F0502020204030204" pitchFamily="34" charset="0"/>
                          <a:cs typeface="Calibri" panose="020F0502020204030204" pitchFamily="34" charset="0"/>
                        </a:rPr>
                        <a:t>, CK 520</a:t>
                      </a:r>
                      <a:r>
                        <a:rPr lang="en-GB" sz="1600" i="1" dirty="0">
                          <a:latin typeface="Calibri" panose="020F0502020204030204" pitchFamily="34" charset="0"/>
                          <a:cs typeface="Calibri" panose="020F0502020204030204" pitchFamily="34" charset="0"/>
                        </a:rPr>
                        <a:t> U/L (normal CK range: 22–198 U/L)</a:t>
                      </a:r>
                    </a:p>
                  </a:txBody>
                  <a:tcPr/>
                </a:tc>
                <a:extLst>
                  <a:ext uri="{0D108BD9-81ED-4DB2-BD59-A6C34878D82A}">
                    <a16:rowId xmlns:a16="http://schemas.microsoft.com/office/drawing/2014/main" val="4244764859"/>
                  </a:ext>
                </a:extLst>
              </a:tr>
            </a:tbl>
          </a:graphicData>
        </a:graphic>
      </p:graphicFrame>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589931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3B7D7C-F5C4-42F1-975E-9B3750462C5A}"/>
              </a:ext>
            </a:extLst>
          </p:cNvPr>
          <p:cNvSpPr>
            <a:spLocks noGrp="1"/>
          </p:cNvSpPr>
          <p:nvPr>
            <p:ph type="sldNum" sz="quarter" idx="12"/>
          </p:nvPr>
        </p:nvSpPr>
        <p:spPr>
          <a:xfrm>
            <a:off x="535430" y="6546026"/>
            <a:ext cx="181989" cy="175446"/>
          </a:xfrm>
        </p:spPr>
        <p:txBody>
          <a:bodyPr/>
          <a:lstStyle/>
          <a:p>
            <a:fld id="{AB2DDE2F-3818-FB4D-81A2-446D3FAC7C2A}" type="slidenum">
              <a:rPr lang="en-US" smtClean="0"/>
              <a:pPr/>
              <a:t>75</a:t>
            </a:fld>
            <a:endParaRPr lang="en-US" dirty="0"/>
          </a:p>
        </p:txBody>
      </p:sp>
      <p:sp>
        <p:nvSpPr>
          <p:cNvPr id="3" name="Text Placeholder 2">
            <a:extLst>
              <a:ext uri="{FF2B5EF4-FFF2-40B4-BE49-F238E27FC236}">
                <a16:creationId xmlns:a16="http://schemas.microsoft.com/office/drawing/2014/main" id="{FC48C666-9185-4F51-B476-86A661E828E1}"/>
              </a:ext>
            </a:extLst>
          </p:cNvPr>
          <p:cNvSpPr>
            <a:spLocks noGrp="1"/>
          </p:cNvSpPr>
          <p:nvPr>
            <p:ph type="body" sz="quarter" idx="13"/>
          </p:nvPr>
        </p:nvSpPr>
        <p:spPr/>
        <p:txBody>
          <a:bodyPr/>
          <a:lstStyle/>
          <a:p>
            <a:r>
              <a:rPr lang="en-GB" dirty="0"/>
              <a:t>LDL-C, low density lipoprotein</a:t>
            </a:r>
          </a:p>
        </p:txBody>
      </p:sp>
      <p:sp>
        <p:nvSpPr>
          <p:cNvPr id="4" name="Text Placeholder 3">
            <a:extLst>
              <a:ext uri="{FF2B5EF4-FFF2-40B4-BE49-F238E27FC236}">
                <a16:creationId xmlns:a16="http://schemas.microsoft.com/office/drawing/2014/main" id="{77C28A77-430C-4D15-817A-62824D828BD3}"/>
              </a:ext>
            </a:extLst>
          </p:cNvPr>
          <p:cNvSpPr>
            <a:spLocks noGrp="1"/>
          </p:cNvSpPr>
          <p:nvPr>
            <p:ph type="body" sz="quarter" idx="14"/>
          </p:nvPr>
        </p:nvSpPr>
        <p:spPr>
          <a:xfrm>
            <a:off x="7232074" y="6382225"/>
            <a:ext cx="3361164" cy="365125"/>
          </a:xfrm>
        </p:spPr>
        <p:txBody>
          <a:bodyPr/>
          <a:lstStyle/>
          <a:p>
            <a:r>
              <a:rPr lang="hr-HR" altLang="sr-Latn-RS"/>
              <a:t>Reiner Ž.</a:t>
            </a:r>
            <a:r>
              <a:rPr lang="hr-HR" altLang="sr-Latn-RS" baseline="30000"/>
              <a:t> </a:t>
            </a:r>
            <a:r>
              <a:rPr lang="hr-HR" altLang="sr-Latn-RS" i="1"/>
              <a:t>Nutr Metab Cardiovasc Dis</a:t>
            </a:r>
            <a:r>
              <a:rPr lang="en-GB" altLang="sr-Latn-RS"/>
              <a:t>.</a:t>
            </a:r>
            <a:r>
              <a:rPr lang="hr-HR" altLang="sr-Latn-RS"/>
              <a:t> 2014;24:1057</a:t>
            </a:r>
            <a:r>
              <a:rPr lang="en-GB" altLang="sr-Latn-RS"/>
              <a:t>–</a:t>
            </a:r>
            <a:r>
              <a:rPr lang="hr-HR" altLang="sr-Latn-RS"/>
              <a:t>66</a:t>
            </a:r>
          </a:p>
        </p:txBody>
      </p:sp>
      <p:sp>
        <p:nvSpPr>
          <p:cNvPr id="5" name="Title 4">
            <a:extLst>
              <a:ext uri="{FF2B5EF4-FFF2-40B4-BE49-F238E27FC236}">
                <a16:creationId xmlns:a16="http://schemas.microsoft.com/office/drawing/2014/main" id="{600998A2-8381-4629-8B08-A15411C33C2C}"/>
              </a:ext>
            </a:extLst>
          </p:cNvPr>
          <p:cNvSpPr>
            <a:spLocks noGrp="1"/>
          </p:cNvSpPr>
          <p:nvPr>
            <p:ph type="title"/>
          </p:nvPr>
        </p:nvSpPr>
        <p:spPr/>
        <p:txBody>
          <a:bodyPr/>
          <a:lstStyle/>
          <a:p>
            <a:r>
              <a:rPr lang="en-GB" dirty="0" err="1"/>
              <a:t>Intolérance</a:t>
            </a:r>
            <a:r>
              <a:rPr lang="en-GB" dirty="0"/>
              <a:t> aux </a:t>
            </a:r>
            <a:r>
              <a:rPr lang="en-GB" dirty="0" err="1"/>
              <a:t>statines</a:t>
            </a:r>
            <a:endParaRPr lang="en-GB" dirty="0"/>
          </a:p>
        </p:txBody>
      </p:sp>
      <p:sp>
        <p:nvSpPr>
          <p:cNvPr id="6" name="Content Placeholder 5">
            <a:extLst>
              <a:ext uri="{FF2B5EF4-FFF2-40B4-BE49-F238E27FC236}">
                <a16:creationId xmlns:a16="http://schemas.microsoft.com/office/drawing/2014/main" id="{BC9EE767-FC17-4EDA-AC92-E6E547905FAE}"/>
              </a:ext>
            </a:extLst>
          </p:cNvPr>
          <p:cNvSpPr>
            <a:spLocks noGrp="1"/>
          </p:cNvSpPr>
          <p:nvPr>
            <p:ph idx="1"/>
          </p:nvPr>
        </p:nvSpPr>
        <p:spPr>
          <a:xfrm>
            <a:off x="717420" y="1473887"/>
            <a:ext cx="11245980" cy="4466547"/>
          </a:xfrm>
        </p:spPr>
        <p:txBody>
          <a:bodyPr/>
          <a:lstStyle/>
          <a:p>
            <a:r>
              <a:rPr lang="fr-BE" sz="2200" dirty="0">
                <a:solidFill>
                  <a:schemeClr val="tx1"/>
                </a:solidFill>
              </a:rPr>
              <a:t>De nombreux patients traités avec des statines n'atteignent pas les cibles LDL-C.</a:t>
            </a:r>
            <a:endParaRPr lang="nl-BE" sz="2200" dirty="0">
              <a:solidFill>
                <a:schemeClr val="tx1"/>
              </a:solidFill>
            </a:endParaRPr>
          </a:p>
          <a:p>
            <a:endParaRPr lang="nl-BE" sz="2200" dirty="0">
              <a:solidFill>
                <a:schemeClr val="tx1"/>
              </a:solidFill>
            </a:endParaRPr>
          </a:p>
          <a:p>
            <a:r>
              <a:rPr lang="fr-BE" sz="2200" dirty="0">
                <a:solidFill>
                  <a:schemeClr val="tx1"/>
                </a:solidFill>
              </a:rPr>
              <a:t>La cause principale d'intolérance aux statines est « les effets secondaires ».</a:t>
            </a:r>
            <a:r>
              <a:rPr lang="nl-BE" sz="2200" dirty="0">
                <a:solidFill>
                  <a:schemeClr val="tx1"/>
                </a:solidFill>
              </a:rPr>
              <a:t> </a:t>
            </a:r>
          </a:p>
          <a:p>
            <a:r>
              <a:rPr lang="fr-BE" sz="1800" b="0" dirty="0">
                <a:solidFill>
                  <a:schemeClr val="tx1"/>
                </a:solidFill>
              </a:rPr>
              <a:t>Les effets secondaires:</a:t>
            </a:r>
          </a:p>
          <a:p>
            <a:r>
              <a:rPr lang="fr-BE" sz="1800" b="0" dirty="0">
                <a:solidFill>
                  <a:schemeClr val="tx1"/>
                </a:solidFill>
              </a:rPr>
              <a:t>- Sont généralement temporairement liées à l'utilisation de statines,</a:t>
            </a:r>
          </a:p>
          <a:p>
            <a:r>
              <a:rPr lang="fr-BE" sz="1800" b="0" dirty="0">
                <a:solidFill>
                  <a:schemeClr val="tx1"/>
                </a:solidFill>
              </a:rPr>
              <a:t>- s'améliorent lorsque la statine est arrêtée et</a:t>
            </a:r>
          </a:p>
          <a:p>
            <a:pPr indent="0"/>
            <a:r>
              <a:rPr lang="fr-BE" sz="1800" b="0" dirty="0">
                <a:solidFill>
                  <a:schemeClr val="tx1"/>
                </a:solidFill>
              </a:rPr>
              <a:t>- reviennent dès la reprise de statines</a:t>
            </a:r>
          </a:p>
          <a:p>
            <a:pPr marL="114300" indent="-342900">
              <a:buFontTx/>
              <a:buChar char="-"/>
            </a:pPr>
            <a:endParaRPr lang="nl-BE" sz="2200" dirty="0">
              <a:solidFill>
                <a:schemeClr val="tx1"/>
              </a:solidFill>
            </a:endParaRPr>
          </a:p>
          <a:p>
            <a:r>
              <a:rPr lang="fr-BE" sz="2200" dirty="0">
                <a:solidFill>
                  <a:schemeClr val="tx1"/>
                </a:solidFill>
              </a:rPr>
              <a:t>L'intolérance aux statines n'est pas rare, avec une fréquence de près de 10-20% (selon certains auteurs)</a:t>
            </a:r>
            <a:endParaRPr lang="nl-BE" sz="2200" dirty="0">
              <a:solidFill>
                <a:schemeClr val="tx1"/>
              </a:solidFill>
            </a:endParaRPr>
          </a:p>
          <a:p>
            <a:r>
              <a:rPr lang="en-GB" sz="1800" b="0" dirty="0">
                <a:solidFill>
                  <a:schemeClr val="tx1"/>
                </a:solidFill>
              </a:rPr>
              <a:t>Pour qui?</a:t>
            </a:r>
            <a:br>
              <a:rPr lang="en-GB" sz="1800" b="0" dirty="0">
                <a:solidFill>
                  <a:schemeClr val="tx1"/>
                </a:solidFill>
              </a:rPr>
            </a:br>
            <a:r>
              <a:rPr lang="en-GB" sz="1800" b="0" dirty="0">
                <a:solidFill>
                  <a:schemeClr val="tx1"/>
                </a:solidFill>
              </a:rPr>
              <a:t>- </a:t>
            </a:r>
            <a:r>
              <a:rPr lang="fr-BE" sz="1800" b="0" dirty="0">
                <a:solidFill>
                  <a:schemeClr val="tx1"/>
                </a:solidFill>
              </a:rPr>
              <a:t>Plus de patients sont éligibles à la statine</a:t>
            </a:r>
          </a:p>
          <a:p>
            <a:r>
              <a:rPr lang="fr-BE" sz="1800" b="0" dirty="0">
                <a:solidFill>
                  <a:schemeClr val="tx1"/>
                </a:solidFill>
              </a:rPr>
              <a:t>- Utilisation accrue de fortes doses de statines</a:t>
            </a:r>
            <a:endParaRPr lang="en-GB" dirty="0">
              <a:solidFill>
                <a:schemeClr val="tx1"/>
              </a:solidFill>
            </a:endParaRPr>
          </a:p>
          <a:p>
            <a:endParaRPr lang="en-GB" dirty="0"/>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735225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EB44021-02F8-44A2-A602-985E81402C56}"/>
              </a:ext>
            </a:extLst>
          </p:cNvPr>
          <p:cNvSpPr>
            <a:spLocks noGrp="1"/>
          </p:cNvSpPr>
          <p:nvPr>
            <p:ph type="sldNum" sz="quarter" idx="12"/>
          </p:nvPr>
        </p:nvSpPr>
        <p:spPr>
          <a:xfrm>
            <a:off x="535431" y="6546026"/>
            <a:ext cx="181990" cy="83374"/>
          </a:xfrm>
        </p:spPr>
        <p:txBody>
          <a:bodyPr/>
          <a:lstStyle/>
          <a:p>
            <a:fld id="{AB2DDE2F-3818-FB4D-81A2-446D3FAC7C2A}" type="slidenum">
              <a:rPr lang="en-US" smtClean="0"/>
              <a:pPr/>
              <a:t>76</a:t>
            </a:fld>
            <a:endParaRPr lang="en-US" dirty="0"/>
          </a:p>
        </p:txBody>
      </p:sp>
      <p:sp>
        <p:nvSpPr>
          <p:cNvPr id="3" name="Text Placeholder 2">
            <a:extLst>
              <a:ext uri="{FF2B5EF4-FFF2-40B4-BE49-F238E27FC236}">
                <a16:creationId xmlns:a16="http://schemas.microsoft.com/office/drawing/2014/main" id="{2F0243BB-44E1-4B31-88A6-2CF825D6C2A6}"/>
              </a:ext>
            </a:extLst>
          </p:cNvPr>
          <p:cNvSpPr>
            <a:spLocks noGrp="1"/>
          </p:cNvSpPr>
          <p:nvPr>
            <p:ph type="body" sz="quarter" idx="13"/>
          </p:nvPr>
        </p:nvSpPr>
        <p:spPr>
          <a:xfrm>
            <a:off x="838200" y="6382225"/>
            <a:ext cx="5146964" cy="365125"/>
          </a:xfrm>
        </p:spPr>
        <p:txBody>
          <a:bodyPr/>
          <a:lstStyle/>
          <a:p>
            <a:r>
              <a:rPr lang="en-GB" i="1"/>
              <a:t>p</a:t>
            </a:r>
            <a:r>
              <a:rPr lang="en-GB"/>
              <a:t>-values shown are for Chi squared tests for trend (1df.) across the </a:t>
            </a:r>
            <a:r>
              <a:rPr lang="en-GB" i="1"/>
              <a:t>SLCO1B1</a:t>
            </a:r>
            <a:r>
              <a:rPr lang="en-GB"/>
              <a:t> genotype score</a:t>
            </a:r>
          </a:p>
        </p:txBody>
      </p:sp>
      <p:sp>
        <p:nvSpPr>
          <p:cNvPr id="4" name="Text Placeholder 3">
            <a:extLst>
              <a:ext uri="{FF2B5EF4-FFF2-40B4-BE49-F238E27FC236}">
                <a16:creationId xmlns:a16="http://schemas.microsoft.com/office/drawing/2014/main" id="{14355908-3299-4C9A-8741-C41CE03E3956}"/>
              </a:ext>
            </a:extLst>
          </p:cNvPr>
          <p:cNvSpPr>
            <a:spLocks noGrp="1"/>
          </p:cNvSpPr>
          <p:nvPr>
            <p:ph type="body" sz="quarter" idx="14"/>
          </p:nvPr>
        </p:nvSpPr>
        <p:spPr>
          <a:xfrm>
            <a:off x="7112000" y="6382225"/>
            <a:ext cx="3481237" cy="365125"/>
          </a:xfrm>
        </p:spPr>
        <p:txBody>
          <a:bodyPr/>
          <a:lstStyle/>
          <a:p>
            <a:r>
              <a:rPr lang="hr-HR"/>
              <a:t>Donnelly LA</a:t>
            </a:r>
            <a:r>
              <a:rPr lang="en-GB"/>
              <a:t>,</a:t>
            </a:r>
            <a:r>
              <a:rPr lang="hr-HR"/>
              <a:t> </a:t>
            </a:r>
            <a:r>
              <a:rPr lang="hr-HR" i="1"/>
              <a:t>et al</a:t>
            </a:r>
            <a:r>
              <a:rPr lang="hr-HR"/>
              <a:t>. </a:t>
            </a:r>
            <a:r>
              <a:rPr lang="en-US" i="1"/>
              <a:t>Clin </a:t>
            </a:r>
            <a:r>
              <a:rPr lang="en-US" i="1" err="1"/>
              <a:t>Pharmacol</a:t>
            </a:r>
            <a:r>
              <a:rPr lang="en-US" i="1"/>
              <a:t> </a:t>
            </a:r>
            <a:r>
              <a:rPr lang="en-US" i="1" err="1"/>
              <a:t>Ther</a:t>
            </a:r>
            <a:r>
              <a:rPr lang="en-US"/>
              <a:t>. 201</a:t>
            </a:r>
            <a:r>
              <a:rPr lang="hr-HR"/>
              <a:t>1</a:t>
            </a:r>
            <a:r>
              <a:rPr lang="en-US"/>
              <a:t>;89(2):210–6</a:t>
            </a:r>
            <a:endParaRPr lang="hr-HR"/>
          </a:p>
        </p:txBody>
      </p:sp>
      <p:sp>
        <p:nvSpPr>
          <p:cNvPr id="5" name="Title 4">
            <a:extLst>
              <a:ext uri="{FF2B5EF4-FFF2-40B4-BE49-F238E27FC236}">
                <a16:creationId xmlns:a16="http://schemas.microsoft.com/office/drawing/2014/main" id="{65524D9F-D067-40B9-8DFD-D30D5100AED9}"/>
              </a:ext>
            </a:extLst>
          </p:cNvPr>
          <p:cNvSpPr>
            <a:spLocks noGrp="1"/>
          </p:cNvSpPr>
          <p:nvPr>
            <p:ph type="title"/>
          </p:nvPr>
        </p:nvSpPr>
        <p:spPr>
          <a:xfrm>
            <a:off x="717421" y="144595"/>
            <a:ext cx="9874379" cy="773562"/>
          </a:xfrm>
        </p:spPr>
        <p:txBody>
          <a:bodyPr/>
          <a:lstStyle/>
          <a:p>
            <a:r>
              <a:rPr lang="fr-BE" sz="3200" dirty="0"/>
              <a:t>Fréquence d'intolérance dans l'ensemble de la population stratifiée par dose</a:t>
            </a:r>
            <a:endParaRPr lang="en-GB" sz="3200" dirty="0"/>
          </a:p>
        </p:txBody>
      </p:sp>
      <p:pic>
        <p:nvPicPr>
          <p:cNvPr id="7" name="Content Placeholder 4">
            <a:extLst>
              <a:ext uri="{FF2B5EF4-FFF2-40B4-BE49-F238E27FC236}">
                <a16:creationId xmlns:a16="http://schemas.microsoft.com/office/drawing/2014/main" id="{C17882E8-90B4-489C-B3C1-8E0BE50F8C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1600706"/>
            <a:ext cx="7641771" cy="4262770"/>
          </a:xfrm>
          <a:prstGeom prst="rect">
            <a:avLst/>
          </a:prstGeom>
        </p:spPr>
      </p:pic>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927664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ight&#10;&#10;Description automatically generated">
            <a:extLst>
              <a:ext uri="{FF2B5EF4-FFF2-40B4-BE49-F238E27FC236}">
                <a16:creationId xmlns:a16="http://schemas.microsoft.com/office/drawing/2014/main" id="{D27A0F78-BDC6-4365-BCA2-2BC7DB5D916A}"/>
              </a:ext>
            </a:extLst>
          </p:cNvPr>
          <p:cNvPicPr>
            <a:picLocks noChangeAspect="1"/>
          </p:cNvPicPr>
          <p:nvPr/>
        </p:nvPicPr>
        <p:blipFill rotWithShape="1">
          <a:blip r:embed="rId2">
            <a:extLst>
              <a:ext uri="{28A0092B-C50C-407E-A947-70E740481C1C}">
                <a14:useLocalDpi xmlns:a14="http://schemas.microsoft.com/office/drawing/2010/main" val="0"/>
              </a:ext>
            </a:extLst>
          </a:blip>
          <a:srcRect r="7857" b="19538"/>
          <a:stretch/>
        </p:blipFill>
        <p:spPr>
          <a:xfrm>
            <a:off x="5939686" y="5744467"/>
            <a:ext cx="6252314" cy="1113533"/>
          </a:xfrm>
          <a:prstGeom prst="rect">
            <a:avLst/>
          </a:prstGeom>
        </p:spPr>
      </p:pic>
      <p:sp>
        <p:nvSpPr>
          <p:cNvPr id="2" name="Slide Number Placeholder 1">
            <a:extLst>
              <a:ext uri="{FF2B5EF4-FFF2-40B4-BE49-F238E27FC236}">
                <a16:creationId xmlns:a16="http://schemas.microsoft.com/office/drawing/2014/main" id="{295BCCB5-AF04-407A-BCCA-433F2D52950F}"/>
              </a:ext>
            </a:extLst>
          </p:cNvPr>
          <p:cNvSpPr>
            <a:spLocks noGrp="1"/>
          </p:cNvSpPr>
          <p:nvPr>
            <p:ph type="sldNum" sz="quarter" idx="12"/>
          </p:nvPr>
        </p:nvSpPr>
        <p:spPr>
          <a:xfrm>
            <a:off x="457200" y="6509296"/>
            <a:ext cx="193165" cy="176430"/>
          </a:xfrm>
        </p:spPr>
        <p:txBody>
          <a:bodyPr/>
          <a:lstStyle/>
          <a:p>
            <a:fld id="{AB2DDE2F-3818-FB4D-81A2-446D3FAC7C2A}" type="slidenum">
              <a:rPr lang="en-US" smtClean="0"/>
              <a:pPr/>
              <a:t>77</a:t>
            </a:fld>
            <a:endParaRPr lang="en-US" dirty="0"/>
          </a:p>
        </p:txBody>
      </p:sp>
      <p:sp>
        <p:nvSpPr>
          <p:cNvPr id="3" name="Text Placeholder 2">
            <a:extLst>
              <a:ext uri="{FF2B5EF4-FFF2-40B4-BE49-F238E27FC236}">
                <a16:creationId xmlns:a16="http://schemas.microsoft.com/office/drawing/2014/main" id="{DF2A6C14-E510-4E10-9E98-AB6DCB9480D4}"/>
              </a:ext>
            </a:extLst>
          </p:cNvPr>
          <p:cNvSpPr>
            <a:spLocks noGrp="1"/>
          </p:cNvSpPr>
          <p:nvPr>
            <p:ph type="body" sz="quarter" idx="13"/>
          </p:nvPr>
        </p:nvSpPr>
        <p:spPr>
          <a:xfrm>
            <a:off x="838199" y="6570921"/>
            <a:ext cx="6252314" cy="176429"/>
          </a:xfrm>
        </p:spPr>
        <p:txBody>
          <a:bodyPr/>
          <a:lstStyle/>
          <a:p>
            <a:r>
              <a:rPr lang="en-GB" dirty="0"/>
              <a:t>ALT, alanine aminotransferase; AST, aspartate aminotransferase; CK, creatine kinase;  ULN, upper limit of normal</a:t>
            </a:r>
          </a:p>
        </p:txBody>
      </p:sp>
      <p:sp>
        <p:nvSpPr>
          <p:cNvPr id="5" name="Title 4">
            <a:extLst>
              <a:ext uri="{FF2B5EF4-FFF2-40B4-BE49-F238E27FC236}">
                <a16:creationId xmlns:a16="http://schemas.microsoft.com/office/drawing/2014/main" id="{2169CBAD-1CAB-4AEC-AE6C-52544B80A829}"/>
              </a:ext>
            </a:extLst>
          </p:cNvPr>
          <p:cNvSpPr>
            <a:spLocks noGrp="1"/>
          </p:cNvSpPr>
          <p:nvPr>
            <p:ph type="title"/>
          </p:nvPr>
        </p:nvSpPr>
        <p:spPr/>
        <p:txBody>
          <a:bodyPr/>
          <a:lstStyle/>
          <a:p>
            <a:r>
              <a:rPr lang="en-GB" dirty="0" err="1"/>
              <a:t>Statines</a:t>
            </a:r>
            <a:r>
              <a:rPr lang="en-GB" dirty="0"/>
              <a:t>: </a:t>
            </a:r>
            <a:r>
              <a:rPr lang="en-GB" dirty="0" err="1"/>
              <a:t>effets</a:t>
            </a:r>
            <a:r>
              <a:rPr lang="en-GB" dirty="0"/>
              <a:t> </a:t>
            </a:r>
            <a:r>
              <a:rPr lang="en-GB" dirty="0" err="1"/>
              <a:t>secondaires</a:t>
            </a:r>
            <a:endParaRPr lang="en-GB" dirty="0"/>
          </a:p>
        </p:txBody>
      </p:sp>
      <p:sp>
        <p:nvSpPr>
          <p:cNvPr id="6" name="Content Placeholder 5">
            <a:extLst>
              <a:ext uri="{FF2B5EF4-FFF2-40B4-BE49-F238E27FC236}">
                <a16:creationId xmlns:a16="http://schemas.microsoft.com/office/drawing/2014/main" id="{2BB2DA6A-48EF-4AB2-9560-F829A130CE52}"/>
              </a:ext>
            </a:extLst>
          </p:cNvPr>
          <p:cNvSpPr>
            <a:spLocks noGrp="1"/>
          </p:cNvSpPr>
          <p:nvPr>
            <p:ph idx="1"/>
          </p:nvPr>
        </p:nvSpPr>
        <p:spPr/>
        <p:txBody>
          <a:bodyPr/>
          <a:lstStyle/>
          <a:p>
            <a:r>
              <a:rPr lang="en-GB" sz="2200" dirty="0" err="1">
                <a:solidFill>
                  <a:schemeClr val="tx1"/>
                </a:solidFill>
              </a:rPr>
              <a:t>Myopathie</a:t>
            </a:r>
            <a:r>
              <a:rPr lang="en-GB" sz="2200" dirty="0">
                <a:solidFill>
                  <a:schemeClr val="tx1"/>
                </a:solidFill>
              </a:rPr>
              <a:t>: tout type de </a:t>
            </a:r>
            <a:r>
              <a:rPr lang="en-GB" sz="2200" dirty="0" err="1">
                <a:solidFill>
                  <a:schemeClr val="tx1"/>
                </a:solidFill>
              </a:rPr>
              <a:t>maladie</a:t>
            </a:r>
            <a:r>
              <a:rPr lang="en-GB" sz="2200" dirty="0">
                <a:solidFill>
                  <a:schemeClr val="tx1"/>
                </a:solidFill>
              </a:rPr>
              <a:t> musculaire</a:t>
            </a:r>
            <a:r>
              <a:rPr lang="en-GB" sz="2200" baseline="30000" dirty="0">
                <a:solidFill>
                  <a:schemeClr val="tx1"/>
                </a:solidFill>
              </a:rPr>
              <a:t>1–3</a:t>
            </a:r>
          </a:p>
          <a:p>
            <a:pPr lvl="1"/>
            <a:r>
              <a:rPr lang="en-GB" dirty="0" err="1">
                <a:solidFill>
                  <a:schemeClr val="tx1"/>
                </a:solidFill>
              </a:rPr>
              <a:t>Myalgie</a:t>
            </a:r>
            <a:r>
              <a:rPr lang="en-GB" dirty="0">
                <a:solidFill>
                  <a:schemeClr val="tx1"/>
                </a:solidFill>
              </a:rPr>
              <a:t>: </a:t>
            </a:r>
            <a:r>
              <a:rPr lang="en-GB" dirty="0" err="1">
                <a:solidFill>
                  <a:schemeClr val="tx1"/>
                </a:solidFill>
              </a:rPr>
              <a:t>douleur</a:t>
            </a:r>
            <a:r>
              <a:rPr lang="en-GB" dirty="0">
                <a:solidFill>
                  <a:schemeClr val="tx1"/>
                </a:solidFill>
              </a:rPr>
              <a:t> dans un muscle </a:t>
            </a:r>
            <a:r>
              <a:rPr lang="en-GB" dirty="0" err="1">
                <a:solidFill>
                  <a:schemeClr val="tx1"/>
                </a:solidFill>
              </a:rPr>
              <a:t>ou</a:t>
            </a:r>
            <a:r>
              <a:rPr lang="en-GB" dirty="0">
                <a:solidFill>
                  <a:schemeClr val="tx1"/>
                </a:solidFill>
              </a:rPr>
              <a:t> un </a:t>
            </a:r>
            <a:r>
              <a:rPr lang="en-GB" dirty="0" err="1">
                <a:solidFill>
                  <a:schemeClr val="tx1"/>
                </a:solidFill>
              </a:rPr>
              <a:t>groupe</a:t>
            </a:r>
            <a:r>
              <a:rPr lang="en-GB" dirty="0">
                <a:solidFill>
                  <a:schemeClr val="tx1"/>
                </a:solidFill>
              </a:rPr>
              <a:t> </a:t>
            </a:r>
            <a:r>
              <a:rPr lang="en-GB" dirty="0" err="1">
                <a:solidFill>
                  <a:schemeClr val="tx1"/>
                </a:solidFill>
              </a:rPr>
              <a:t>musculaire</a:t>
            </a:r>
            <a:endParaRPr lang="en-GB" dirty="0">
              <a:solidFill>
                <a:schemeClr val="tx1"/>
              </a:solidFill>
            </a:endParaRPr>
          </a:p>
          <a:p>
            <a:pPr lvl="2"/>
            <a:r>
              <a:rPr lang="en-GB" dirty="0">
                <a:solidFill>
                  <a:schemeClr val="tx1"/>
                </a:solidFill>
              </a:rPr>
              <a:t>~10%</a:t>
            </a:r>
          </a:p>
          <a:p>
            <a:pPr lvl="1"/>
            <a:r>
              <a:rPr lang="en-GB" dirty="0" err="1">
                <a:solidFill>
                  <a:schemeClr val="tx1"/>
                </a:solidFill>
              </a:rPr>
              <a:t>Myosite</a:t>
            </a:r>
            <a:r>
              <a:rPr lang="en-GB" dirty="0">
                <a:solidFill>
                  <a:schemeClr val="tx1"/>
                </a:solidFill>
              </a:rPr>
              <a:t>: symptoms </a:t>
            </a:r>
            <a:r>
              <a:rPr lang="en-GB" dirty="0" err="1">
                <a:solidFill>
                  <a:schemeClr val="tx1"/>
                </a:solidFill>
              </a:rPr>
              <a:t>musculaires</a:t>
            </a:r>
            <a:r>
              <a:rPr lang="en-GB" dirty="0">
                <a:solidFill>
                  <a:schemeClr val="tx1"/>
                </a:solidFill>
              </a:rPr>
              <a:t> avec</a:t>
            </a:r>
            <a:r>
              <a:rPr lang="en-US" altLang="sr-Latn-RS" b="1" dirty="0">
                <a:solidFill>
                  <a:schemeClr val="tx1"/>
                </a:solidFill>
                <a:cs typeface="Calibri" panose="020F0502020204030204" pitchFamily="34" charset="0"/>
              </a:rPr>
              <a:t> </a:t>
            </a:r>
            <a:r>
              <a:rPr lang="en-US" altLang="sr-Latn-RS" b="1" dirty="0">
                <a:solidFill>
                  <a:schemeClr val="tx1"/>
                </a:solidFill>
                <a:cs typeface="Calibri" panose="020F0502020204030204" pitchFamily="34" charset="0"/>
                <a:sym typeface="Symbol" panose="05050102010706020507" pitchFamily="18" charset="2"/>
              </a:rPr>
              <a:t></a:t>
            </a:r>
            <a:r>
              <a:rPr lang="en-GB" dirty="0">
                <a:solidFill>
                  <a:schemeClr val="tx1"/>
                </a:solidFill>
              </a:rPr>
              <a:t> CK</a:t>
            </a:r>
          </a:p>
          <a:p>
            <a:pPr lvl="2"/>
            <a:r>
              <a:rPr lang="en-GB" dirty="0">
                <a:solidFill>
                  <a:schemeClr val="tx1"/>
                </a:solidFill>
              </a:rPr>
              <a:t>~2.5%</a:t>
            </a:r>
          </a:p>
          <a:p>
            <a:pPr lvl="1"/>
            <a:r>
              <a:rPr lang="en-GB" dirty="0" err="1">
                <a:solidFill>
                  <a:schemeClr val="tx1"/>
                </a:solidFill>
              </a:rPr>
              <a:t>Rhabdomyolyse</a:t>
            </a:r>
            <a:r>
              <a:rPr lang="en-GB" dirty="0">
                <a:solidFill>
                  <a:schemeClr val="tx1"/>
                </a:solidFill>
              </a:rPr>
              <a:t>: &gt;50 </a:t>
            </a:r>
            <a:r>
              <a:rPr lang="en-GB" dirty="0" err="1">
                <a:solidFill>
                  <a:schemeClr val="tx1"/>
                </a:solidFill>
              </a:rPr>
              <a:t>fois</a:t>
            </a:r>
            <a:r>
              <a:rPr lang="en-US" altLang="sr-Latn-RS" b="1" dirty="0">
                <a:solidFill>
                  <a:schemeClr val="tx1"/>
                </a:solidFill>
                <a:cs typeface="Calibri" panose="020F0502020204030204" pitchFamily="34" charset="0"/>
              </a:rPr>
              <a:t> </a:t>
            </a:r>
            <a:r>
              <a:rPr lang="en-US" altLang="sr-Latn-RS" b="1" dirty="0">
                <a:solidFill>
                  <a:schemeClr val="tx1"/>
                </a:solidFill>
                <a:cs typeface="Calibri" panose="020F0502020204030204" pitchFamily="34" charset="0"/>
                <a:sym typeface="Symbol" panose="05050102010706020507" pitchFamily="18" charset="2"/>
              </a:rPr>
              <a:t> </a:t>
            </a:r>
            <a:r>
              <a:rPr lang="en-GB" altLang="sr-Latn-RS" dirty="0">
                <a:solidFill>
                  <a:schemeClr val="tx1"/>
                </a:solidFill>
                <a:cs typeface="Calibri" panose="020F0502020204030204" pitchFamily="34" charset="0"/>
                <a:sym typeface="Symbol" panose="05050102010706020507" pitchFamily="18" charset="2"/>
              </a:rPr>
              <a:t>dans</a:t>
            </a:r>
            <a:r>
              <a:rPr lang="en-GB" dirty="0">
                <a:solidFill>
                  <a:schemeClr val="tx1"/>
                </a:solidFill>
              </a:rPr>
              <a:t> CK + </a:t>
            </a:r>
            <a:r>
              <a:rPr lang="en-GB" dirty="0" err="1">
                <a:solidFill>
                  <a:schemeClr val="tx1"/>
                </a:solidFill>
              </a:rPr>
              <a:t>insuffisance</a:t>
            </a:r>
            <a:r>
              <a:rPr lang="en-GB" dirty="0">
                <a:solidFill>
                  <a:schemeClr val="tx1"/>
                </a:solidFill>
              </a:rPr>
              <a:t> </a:t>
            </a:r>
            <a:r>
              <a:rPr lang="en-GB" dirty="0" err="1">
                <a:solidFill>
                  <a:schemeClr val="tx1"/>
                </a:solidFill>
              </a:rPr>
              <a:t>rénale</a:t>
            </a:r>
            <a:endParaRPr lang="en-GB" dirty="0">
              <a:solidFill>
                <a:schemeClr val="tx1"/>
              </a:solidFill>
            </a:endParaRPr>
          </a:p>
          <a:p>
            <a:pPr lvl="2"/>
            <a:r>
              <a:rPr lang="en-GB" dirty="0">
                <a:solidFill>
                  <a:schemeClr val="tx1"/>
                </a:solidFill>
              </a:rPr>
              <a:t>&lt;0.1%</a:t>
            </a:r>
          </a:p>
          <a:p>
            <a:r>
              <a:rPr lang="en-GB" sz="2200" dirty="0">
                <a:solidFill>
                  <a:schemeClr val="tx1"/>
                </a:solidFill>
              </a:rPr>
              <a:t>Augmentation de </a:t>
            </a:r>
            <a:r>
              <a:rPr lang="en-GB" sz="2200" dirty="0" err="1">
                <a:solidFill>
                  <a:schemeClr val="tx1"/>
                </a:solidFill>
              </a:rPr>
              <a:t>l’AST</a:t>
            </a:r>
            <a:r>
              <a:rPr lang="en-GB" sz="2200" dirty="0">
                <a:solidFill>
                  <a:schemeClr val="tx1"/>
                </a:solidFill>
              </a:rPr>
              <a:t> et ALT</a:t>
            </a:r>
            <a:r>
              <a:rPr lang="en-GB" sz="2200" baseline="30000" dirty="0">
                <a:solidFill>
                  <a:schemeClr val="tx1"/>
                </a:solidFill>
              </a:rPr>
              <a:t>4</a:t>
            </a:r>
          </a:p>
          <a:p>
            <a:pPr lvl="1"/>
            <a:r>
              <a:rPr lang="en-GB" dirty="0">
                <a:solidFill>
                  <a:schemeClr val="tx1"/>
                </a:solidFill>
              </a:rPr>
              <a:t> &lt;3x ULN: ~1.3%</a:t>
            </a:r>
          </a:p>
          <a:p>
            <a:pPr lvl="1"/>
            <a:r>
              <a:rPr lang="en-GB" dirty="0">
                <a:solidFill>
                  <a:schemeClr val="tx1"/>
                </a:solidFill>
              </a:rPr>
              <a:t> &gt;3x ULN: &lt;1.0%</a:t>
            </a:r>
          </a:p>
          <a:p>
            <a:pPr lvl="2"/>
            <a:r>
              <a:rPr lang="en-GB" dirty="0" err="1">
                <a:solidFill>
                  <a:schemeClr val="tx1"/>
                </a:solidFill>
              </a:rPr>
              <a:t>Lié</a:t>
            </a:r>
            <a:r>
              <a:rPr lang="en-GB" dirty="0">
                <a:solidFill>
                  <a:schemeClr val="tx1"/>
                </a:solidFill>
              </a:rPr>
              <a:t> à la dose</a:t>
            </a:r>
          </a:p>
        </p:txBody>
      </p:sp>
      <p:sp>
        <p:nvSpPr>
          <p:cNvPr id="21" name="Text Placeholder 20">
            <a:extLst>
              <a:ext uri="{FF2B5EF4-FFF2-40B4-BE49-F238E27FC236}">
                <a16:creationId xmlns:a16="http://schemas.microsoft.com/office/drawing/2014/main" id="{62132EC0-6E33-4026-8BB9-A51DB4F4C213}"/>
              </a:ext>
            </a:extLst>
          </p:cNvPr>
          <p:cNvSpPr>
            <a:spLocks noGrp="1"/>
          </p:cNvSpPr>
          <p:nvPr>
            <p:ph type="body" sz="quarter" idx="14"/>
          </p:nvPr>
        </p:nvSpPr>
        <p:spPr>
          <a:xfrm>
            <a:off x="7235301" y="6125497"/>
            <a:ext cx="3357937" cy="621853"/>
          </a:xfrm>
        </p:spPr>
        <p:txBody>
          <a:bodyPr/>
          <a:lstStyle/>
          <a:p>
            <a:pPr>
              <a:defRPr/>
            </a:pPr>
            <a:r>
              <a:rPr lang="en-US">
                <a:cs typeface="Calibri"/>
              </a:rPr>
              <a:t>1. Bruckert E, </a:t>
            </a:r>
            <a:r>
              <a:rPr lang="en-US" i="1">
                <a:cs typeface="Calibri"/>
              </a:rPr>
              <a:t>et al.</a:t>
            </a:r>
            <a:r>
              <a:rPr lang="en-US">
                <a:cs typeface="Calibri"/>
              </a:rPr>
              <a:t> </a:t>
            </a:r>
            <a:r>
              <a:rPr lang="en-US" i="1" err="1">
                <a:cs typeface="Calibri"/>
              </a:rPr>
              <a:t>Cardiov</a:t>
            </a:r>
            <a:r>
              <a:rPr lang="en-US" i="1">
                <a:cs typeface="Calibri"/>
              </a:rPr>
              <a:t> Drugs</a:t>
            </a:r>
            <a:r>
              <a:rPr lang="en-US">
                <a:cs typeface="Calibri"/>
              </a:rPr>
              <a:t>. </a:t>
            </a:r>
            <a:r>
              <a:rPr lang="hr-HR">
                <a:cs typeface="Calibri"/>
              </a:rPr>
              <a:t>2005;</a:t>
            </a:r>
            <a:r>
              <a:rPr lang="en-US">
                <a:cs typeface="Calibri"/>
              </a:rPr>
              <a:t>19:403;</a:t>
            </a:r>
            <a:r>
              <a:rPr lang="en-GB">
                <a:cs typeface="Calibri"/>
              </a:rPr>
              <a:t> </a:t>
            </a:r>
            <a:br>
              <a:rPr lang="en-GB">
                <a:cs typeface="Calibri"/>
              </a:rPr>
            </a:br>
            <a:r>
              <a:rPr lang="en-GB">
                <a:cs typeface="Calibri"/>
              </a:rPr>
              <a:t>2. </a:t>
            </a:r>
            <a:r>
              <a:rPr lang="en-US">
                <a:cs typeface="Calibri"/>
              </a:rPr>
              <a:t>Brown WV. </a:t>
            </a:r>
            <a:r>
              <a:rPr lang="en-US" i="1" err="1">
                <a:cs typeface="Calibri"/>
              </a:rPr>
              <a:t>Curr</a:t>
            </a:r>
            <a:r>
              <a:rPr lang="en-US" i="1">
                <a:cs typeface="Calibri"/>
              </a:rPr>
              <a:t> </a:t>
            </a:r>
            <a:r>
              <a:rPr lang="en-US" i="1" err="1">
                <a:cs typeface="Calibri"/>
              </a:rPr>
              <a:t>Opin</a:t>
            </a:r>
            <a:r>
              <a:rPr lang="en-US" i="1">
                <a:cs typeface="Calibri"/>
              </a:rPr>
              <a:t> Lipid</a:t>
            </a:r>
            <a:r>
              <a:rPr lang="en-US">
                <a:cs typeface="Calibri"/>
              </a:rPr>
              <a:t>.</a:t>
            </a:r>
            <a:r>
              <a:rPr lang="hr-HR">
                <a:cs typeface="Calibri"/>
              </a:rPr>
              <a:t> 2008;</a:t>
            </a:r>
            <a:r>
              <a:rPr lang="en-US">
                <a:cs typeface="Calibri"/>
              </a:rPr>
              <a:t>19:558; 3. </a:t>
            </a:r>
            <a:r>
              <a:rPr lang="en-GB" err="1"/>
              <a:t>Šimić</a:t>
            </a:r>
            <a:r>
              <a:rPr lang="en-GB"/>
              <a:t> I and Reiner</a:t>
            </a:r>
            <a:r>
              <a:rPr lang="hr-HR"/>
              <a:t> Ž.</a:t>
            </a:r>
            <a:r>
              <a:rPr lang="en-GB"/>
              <a:t> </a:t>
            </a:r>
            <a:r>
              <a:rPr lang="en-GB" i="1" err="1"/>
              <a:t>Curr</a:t>
            </a:r>
            <a:r>
              <a:rPr lang="en-GB" i="1"/>
              <a:t> Pharm Des</a:t>
            </a:r>
            <a:r>
              <a:rPr lang="en-GB"/>
              <a:t>. 2015;21:1220–6</a:t>
            </a:r>
            <a:r>
              <a:rPr lang="en-US">
                <a:cs typeface="Calibri"/>
              </a:rPr>
              <a:t>;</a:t>
            </a:r>
            <a:r>
              <a:rPr lang="en-GB">
                <a:cs typeface="Calibri"/>
              </a:rPr>
              <a:t> 4. </a:t>
            </a:r>
            <a:r>
              <a:rPr lang="en-US" err="1">
                <a:cs typeface="Calibri"/>
              </a:rPr>
              <a:t>Onusko</a:t>
            </a:r>
            <a:r>
              <a:rPr lang="en-US">
                <a:cs typeface="Calibri"/>
              </a:rPr>
              <a:t> E. </a:t>
            </a:r>
            <a:br>
              <a:rPr lang="en-US">
                <a:cs typeface="Calibri"/>
              </a:rPr>
            </a:br>
            <a:r>
              <a:rPr lang="en-US" i="1">
                <a:cs typeface="Calibri"/>
              </a:rPr>
              <a:t>J Fam </a:t>
            </a:r>
            <a:r>
              <a:rPr lang="en-US" i="1" err="1">
                <a:cs typeface="Calibri"/>
              </a:rPr>
              <a:t>Pract</a:t>
            </a:r>
            <a:r>
              <a:rPr lang="en-US">
                <a:cs typeface="Calibri"/>
              </a:rPr>
              <a:t>. </a:t>
            </a:r>
            <a:r>
              <a:rPr lang="hr-HR">
                <a:cs typeface="Calibri"/>
              </a:rPr>
              <a:t>2008;</a:t>
            </a:r>
            <a:r>
              <a:rPr lang="en-US">
                <a:cs typeface="Calibri"/>
              </a:rPr>
              <a:t>57:449</a:t>
            </a:r>
            <a:endParaRPr lang="hr-HR"/>
          </a:p>
        </p:txBody>
      </p:sp>
      <p:sp>
        <p:nvSpPr>
          <p:cNvPr id="4" name="TextBox 3">
            <a:extLst>
              <a:ext uri="{FF2B5EF4-FFF2-40B4-BE49-F238E27FC236}">
                <a16:creationId xmlns:a16="http://schemas.microsoft.com/office/drawing/2014/main" id="{F3A5AE0A-8CA8-4EE9-8708-8294D709CB0D}"/>
              </a:ext>
            </a:extLst>
          </p:cNvPr>
          <p:cNvSpPr txBox="1"/>
          <p:nvPr/>
        </p:nvSpPr>
        <p:spPr>
          <a:xfrm>
            <a:off x="838199" y="5830349"/>
            <a:ext cx="6041572" cy="360726"/>
          </a:xfrm>
          <a:prstGeom prst="rect">
            <a:avLst/>
          </a:prstGeom>
        </p:spPr>
        <p:txBody>
          <a:bodyPr vert="horz" wrap="square" lIns="0" tIns="0" rIns="0" bIns="0" rtlCol="0">
            <a:noAutofit/>
          </a:bodyPr>
          <a:lstStyle/>
          <a:p>
            <a:r>
              <a:rPr lang="fr-BE" sz="1200" dirty="0">
                <a:solidFill>
                  <a:schemeClr val="accent1"/>
                </a:solidFill>
                <a:latin typeface="Arial" panose="020B0604020202020204" pitchFamily="34" charset="0"/>
                <a:cs typeface="Arial" panose="020B0604020202020204" pitchFamily="34" charset="0"/>
              </a:rPr>
              <a:t>REMARQUE: Consultez le </a:t>
            </a:r>
            <a:r>
              <a:rPr lang="fr-BE" sz="1200" dirty="0" err="1">
                <a:solidFill>
                  <a:schemeClr val="accent1"/>
                </a:solidFill>
                <a:latin typeface="Arial" panose="020B0604020202020204" pitchFamily="34" charset="0"/>
                <a:cs typeface="Arial" panose="020B0604020202020204" pitchFamily="34" charset="0"/>
              </a:rPr>
              <a:t>SmPC</a:t>
            </a:r>
            <a:r>
              <a:rPr lang="fr-BE" sz="1200" dirty="0">
                <a:solidFill>
                  <a:schemeClr val="accent1"/>
                </a:solidFill>
                <a:latin typeface="Arial" panose="020B0604020202020204" pitchFamily="34" charset="0"/>
                <a:cs typeface="Arial" panose="020B0604020202020204" pitchFamily="34" charset="0"/>
              </a:rPr>
              <a:t> pour la liste complète des effets secondaires liés aux statines. Seuls les 2 effets indésirables les plus spécifiques des statines sont cités ici</a:t>
            </a:r>
            <a:endParaRPr lang="en-GB" sz="1200" dirty="0">
              <a:solidFill>
                <a:schemeClr val="accent1"/>
              </a:solidFill>
              <a:latin typeface="Arial" panose="020B0604020202020204" pitchFamily="34" charset="0"/>
              <a:cs typeface="Arial" panose="020B0604020202020204" pitchFamily="34" charset="0"/>
            </a:endParaRPr>
          </a:p>
        </p:txBody>
      </p:sp>
      <p:sp>
        <p:nvSpPr>
          <p:cNvPr id="9" name="Oval 8"/>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203798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9A7AFD-8FD2-44DE-9545-C8D7FCAB6EF7}"/>
              </a:ext>
            </a:extLst>
          </p:cNvPr>
          <p:cNvSpPr>
            <a:spLocks noGrp="1"/>
          </p:cNvSpPr>
          <p:nvPr>
            <p:ph type="sldNum" sz="quarter" idx="12"/>
          </p:nvPr>
        </p:nvSpPr>
        <p:spPr>
          <a:xfrm>
            <a:off x="457200" y="6477000"/>
            <a:ext cx="193165" cy="208726"/>
          </a:xfrm>
        </p:spPr>
        <p:txBody>
          <a:bodyPr/>
          <a:lstStyle/>
          <a:p>
            <a:fld id="{AB2DDE2F-3818-FB4D-81A2-446D3FAC7C2A}" type="slidenum">
              <a:rPr lang="en-US" smtClean="0"/>
              <a:pPr/>
              <a:t>78</a:t>
            </a:fld>
            <a:endParaRPr lang="en-US"/>
          </a:p>
        </p:txBody>
      </p:sp>
      <p:sp>
        <p:nvSpPr>
          <p:cNvPr id="12" name="Text Placeholder 11">
            <a:extLst>
              <a:ext uri="{FF2B5EF4-FFF2-40B4-BE49-F238E27FC236}">
                <a16:creationId xmlns:a16="http://schemas.microsoft.com/office/drawing/2014/main" id="{B36FB68E-9698-42AF-974C-882DF1B9F99A}"/>
              </a:ext>
            </a:extLst>
          </p:cNvPr>
          <p:cNvSpPr>
            <a:spLocks noGrp="1"/>
          </p:cNvSpPr>
          <p:nvPr>
            <p:ph type="body" sz="quarter" idx="13"/>
          </p:nvPr>
        </p:nvSpPr>
        <p:spPr/>
        <p:txBody>
          <a:bodyPr/>
          <a:lstStyle/>
          <a:p>
            <a:r>
              <a:rPr lang="en-GB" dirty="0"/>
              <a:t>LDL-C, low density lipoprotein cholesterol</a:t>
            </a:r>
          </a:p>
        </p:txBody>
      </p:sp>
      <p:sp>
        <p:nvSpPr>
          <p:cNvPr id="4" name="Text Placeholder 3">
            <a:extLst>
              <a:ext uri="{FF2B5EF4-FFF2-40B4-BE49-F238E27FC236}">
                <a16:creationId xmlns:a16="http://schemas.microsoft.com/office/drawing/2014/main" id="{D10C4BC7-5DAD-417F-835B-FFB3951222B5}"/>
              </a:ext>
            </a:extLst>
          </p:cNvPr>
          <p:cNvSpPr>
            <a:spLocks noGrp="1"/>
          </p:cNvSpPr>
          <p:nvPr>
            <p:ph type="body" sz="quarter" idx="14"/>
          </p:nvPr>
        </p:nvSpPr>
        <p:spPr>
          <a:xfrm>
            <a:off x="6807200" y="6382225"/>
            <a:ext cx="3786037" cy="365125"/>
          </a:xfrm>
        </p:spPr>
        <p:txBody>
          <a:bodyPr/>
          <a:lstStyle/>
          <a:p>
            <a:r>
              <a:rPr lang="en-GB"/>
              <a:t>1. </a:t>
            </a:r>
            <a:r>
              <a:rPr lang="en-GB" err="1"/>
              <a:t>Mampuya</a:t>
            </a:r>
            <a:r>
              <a:rPr lang="en-GB"/>
              <a:t> WM. </a:t>
            </a:r>
            <a:r>
              <a:rPr lang="en-GB" i="1"/>
              <a:t>Am Heart J</a:t>
            </a:r>
            <a:r>
              <a:rPr lang="en-GB"/>
              <a:t>. 2013;166(3):597–603; </a:t>
            </a:r>
            <a:br>
              <a:rPr lang="en-GB"/>
            </a:br>
            <a:r>
              <a:rPr lang="en-GB"/>
              <a:t>2. </a:t>
            </a:r>
            <a:r>
              <a:rPr lang="hr-HR"/>
              <a:t>Rosenson</a:t>
            </a:r>
            <a:r>
              <a:rPr lang="en-GB"/>
              <a:t> RS</a:t>
            </a:r>
            <a:r>
              <a:rPr lang="hr-HR"/>
              <a:t>, </a:t>
            </a:r>
            <a:r>
              <a:rPr lang="hr-HR" i="1"/>
              <a:t>et al</a:t>
            </a:r>
            <a:r>
              <a:rPr lang="hr-HR"/>
              <a:t>. </a:t>
            </a:r>
            <a:r>
              <a:rPr lang="hr-HR" i="1"/>
              <a:t>Cardiovasc Drugs Ther</a:t>
            </a:r>
            <a:r>
              <a:rPr lang="hr-HR"/>
              <a:t>. 2017;31(2):187</a:t>
            </a:r>
            <a:r>
              <a:rPr lang="en-GB"/>
              <a:t>–</a:t>
            </a:r>
            <a:r>
              <a:rPr lang="hr-HR"/>
              <a:t>95</a:t>
            </a:r>
            <a:r>
              <a:rPr lang="en-GB"/>
              <a:t> </a:t>
            </a:r>
          </a:p>
        </p:txBody>
      </p:sp>
      <p:sp>
        <p:nvSpPr>
          <p:cNvPr id="5" name="Title 4">
            <a:extLst>
              <a:ext uri="{FF2B5EF4-FFF2-40B4-BE49-F238E27FC236}">
                <a16:creationId xmlns:a16="http://schemas.microsoft.com/office/drawing/2014/main" id="{A23A9913-470D-44B8-8796-BDF47BDC37CB}"/>
              </a:ext>
            </a:extLst>
          </p:cNvPr>
          <p:cNvSpPr>
            <a:spLocks noGrp="1"/>
          </p:cNvSpPr>
          <p:nvPr>
            <p:ph type="title"/>
          </p:nvPr>
        </p:nvSpPr>
        <p:spPr/>
        <p:txBody>
          <a:bodyPr/>
          <a:lstStyle/>
          <a:p>
            <a:r>
              <a:rPr lang="fr-BE" sz="3200" dirty="0"/>
              <a:t>Intolérance aux statines et efficacité du dosage intermittent des statines avec réduction du LDL-C</a:t>
            </a:r>
            <a:endParaRPr lang="en-GB" sz="3200" dirty="0"/>
          </a:p>
        </p:txBody>
      </p:sp>
      <p:pic>
        <p:nvPicPr>
          <p:cNvPr id="7" name="Content Placeholder 4">
            <a:extLst>
              <a:ext uri="{FF2B5EF4-FFF2-40B4-BE49-F238E27FC236}">
                <a16:creationId xmlns:a16="http://schemas.microsoft.com/office/drawing/2014/main" id="{F76A1DC8-2C20-4199-995F-AF78B5C0D2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823" y="2389680"/>
            <a:ext cx="3855188" cy="3221659"/>
          </a:xfrm>
          <a:prstGeom prst="rect">
            <a:avLst/>
          </a:prstGeom>
        </p:spPr>
      </p:pic>
      <p:pic>
        <p:nvPicPr>
          <p:cNvPr id="8" name="Picture 7" descr="A close up of a device&#10;&#10;Description automatically generated">
            <a:extLst>
              <a:ext uri="{FF2B5EF4-FFF2-40B4-BE49-F238E27FC236}">
                <a16:creationId xmlns:a16="http://schemas.microsoft.com/office/drawing/2014/main" id="{79327F80-D633-4550-86BB-26AA495000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1402" y="2111189"/>
            <a:ext cx="5803177" cy="3778643"/>
          </a:xfrm>
          <a:prstGeom prst="rect">
            <a:avLst/>
          </a:prstGeom>
        </p:spPr>
      </p:pic>
      <p:sp>
        <p:nvSpPr>
          <p:cNvPr id="10" name="Rectangle 9">
            <a:extLst>
              <a:ext uri="{FF2B5EF4-FFF2-40B4-BE49-F238E27FC236}">
                <a16:creationId xmlns:a16="http://schemas.microsoft.com/office/drawing/2014/main" id="{488BEFE3-5995-42E7-AF8D-8EBDEB979BD8}"/>
              </a:ext>
            </a:extLst>
          </p:cNvPr>
          <p:cNvSpPr/>
          <p:nvPr/>
        </p:nvSpPr>
        <p:spPr>
          <a:xfrm>
            <a:off x="717421" y="1644672"/>
            <a:ext cx="4749243" cy="584775"/>
          </a:xfrm>
          <a:prstGeom prst="rect">
            <a:avLst/>
          </a:prstGeom>
        </p:spPr>
        <p:txBody>
          <a:bodyPr wrap="square">
            <a:spAutoFit/>
          </a:bodyPr>
          <a:lstStyle/>
          <a:p>
            <a:pPr algn="ctr"/>
            <a:r>
              <a:rPr lang="hr-HR" sz="1600" b="1">
                <a:latin typeface="Calibri" panose="020F0502020204030204"/>
              </a:rPr>
              <a:t>I</a:t>
            </a:r>
            <a:r>
              <a:rPr lang="en-US" sz="1600" b="1">
                <a:latin typeface="Calibri" panose="020F0502020204030204"/>
              </a:rPr>
              <a:t>ntermittent statin dosing may result in</a:t>
            </a:r>
            <a:r>
              <a:rPr lang="hr-HR" sz="1600" b="1">
                <a:latin typeface="Calibri" panose="020F0502020204030204"/>
              </a:rPr>
              <a:t> significant</a:t>
            </a:r>
            <a:r>
              <a:rPr lang="en-US" sz="1600" b="1">
                <a:latin typeface="Calibri" panose="020F0502020204030204"/>
              </a:rPr>
              <a:t> reduction in LDL-C</a:t>
            </a:r>
            <a:r>
              <a:rPr lang="en-US" sz="1600" b="1" baseline="30000">
                <a:latin typeface="Calibri" panose="020F0502020204030204"/>
              </a:rPr>
              <a:t>1</a:t>
            </a:r>
            <a:r>
              <a:rPr lang="en-US" sz="1600" b="1">
                <a:latin typeface="Calibri" panose="020F0502020204030204"/>
              </a:rPr>
              <a:t> </a:t>
            </a:r>
            <a:endParaRPr lang="hr-HR" sz="1600" b="1">
              <a:latin typeface="Calibri" panose="020F0502020204030204"/>
            </a:endParaRPr>
          </a:p>
        </p:txBody>
      </p:sp>
      <p:sp>
        <p:nvSpPr>
          <p:cNvPr id="11" name="Rectangle 10">
            <a:extLst>
              <a:ext uri="{FF2B5EF4-FFF2-40B4-BE49-F238E27FC236}">
                <a16:creationId xmlns:a16="http://schemas.microsoft.com/office/drawing/2014/main" id="{E281DD36-D94E-4062-8009-51F07AA1F4CD}"/>
              </a:ext>
            </a:extLst>
          </p:cNvPr>
          <p:cNvSpPr/>
          <p:nvPr/>
        </p:nvSpPr>
        <p:spPr>
          <a:xfrm>
            <a:off x="6198368" y="1644671"/>
            <a:ext cx="4749243" cy="584775"/>
          </a:xfrm>
          <a:prstGeom prst="rect">
            <a:avLst/>
          </a:prstGeom>
        </p:spPr>
        <p:txBody>
          <a:bodyPr wrap="square">
            <a:spAutoFit/>
          </a:bodyPr>
          <a:lstStyle/>
          <a:p>
            <a:pPr algn="ctr"/>
            <a:r>
              <a:rPr lang="en-GB" sz="1600" b="1">
                <a:latin typeface="Calibri" panose="020F0502020204030204"/>
              </a:rPr>
              <a:t>Estimated proportion of patients confirmed </a:t>
            </a:r>
            <a:br>
              <a:rPr lang="en-GB" sz="1600" b="1">
                <a:latin typeface="Calibri" panose="020F0502020204030204"/>
              </a:rPr>
            </a:br>
            <a:r>
              <a:rPr lang="en-GB" sz="1600" b="1">
                <a:latin typeface="Calibri" panose="020F0502020204030204"/>
              </a:rPr>
              <a:t>to have statin intolerance</a:t>
            </a:r>
            <a:r>
              <a:rPr lang="en-GB" sz="1600" b="1" baseline="30000">
                <a:latin typeface="Calibri" panose="020F0502020204030204"/>
              </a:rPr>
              <a:t>2</a:t>
            </a:r>
            <a:endParaRPr lang="hr-HR" sz="1600" b="1" baseline="30000">
              <a:latin typeface="Calibri" panose="020F0502020204030204"/>
            </a:endParaRPr>
          </a:p>
        </p:txBody>
      </p:sp>
      <p:sp>
        <p:nvSpPr>
          <p:cNvPr id="13" name="Oval 12"/>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398518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A3C9C7-24B8-4C2B-A811-5AC089424B5C}"/>
              </a:ext>
            </a:extLst>
          </p:cNvPr>
          <p:cNvSpPr>
            <a:spLocks noGrp="1"/>
          </p:cNvSpPr>
          <p:nvPr>
            <p:ph type="sldNum" sz="quarter" idx="12"/>
          </p:nvPr>
        </p:nvSpPr>
        <p:spPr/>
        <p:txBody>
          <a:bodyPr/>
          <a:lstStyle/>
          <a:p>
            <a:fld id="{AB2DDE2F-3818-FB4D-81A2-446D3FAC7C2A}" type="slidenum">
              <a:rPr lang="en-US" smtClean="0"/>
              <a:pPr/>
              <a:t>79</a:t>
            </a:fld>
            <a:endParaRPr lang="en-US"/>
          </a:p>
        </p:txBody>
      </p:sp>
      <p:sp>
        <p:nvSpPr>
          <p:cNvPr id="7" name="Text Placeholder 6">
            <a:extLst>
              <a:ext uri="{FF2B5EF4-FFF2-40B4-BE49-F238E27FC236}">
                <a16:creationId xmlns:a16="http://schemas.microsoft.com/office/drawing/2014/main" id="{2606474C-58F1-4600-8EF6-9B4582041879}"/>
              </a:ext>
            </a:extLst>
          </p:cNvPr>
          <p:cNvSpPr>
            <a:spLocks noGrp="1"/>
          </p:cNvSpPr>
          <p:nvPr>
            <p:ph type="body" sz="quarter" idx="14"/>
          </p:nvPr>
        </p:nvSpPr>
        <p:spPr/>
        <p:txBody>
          <a:bodyPr/>
          <a:lstStyle/>
          <a:p>
            <a:endParaRPr lang="en-GB"/>
          </a:p>
        </p:txBody>
      </p:sp>
      <p:sp>
        <p:nvSpPr>
          <p:cNvPr id="5" name="Title 4">
            <a:extLst>
              <a:ext uri="{FF2B5EF4-FFF2-40B4-BE49-F238E27FC236}">
                <a16:creationId xmlns:a16="http://schemas.microsoft.com/office/drawing/2014/main" id="{F792067E-F29E-44FF-BB15-3ACA21ABF152}"/>
              </a:ext>
            </a:extLst>
          </p:cNvPr>
          <p:cNvSpPr>
            <a:spLocks noGrp="1"/>
          </p:cNvSpPr>
          <p:nvPr>
            <p:ph type="title"/>
          </p:nvPr>
        </p:nvSpPr>
        <p:spPr/>
        <p:txBody>
          <a:bodyPr/>
          <a:lstStyle/>
          <a:p>
            <a:r>
              <a:rPr lang="en-GB" dirty="0"/>
              <a:t>Question</a:t>
            </a:r>
          </a:p>
        </p:txBody>
      </p:sp>
      <p:sp>
        <p:nvSpPr>
          <p:cNvPr id="6" name="Content Placeholder 5">
            <a:extLst>
              <a:ext uri="{FF2B5EF4-FFF2-40B4-BE49-F238E27FC236}">
                <a16:creationId xmlns:a16="http://schemas.microsoft.com/office/drawing/2014/main" id="{E52A9C35-72A1-4491-9842-ABE830CEA5B0}"/>
              </a:ext>
            </a:extLst>
          </p:cNvPr>
          <p:cNvSpPr>
            <a:spLocks noGrp="1"/>
          </p:cNvSpPr>
          <p:nvPr>
            <p:ph idx="1"/>
          </p:nvPr>
        </p:nvSpPr>
        <p:spPr>
          <a:xfrm>
            <a:off x="717420" y="1473887"/>
            <a:ext cx="10347743" cy="4466547"/>
          </a:xfrm>
        </p:spPr>
        <p:txBody>
          <a:bodyPr/>
          <a:lstStyle/>
          <a:p>
            <a:pPr indent="0">
              <a:spcAft>
                <a:spcPts val="1200"/>
              </a:spcAft>
            </a:pPr>
            <a:r>
              <a:rPr lang="fr-BE" dirty="0">
                <a:solidFill>
                  <a:schemeClr val="tx1"/>
                </a:solidFill>
              </a:rPr>
              <a:t>Quelle serait votre stratégie de traitement pour ce patient?</a:t>
            </a:r>
            <a:endParaRPr lang="nl-BE" dirty="0">
              <a:solidFill>
                <a:schemeClr val="tx1"/>
              </a:solidFill>
            </a:endParaRPr>
          </a:p>
          <a:p>
            <a:pPr indent="0">
              <a:spcAft>
                <a:spcPts val="1200"/>
              </a:spcAft>
            </a:pPr>
            <a:r>
              <a:rPr lang="nl-BE" dirty="0">
                <a:solidFill>
                  <a:schemeClr val="tx1"/>
                </a:solidFill>
              </a:rPr>
              <a:t>A. Réduire la dose d'atorvastatine</a:t>
            </a:r>
            <a:br>
              <a:rPr lang="nl-BE" dirty="0">
                <a:solidFill>
                  <a:schemeClr val="tx1"/>
                </a:solidFill>
              </a:rPr>
            </a:br>
            <a:r>
              <a:rPr lang="nl-BE" dirty="0">
                <a:solidFill>
                  <a:schemeClr val="tx1"/>
                </a:solidFill>
              </a:rPr>
              <a:t>B. </a:t>
            </a:r>
            <a:r>
              <a:rPr lang="fr-BE" dirty="0">
                <a:solidFill>
                  <a:schemeClr val="tx1"/>
                </a:solidFill>
              </a:rPr>
              <a:t>Passer de l'atorvastatine à la simvastatine 80 mg/jour</a:t>
            </a:r>
            <a:br>
              <a:rPr lang="nl-BE" dirty="0">
                <a:solidFill>
                  <a:schemeClr val="tx1"/>
                </a:solidFill>
              </a:rPr>
            </a:br>
            <a:r>
              <a:rPr lang="en-GB" dirty="0">
                <a:solidFill>
                  <a:schemeClr val="tx1"/>
                </a:solidFill>
              </a:rPr>
              <a:t>C. </a:t>
            </a:r>
            <a:r>
              <a:rPr lang="fr-BE" dirty="0">
                <a:solidFill>
                  <a:schemeClr val="tx1"/>
                </a:solidFill>
              </a:rPr>
              <a:t>Au lieu de l'atorvastatine, commencer par une rosuvastatine à faible dose</a:t>
            </a:r>
            <a:br>
              <a:rPr lang="nl-BE" dirty="0">
                <a:solidFill>
                  <a:schemeClr val="tx1"/>
                </a:solidFill>
              </a:rPr>
            </a:br>
            <a:r>
              <a:rPr lang="hr-HR" dirty="0">
                <a:solidFill>
                  <a:schemeClr val="tx2">
                    <a:lumMod val="50000"/>
                  </a:schemeClr>
                </a:solidFill>
              </a:rPr>
              <a:t>D. </a:t>
            </a:r>
            <a:r>
              <a:rPr lang="fr-BE" dirty="0">
                <a:solidFill>
                  <a:schemeClr val="tx2">
                    <a:lumMod val="50000"/>
                  </a:schemeClr>
                </a:solidFill>
              </a:rPr>
              <a:t>Si la valeur cible du LDL-C n'est pas atteinte avec une faible dose de rosuvastatine, changer et prescrire une faible dose de rosuvastatine + </a:t>
            </a:r>
            <a:r>
              <a:rPr lang="fr-BE" dirty="0" err="1">
                <a:solidFill>
                  <a:schemeClr val="tx2">
                    <a:lumMod val="50000"/>
                  </a:schemeClr>
                </a:solidFill>
              </a:rPr>
              <a:t>ézétimibe</a:t>
            </a:r>
            <a:endParaRPr lang="en-GB" dirty="0"/>
          </a:p>
        </p:txBody>
      </p:sp>
      <p:sp>
        <p:nvSpPr>
          <p:cNvPr id="9" name="Text Placeholder 8">
            <a:extLst>
              <a:ext uri="{FF2B5EF4-FFF2-40B4-BE49-F238E27FC236}">
                <a16:creationId xmlns:a16="http://schemas.microsoft.com/office/drawing/2014/main" id="{E8D64BE8-AC2E-48E7-ADAC-76A72EAFB2F8}"/>
              </a:ext>
            </a:extLst>
          </p:cNvPr>
          <p:cNvSpPr>
            <a:spLocks noGrp="1"/>
          </p:cNvSpPr>
          <p:nvPr>
            <p:ph type="body" sz="quarter" idx="13"/>
          </p:nvPr>
        </p:nvSpPr>
        <p:spPr/>
        <p:txBody>
          <a:bodyPr/>
          <a:lstStyle/>
          <a:p>
            <a:r>
              <a:rPr lang="en-GB" dirty="0"/>
              <a:t>LDL-C, low density lipoprotein cholesterol</a:t>
            </a: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712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046BF8-2400-48AA-83F0-B2B47E0CEC46}"/>
              </a:ext>
            </a:extLst>
          </p:cNvPr>
          <p:cNvSpPr>
            <a:spLocks noGrp="1"/>
          </p:cNvSpPr>
          <p:nvPr>
            <p:ph type="title"/>
          </p:nvPr>
        </p:nvSpPr>
        <p:spPr>
          <a:xfrm>
            <a:off x="898209" y="384738"/>
            <a:ext cx="10515600" cy="1325563"/>
          </a:xfrm>
        </p:spPr>
        <p:txBody>
          <a:bodyPr>
            <a:normAutofit/>
          </a:bodyPr>
          <a:lstStyle/>
          <a:p>
            <a:r>
              <a:rPr lang="en-US" sz="2667" dirty="0">
                <a:latin typeface="+mn-lt"/>
              </a:rPr>
              <a:t>CARDIOVASCULAR RISK CATEGORIES</a:t>
            </a:r>
          </a:p>
        </p:txBody>
      </p:sp>
      <p:pic>
        <p:nvPicPr>
          <p:cNvPr id="4" name="Picture 3">
            <a:extLst>
              <a:ext uri="{FF2B5EF4-FFF2-40B4-BE49-F238E27FC236}">
                <a16:creationId xmlns:a16="http://schemas.microsoft.com/office/drawing/2014/main" id="{256AC26C-616E-40E6-9A7F-D2842D234C5A}"/>
              </a:ext>
            </a:extLst>
          </p:cNvPr>
          <p:cNvPicPr>
            <a:picLocks noChangeAspect="1"/>
          </p:cNvPicPr>
          <p:nvPr/>
        </p:nvPicPr>
        <p:blipFill>
          <a:blip r:embed="rId3"/>
          <a:stretch>
            <a:fillRect/>
          </a:stretch>
        </p:blipFill>
        <p:spPr>
          <a:xfrm>
            <a:off x="6380019" y="1520415"/>
            <a:ext cx="5258935" cy="3953431"/>
          </a:xfrm>
          <a:prstGeom prst="rect">
            <a:avLst/>
          </a:prstGeom>
        </p:spPr>
      </p:pic>
      <p:pic>
        <p:nvPicPr>
          <p:cNvPr id="9" name="Picture 8">
            <a:extLst>
              <a:ext uri="{FF2B5EF4-FFF2-40B4-BE49-F238E27FC236}">
                <a16:creationId xmlns:a16="http://schemas.microsoft.com/office/drawing/2014/main" id="{888DBCC0-7842-482F-BB9D-42CFCFCDCBAB}"/>
              </a:ext>
            </a:extLst>
          </p:cNvPr>
          <p:cNvPicPr>
            <a:picLocks noChangeAspect="1"/>
          </p:cNvPicPr>
          <p:nvPr/>
        </p:nvPicPr>
        <p:blipFill rotWithShape="1">
          <a:blip r:embed="rId4"/>
          <a:srcRect l="6105" t="2950" r="2534"/>
          <a:stretch/>
        </p:blipFill>
        <p:spPr>
          <a:xfrm>
            <a:off x="851333" y="1592751"/>
            <a:ext cx="5394036" cy="3890531"/>
          </a:xfrm>
          <a:prstGeom prst="rect">
            <a:avLst/>
          </a:prstGeom>
        </p:spPr>
      </p:pic>
      <p:sp>
        <p:nvSpPr>
          <p:cNvPr id="10" name="Rectangle 9">
            <a:extLst>
              <a:ext uri="{FF2B5EF4-FFF2-40B4-BE49-F238E27FC236}">
                <a16:creationId xmlns:a16="http://schemas.microsoft.com/office/drawing/2014/main" id="{22793273-6520-4827-A2F6-7C5C340622D5}"/>
              </a:ext>
            </a:extLst>
          </p:cNvPr>
          <p:cNvSpPr/>
          <p:nvPr/>
        </p:nvSpPr>
        <p:spPr>
          <a:xfrm>
            <a:off x="7760497" y="4128265"/>
            <a:ext cx="3743807" cy="5619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1" name="Rectangle 10">
            <a:extLst>
              <a:ext uri="{FF2B5EF4-FFF2-40B4-BE49-F238E27FC236}">
                <a16:creationId xmlns:a16="http://schemas.microsoft.com/office/drawing/2014/main" id="{8A5E0EFA-A78A-4C63-BACF-1EC89F936CB6}"/>
              </a:ext>
            </a:extLst>
          </p:cNvPr>
          <p:cNvSpPr/>
          <p:nvPr/>
        </p:nvSpPr>
        <p:spPr>
          <a:xfrm>
            <a:off x="7760497" y="5260291"/>
            <a:ext cx="3743807" cy="22299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2" name="Rectangle 11">
            <a:extLst>
              <a:ext uri="{FF2B5EF4-FFF2-40B4-BE49-F238E27FC236}">
                <a16:creationId xmlns:a16="http://schemas.microsoft.com/office/drawing/2014/main" id="{F5A17E4D-17D7-41FE-B970-8C6725790F8D}"/>
              </a:ext>
            </a:extLst>
          </p:cNvPr>
          <p:cNvSpPr/>
          <p:nvPr/>
        </p:nvSpPr>
        <p:spPr>
          <a:xfrm>
            <a:off x="7747365" y="2769662"/>
            <a:ext cx="3743807" cy="133011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a:solidFill>
                <a:prstClr val="white"/>
              </a:solidFill>
            </a:endParaRPr>
          </a:p>
        </p:txBody>
      </p:sp>
      <p:sp>
        <p:nvSpPr>
          <p:cNvPr id="13" name="TextBox 12">
            <a:extLst>
              <a:ext uri="{FF2B5EF4-FFF2-40B4-BE49-F238E27FC236}">
                <a16:creationId xmlns:a16="http://schemas.microsoft.com/office/drawing/2014/main" id="{707D1E35-B387-4482-8B2F-8E123AE2EB06}"/>
              </a:ext>
            </a:extLst>
          </p:cNvPr>
          <p:cNvSpPr txBox="1"/>
          <p:nvPr/>
        </p:nvSpPr>
        <p:spPr>
          <a:xfrm>
            <a:off x="6507843" y="5545752"/>
            <a:ext cx="5131111" cy="1200329"/>
          </a:xfrm>
          <a:prstGeom prst="rect">
            <a:avLst/>
          </a:prstGeom>
          <a:solidFill>
            <a:schemeClr val="tx2"/>
          </a:solidFill>
          <a:ln>
            <a:solidFill>
              <a:schemeClr val="bg1"/>
            </a:solidFill>
          </a:ln>
        </p:spPr>
        <p:txBody>
          <a:bodyPr wrap="square" rtlCol="0">
            <a:spAutoFit/>
          </a:bodyPr>
          <a:lstStyle/>
          <a:p>
            <a:pPr marL="342891" indent="-342891" defTabSz="914377">
              <a:buFontTx/>
              <a:buAutoNum type="arabicPeriod"/>
            </a:pPr>
            <a:r>
              <a:rPr lang="en-US" dirty="0">
                <a:solidFill>
                  <a:prstClr val="white"/>
                </a:solidFill>
              </a:rPr>
              <a:t>ASCVD definition more precise</a:t>
            </a:r>
          </a:p>
          <a:p>
            <a:pPr marL="342891" indent="-342891" defTabSz="914377">
              <a:buFontTx/>
              <a:buAutoNum type="arabicPeriod"/>
            </a:pPr>
            <a:r>
              <a:rPr lang="en-US" dirty="0">
                <a:solidFill>
                  <a:prstClr val="white"/>
                </a:solidFill>
              </a:rPr>
              <a:t>DM definition more precise</a:t>
            </a:r>
          </a:p>
          <a:p>
            <a:pPr marL="800080" lvl="1" indent="-342891" defTabSz="914377">
              <a:buFont typeface="Arial" panose="020B0604020202020204" pitchFamily="34" charset="0"/>
              <a:buChar char="•"/>
            </a:pPr>
            <a:r>
              <a:rPr lang="en-US" dirty="0">
                <a:solidFill>
                  <a:prstClr val="white"/>
                </a:solidFill>
              </a:rPr>
              <a:t>T1DM of long duration added </a:t>
            </a:r>
          </a:p>
          <a:p>
            <a:pPr marL="342891" indent="-342891" defTabSz="914377">
              <a:buFontTx/>
              <a:buAutoNum type="arabicPeriod"/>
            </a:pPr>
            <a:r>
              <a:rPr lang="en-US" dirty="0">
                <a:solidFill>
                  <a:prstClr val="white"/>
                </a:solidFill>
              </a:rPr>
              <a:t>FH with ASCVD or another risk factor added</a:t>
            </a:r>
          </a:p>
        </p:txBody>
      </p:sp>
      <p:sp>
        <p:nvSpPr>
          <p:cNvPr id="15" name="TextBox 14"/>
          <p:cNvSpPr txBox="1"/>
          <p:nvPr/>
        </p:nvSpPr>
        <p:spPr>
          <a:xfrm>
            <a:off x="685800" y="6563022"/>
            <a:ext cx="6400800" cy="256545"/>
          </a:xfrm>
          <a:prstGeom prst="rect">
            <a:avLst/>
          </a:prstGeom>
          <a:noFill/>
        </p:spPr>
        <p:txBody>
          <a:bodyPr wrap="square" rtlCol="0">
            <a:spAutoFit/>
          </a:bodyPr>
          <a:lstStyle/>
          <a:p>
            <a:r>
              <a:rPr lang="nl-BE" sz="1067" dirty="0">
                <a:solidFill>
                  <a:schemeClr val="bg1"/>
                </a:solidFill>
              </a:rPr>
              <a:t>Catapano A, </a:t>
            </a:r>
            <a:r>
              <a:rPr lang="nl-BE" sz="1067" i="1" dirty="0">
                <a:solidFill>
                  <a:schemeClr val="bg1"/>
                </a:solidFill>
              </a:rPr>
              <a:t>et al. Eur Heart J</a:t>
            </a:r>
            <a:r>
              <a:rPr lang="nl-BE" sz="1067" dirty="0">
                <a:solidFill>
                  <a:schemeClr val="bg1"/>
                </a:solidFill>
              </a:rPr>
              <a:t>. 2016; 37, 2999-3058 - Mach F, </a:t>
            </a:r>
            <a:r>
              <a:rPr lang="nl-BE" sz="1067" i="1" dirty="0">
                <a:solidFill>
                  <a:schemeClr val="bg1"/>
                </a:solidFill>
              </a:rPr>
              <a:t>et al. Eur Heart J</a:t>
            </a:r>
            <a:r>
              <a:rPr lang="nl-BE" sz="1067" dirty="0">
                <a:solidFill>
                  <a:schemeClr val="bg1"/>
                </a:solidFill>
              </a:rPr>
              <a:t>. 2019; 0:1-78 </a:t>
            </a:r>
            <a:endParaRPr lang="en-US" sz="1067" dirty="0">
              <a:solidFill>
                <a:schemeClr val="bg1"/>
              </a:solidFill>
            </a:endParaRPr>
          </a:p>
        </p:txBody>
      </p:sp>
      <p:sp>
        <p:nvSpPr>
          <p:cNvPr id="8" name="TextBox 7">
            <a:extLst>
              <a:ext uri="{FF2B5EF4-FFF2-40B4-BE49-F238E27FC236}">
                <a16:creationId xmlns:a16="http://schemas.microsoft.com/office/drawing/2014/main" id="{8FCC35A3-D48F-4067-9986-B74317032965}"/>
              </a:ext>
            </a:extLst>
          </p:cNvPr>
          <p:cNvSpPr txBox="1"/>
          <p:nvPr/>
        </p:nvSpPr>
        <p:spPr>
          <a:xfrm>
            <a:off x="3352800" y="1138536"/>
            <a:ext cx="914400" cy="461665"/>
          </a:xfrm>
          <a:prstGeom prst="rect">
            <a:avLst/>
          </a:prstGeom>
          <a:noFill/>
          <a:ln>
            <a:solidFill>
              <a:schemeClr val="tx1"/>
            </a:solidFill>
          </a:ln>
        </p:spPr>
        <p:txBody>
          <a:bodyPr wrap="square" rtlCol="0">
            <a:spAutoFit/>
          </a:bodyPr>
          <a:lstStyle/>
          <a:p>
            <a:pPr defTabSz="914377"/>
            <a:r>
              <a:rPr lang="en-US" sz="2400" b="1" dirty="0">
                <a:solidFill>
                  <a:prstClr val="black"/>
                </a:solidFill>
              </a:rPr>
              <a:t>2016</a:t>
            </a:r>
          </a:p>
        </p:txBody>
      </p:sp>
      <p:sp>
        <p:nvSpPr>
          <p:cNvPr id="7" name="TextBox 6">
            <a:extLst>
              <a:ext uri="{FF2B5EF4-FFF2-40B4-BE49-F238E27FC236}">
                <a16:creationId xmlns:a16="http://schemas.microsoft.com/office/drawing/2014/main" id="{8273EEDC-37EF-440F-9736-37DF18D1743C}"/>
              </a:ext>
            </a:extLst>
          </p:cNvPr>
          <p:cNvSpPr txBox="1"/>
          <p:nvPr/>
        </p:nvSpPr>
        <p:spPr>
          <a:xfrm>
            <a:off x="8839200" y="1152147"/>
            <a:ext cx="990600" cy="461665"/>
          </a:xfrm>
          <a:prstGeom prst="rect">
            <a:avLst/>
          </a:prstGeom>
          <a:noFill/>
          <a:ln>
            <a:solidFill>
              <a:schemeClr val="tx1"/>
            </a:solidFill>
          </a:ln>
        </p:spPr>
        <p:txBody>
          <a:bodyPr wrap="square" rtlCol="0">
            <a:spAutoFit/>
          </a:bodyPr>
          <a:lstStyle/>
          <a:p>
            <a:pPr defTabSz="914377"/>
            <a:r>
              <a:rPr lang="en-US" sz="2400" b="1" dirty="0">
                <a:solidFill>
                  <a:prstClr val="black"/>
                </a:solidFill>
              </a:rPr>
              <a:t>2019</a:t>
            </a:r>
          </a:p>
        </p:txBody>
      </p:sp>
    </p:spTree>
    <p:extLst>
      <p:ext uri="{BB962C8B-B14F-4D97-AF65-F5344CB8AC3E}">
        <p14:creationId xmlns:p14="http://schemas.microsoft.com/office/powerpoint/2010/main" val="222678704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A3C9C7-24B8-4C2B-A811-5AC089424B5C}"/>
              </a:ext>
            </a:extLst>
          </p:cNvPr>
          <p:cNvSpPr>
            <a:spLocks noGrp="1"/>
          </p:cNvSpPr>
          <p:nvPr>
            <p:ph type="sldNum" sz="quarter" idx="12"/>
          </p:nvPr>
        </p:nvSpPr>
        <p:spPr>
          <a:xfrm>
            <a:off x="535430" y="6546026"/>
            <a:ext cx="181989" cy="175446"/>
          </a:xfrm>
        </p:spPr>
        <p:txBody>
          <a:bodyPr/>
          <a:lstStyle/>
          <a:p>
            <a:fld id="{AB2DDE2F-3818-FB4D-81A2-446D3FAC7C2A}" type="slidenum">
              <a:rPr lang="en-US" smtClean="0"/>
              <a:pPr/>
              <a:t>80</a:t>
            </a:fld>
            <a:endParaRPr lang="en-US" dirty="0"/>
          </a:p>
        </p:txBody>
      </p:sp>
      <p:sp>
        <p:nvSpPr>
          <p:cNvPr id="5" name="Title 4">
            <a:extLst>
              <a:ext uri="{FF2B5EF4-FFF2-40B4-BE49-F238E27FC236}">
                <a16:creationId xmlns:a16="http://schemas.microsoft.com/office/drawing/2014/main" id="{F792067E-F29E-44FF-BB15-3ACA21ABF152}"/>
              </a:ext>
            </a:extLst>
          </p:cNvPr>
          <p:cNvSpPr>
            <a:spLocks noGrp="1"/>
          </p:cNvSpPr>
          <p:nvPr>
            <p:ph type="title"/>
          </p:nvPr>
        </p:nvSpPr>
        <p:spPr/>
        <p:txBody>
          <a:bodyPr/>
          <a:lstStyle/>
          <a:p>
            <a:r>
              <a:rPr lang="en-GB" dirty="0"/>
              <a:t>Question</a:t>
            </a:r>
          </a:p>
        </p:txBody>
      </p:sp>
      <p:sp>
        <p:nvSpPr>
          <p:cNvPr id="6" name="Content Placeholder 5">
            <a:extLst>
              <a:ext uri="{FF2B5EF4-FFF2-40B4-BE49-F238E27FC236}">
                <a16:creationId xmlns:a16="http://schemas.microsoft.com/office/drawing/2014/main" id="{E52A9C35-72A1-4491-9842-ABE830CEA5B0}"/>
              </a:ext>
            </a:extLst>
          </p:cNvPr>
          <p:cNvSpPr>
            <a:spLocks noGrp="1"/>
          </p:cNvSpPr>
          <p:nvPr>
            <p:ph idx="1"/>
          </p:nvPr>
        </p:nvSpPr>
        <p:spPr>
          <a:xfrm>
            <a:off x="717420" y="1473887"/>
            <a:ext cx="10347743" cy="4466547"/>
          </a:xfrm>
        </p:spPr>
        <p:txBody>
          <a:bodyPr/>
          <a:lstStyle/>
          <a:p>
            <a:pPr indent="0">
              <a:spcAft>
                <a:spcPts val="1200"/>
              </a:spcAft>
            </a:pPr>
            <a:r>
              <a:rPr lang="fr-BE" dirty="0">
                <a:solidFill>
                  <a:schemeClr val="tx1"/>
                </a:solidFill>
              </a:rPr>
              <a:t>Quelle serait votre stratégie de traitement pour ce patient?</a:t>
            </a:r>
            <a:endParaRPr lang="nl-BE" dirty="0">
              <a:solidFill>
                <a:schemeClr val="tx1"/>
              </a:solidFill>
            </a:endParaRPr>
          </a:p>
          <a:p>
            <a:pPr indent="0">
              <a:spcAft>
                <a:spcPts val="1200"/>
              </a:spcAft>
            </a:pPr>
            <a:r>
              <a:rPr lang="nl-BE" dirty="0">
                <a:solidFill>
                  <a:schemeClr val="tx1"/>
                </a:solidFill>
              </a:rPr>
              <a:t>A. Réduire la dose d'atorvastatine</a:t>
            </a:r>
            <a:br>
              <a:rPr lang="nl-BE" dirty="0">
                <a:solidFill>
                  <a:schemeClr val="tx1"/>
                </a:solidFill>
              </a:rPr>
            </a:br>
            <a:r>
              <a:rPr lang="nl-BE" dirty="0">
                <a:solidFill>
                  <a:schemeClr val="tx1"/>
                </a:solidFill>
              </a:rPr>
              <a:t>B. </a:t>
            </a:r>
            <a:r>
              <a:rPr lang="fr-BE" dirty="0">
                <a:solidFill>
                  <a:schemeClr val="tx1"/>
                </a:solidFill>
              </a:rPr>
              <a:t>Passer de l'atorvastatine à la simvastatine 80 mg/jour</a:t>
            </a:r>
            <a:br>
              <a:rPr lang="nl-BE" dirty="0">
                <a:solidFill>
                  <a:schemeClr val="tx1"/>
                </a:solidFill>
              </a:rPr>
            </a:br>
            <a:r>
              <a:rPr lang="en-GB" dirty="0">
                <a:solidFill>
                  <a:schemeClr val="tx1"/>
                </a:solidFill>
              </a:rPr>
              <a:t>C. </a:t>
            </a:r>
            <a:r>
              <a:rPr lang="fr-BE" dirty="0">
                <a:solidFill>
                  <a:schemeClr val="tx1"/>
                </a:solidFill>
              </a:rPr>
              <a:t>Au lieu de l'atorvastatine, commencer par une rosuvastatine à faible dose</a:t>
            </a:r>
            <a:br>
              <a:rPr lang="nl-BE" dirty="0">
                <a:solidFill>
                  <a:schemeClr val="tx1"/>
                </a:solidFill>
              </a:rPr>
            </a:br>
            <a:r>
              <a:rPr lang="hr-HR" dirty="0">
                <a:solidFill>
                  <a:schemeClr val="tx2">
                    <a:lumMod val="50000"/>
                  </a:schemeClr>
                </a:solidFill>
              </a:rPr>
              <a:t>D. </a:t>
            </a:r>
            <a:r>
              <a:rPr lang="fr-BE" dirty="0">
                <a:solidFill>
                  <a:srgbClr val="FF0000"/>
                </a:solidFill>
              </a:rPr>
              <a:t>Si la valeur cible du LDL-C n'est pas atteinte avec une faible dose de rosuvastatine, changer et prescrire une faible dose de rosuvastatine + </a:t>
            </a:r>
            <a:r>
              <a:rPr lang="fr-BE" dirty="0" err="1">
                <a:solidFill>
                  <a:srgbClr val="FF0000"/>
                </a:solidFill>
              </a:rPr>
              <a:t>ézétimibe</a:t>
            </a:r>
            <a:endParaRPr lang="en-GB" dirty="0">
              <a:solidFill>
                <a:srgbClr val="FF0000"/>
              </a:solidFill>
            </a:endParaRPr>
          </a:p>
        </p:txBody>
      </p:sp>
      <p:sp>
        <p:nvSpPr>
          <p:cNvPr id="9" name="Text Placeholder 8">
            <a:extLst>
              <a:ext uri="{FF2B5EF4-FFF2-40B4-BE49-F238E27FC236}">
                <a16:creationId xmlns:a16="http://schemas.microsoft.com/office/drawing/2014/main" id="{E8D64BE8-AC2E-48E7-ADAC-76A72EAFB2F8}"/>
              </a:ext>
            </a:extLst>
          </p:cNvPr>
          <p:cNvSpPr>
            <a:spLocks noGrp="1"/>
          </p:cNvSpPr>
          <p:nvPr>
            <p:ph type="body" sz="quarter" idx="13"/>
          </p:nvPr>
        </p:nvSpPr>
        <p:spPr/>
        <p:txBody>
          <a:bodyPr/>
          <a:lstStyle/>
          <a:p>
            <a:r>
              <a:rPr lang="en-GB" dirty="0"/>
              <a:t>LDL-C, low density lipoprotein cholesterol</a:t>
            </a: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183446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ight&#10;&#10;Description automatically generated">
            <a:extLst>
              <a:ext uri="{FF2B5EF4-FFF2-40B4-BE49-F238E27FC236}">
                <a16:creationId xmlns:a16="http://schemas.microsoft.com/office/drawing/2014/main" id="{5F6EAAFE-2013-4CCF-8C4B-83168516ACCD}"/>
              </a:ext>
            </a:extLst>
          </p:cNvPr>
          <p:cNvPicPr>
            <a:picLocks noChangeAspect="1"/>
          </p:cNvPicPr>
          <p:nvPr/>
        </p:nvPicPr>
        <p:blipFill rotWithShape="1">
          <a:blip r:embed="rId2">
            <a:extLst>
              <a:ext uri="{28A0092B-C50C-407E-A947-70E740481C1C}">
                <a14:useLocalDpi xmlns:a14="http://schemas.microsoft.com/office/drawing/2010/main" val="0"/>
              </a:ext>
            </a:extLst>
          </a:blip>
          <a:srcRect r="7857" b="19538"/>
          <a:stretch/>
        </p:blipFill>
        <p:spPr>
          <a:xfrm>
            <a:off x="5939686" y="5744467"/>
            <a:ext cx="6252314" cy="1113533"/>
          </a:xfrm>
          <a:prstGeom prst="rect">
            <a:avLst/>
          </a:prstGeom>
        </p:spPr>
      </p:pic>
      <p:sp>
        <p:nvSpPr>
          <p:cNvPr id="2" name="Slide Number Placeholder 1">
            <a:extLst>
              <a:ext uri="{FF2B5EF4-FFF2-40B4-BE49-F238E27FC236}">
                <a16:creationId xmlns:a16="http://schemas.microsoft.com/office/drawing/2014/main" id="{E64E44BA-3350-4429-BB57-99211BEA25EC}"/>
              </a:ext>
            </a:extLst>
          </p:cNvPr>
          <p:cNvSpPr>
            <a:spLocks noGrp="1"/>
          </p:cNvSpPr>
          <p:nvPr>
            <p:ph type="sldNum" sz="quarter" idx="12"/>
          </p:nvPr>
        </p:nvSpPr>
        <p:spPr>
          <a:xfrm>
            <a:off x="535430" y="6546026"/>
            <a:ext cx="302769" cy="201324"/>
          </a:xfrm>
        </p:spPr>
        <p:txBody>
          <a:bodyPr/>
          <a:lstStyle/>
          <a:p>
            <a:fld id="{AB2DDE2F-3818-FB4D-81A2-446D3FAC7C2A}" type="slidenum">
              <a:rPr lang="en-US" smtClean="0"/>
              <a:pPr/>
              <a:t>81</a:t>
            </a:fld>
            <a:endParaRPr lang="en-US"/>
          </a:p>
        </p:txBody>
      </p:sp>
      <p:sp>
        <p:nvSpPr>
          <p:cNvPr id="4" name="Text Placeholder 3">
            <a:extLst>
              <a:ext uri="{FF2B5EF4-FFF2-40B4-BE49-F238E27FC236}">
                <a16:creationId xmlns:a16="http://schemas.microsoft.com/office/drawing/2014/main" id="{C57AE89E-8765-4098-AA62-84D07385DCD4}"/>
              </a:ext>
            </a:extLst>
          </p:cNvPr>
          <p:cNvSpPr>
            <a:spLocks noGrp="1"/>
          </p:cNvSpPr>
          <p:nvPr>
            <p:ph type="body" sz="quarter" idx="14"/>
          </p:nvPr>
        </p:nvSpPr>
        <p:spPr>
          <a:xfrm>
            <a:off x="6877050" y="6176963"/>
            <a:ext cx="3716187" cy="570387"/>
          </a:xfrm>
        </p:spPr>
        <p:txBody>
          <a:bodyPr/>
          <a:lstStyle/>
          <a:p>
            <a:r>
              <a:rPr lang="en-GB"/>
              <a:t>1. </a:t>
            </a:r>
            <a:r>
              <a:rPr lang="fr-FR" err="1"/>
              <a:t>Gulizia</a:t>
            </a:r>
            <a:r>
              <a:rPr lang="fr-FR"/>
              <a:t> MM, </a:t>
            </a:r>
            <a:r>
              <a:rPr lang="fr-FR" i="1"/>
              <a:t>et al</a:t>
            </a:r>
            <a:r>
              <a:rPr lang="fr-FR"/>
              <a:t>. </a:t>
            </a:r>
            <a:r>
              <a:rPr lang="fr-FR" i="1" err="1"/>
              <a:t>Eur</a:t>
            </a:r>
            <a:r>
              <a:rPr lang="fr-FR" i="1"/>
              <a:t> </a:t>
            </a:r>
            <a:r>
              <a:rPr lang="fr-FR" i="1" err="1"/>
              <a:t>Heart</a:t>
            </a:r>
            <a:r>
              <a:rPr lang="fr-FR" i="1"/>
              <a:t> J Suppl</a:t>
            </a:r>
            <a:r>
              <a:rPr lang="fr-FR"/>
              <a:t>. 2017;19                                   (Suppl. D):D55–D63;</a:t>
            </a:r>
            <a:r>
              <a:rPr lang="en-GB"/>
              <a:t> 2. Di Stasi SL, </a:t>
            </a:r>
            <a:r>
              <a:rPr lang="en-GB" i="1"/>
              <a:t>et al</a:t>
            </a:r>
            <a:r>
              <a:rPr lang="en-GB"/>
              <a:t>. </a:t>
            </a:r>
            <a:r>
              <a:rPr lang="en-GB" i="1"/>
              <a:t>Phys </a:t>
            </a:r>
            <a:r>
              <a:rPr lang="en-GB" i="1" err="1"/>
              <a:t>Ther</a:t>
            </a:r>
            <a:r>
              <a:rPr lang="en-GB"/>
              <a:t>. 2010;90(10):1530–42; 3. Jacobson TA, </a:t>
            </a:r>
            <a:r>
              <a:rPr lang="en-GB" i="1"/>
              <a:t>et al</a:t>
            </a:r>
            <a:r>
              <a:rPr lang="en-GB"/>
              <a:t>. </a:t>
            </a:r>
            <a:r>
              <a:rPr lang="en-GB" i="1"/>
              <a:t>J Clin </a:t>
            </a:r>
            <a:r>
              <a:rPr lang="en-GB" i="1" err="1"/>
              <a:t>Lipidol</a:t>
            </a:r>
            <a:r>
              <a:rPr lang="en-GB"/>
              <a:t>. 2014;8:473–88; 4. Mach F, </a:t>
            </a:r>
            <a:r>
              <a:rPr lang="en-GB" i="1"/>
              <a:t>et al</a:t>
            </a:r>
            <a:r>
              <a:rPr lang="en-GB"/>
              <a:t>. </a:t>
            </a:r>
            <a:r>
              <a:rPr lang="en-GB" i="1"/>
              <a:t>Eur Heart J</a:t>
            </a:r>
            <a:r>
              <a:rPr lang="en-GB"/>
              <a:t>. 2019;0:1–78 </a:t>
            </a:r>
          </a:p>
        </p:txBody>
      </p:sp>
      <p:sp>
        <p:nvSpPr>
          <p:cNvPr id="6" name="Content Placeholder 5">
            <a:extLst>
              <a:ext uri="{FF2B5EF4-FFF2-40B4-BE49-F238E27FC236}">
                <a16:creationId xmlns:a16="http://schemas.microsoft.com/office/drawing/2014/main" id="{60E665D7-AF67-4DB0-849B-A30D1F66EE88}"/>
              </a:ext>
            </a:extLst>
          </p:cNvPr>
          <p:cNvSpPr>
            <a:spLocks noGrp="1"/>
          </p:cNvSpPr>
          <p:nvPr>
            <p:ph idx="1"/>
          </p:nvPr>
        </p:nvSpPr>
        <p:spPr>
          <a:xfrm>
            <a:off x="717420" y="1473887"/>
            <a:ext cx="10621140" cy="4466547"/>
          </a:xfrm>
        </p:spPr>
        <p:txBody>
          <a:bodyPr/>
          <a:lstStyle/>
          <a:p>
            <a:r>
              <a:rPr lang="nl-BE" sz="2000" dirty="0">
                <a:solidFill>
                  <a:schemeClr val="tx1"/>
                </a:solidFill>
              </a:rPr>
              <a:t>L’into</a:t>
            </a:r>
            <a:r>
              <a:rPr lang="fr-BE" sz="2000" dirty="0" err="1">
                <a:solidFill>
                  <a:schemeClr val="tx1"/>
                </a:solidFill>
              </a:rPr>
              <a:t>lérance</a:t>
            </a:r>
            <a:r>
              <a:rPr lang="fr-BE" sz="2000" dirty="0">
                <a:solidFill>
                  <a:schemeClr val="tx1"/>
                </a:solidFill>
              </a:rPr>
              <a:t> aux statines est l'incapacité de tolérer au moins deux statines différentes - une statine à la dose quotidienne de départ, la plus faible et une deuxième statine à n'importe quelle dose</a:t>
            </a:r>
            <a:r>
              <a:rPr lang="en-GB" sz="2000" baseline="30000" dirty="0">
                <a:solidFill>
                  <a:schemeClr val="tx1"/>
                </a:solidFill>
              </a:rPr>
              <a:t>1</a:t>
            </a:r>
          </a:p>
          <a:p>
            <a:r>
              <a:rPr lang="nl-BE" sz="2000" dirty="0">
                <a:solidFill>
                  <a:schemeClr val="tx1"/>
                </a:solidFill>
              </a:rPr>
              <a:t>Un </a:t>
            </a:r>
            <a:r>
              <a:rPr lang="fr-BE" sz="2000" dirty="0">
                <a:solidFill>
                  <a:schemeClr val="tx1"/>
                </a:solidFill>
              </a:rPr>
              <a:t>diagnostic efficace et une distinction des effets secondaires liés aux statines des autres conditions sont nécessaires pour éviter l'arrêt inutile des statines</a:t>
            </a:r>
            <a:r>
              <a:rPr lang="en-GB" sz="2000" baseline="30000" dirty="0">
                <a:solidFill>
                  <a:schemeClr val="tx1"/>
                </a:solidFill>
              </a:rPr>
              <a:t>2</a:t>
            </a:r>
          </a:p>
          <a:p>
            <a:r>
              <a:rPr lang="nl-BE" sz="2000" dirty="0">
                <a:solidFill>
                  <a:schemeClr val="tx1"/>
                </a:solidFill>
              </a:rPr>
              <a:t>Approches possibles: commencer par une autre statine à faible dose - rechallenge, la rosuvastatine à une très faible dose (2,5 - 5 mg / jour), la rosuvastatine 5 - 10 mg tous les deux jours</a:t>
            </a:r>
            <a:r>
              <a:rPr lang="en-GB" sz="2000" baseline="30000" dirty="0">
                <a:solidFill>
                  <a:schemeClr val="tx1"/>
                </a:solidFill>
              </a:rPr>
              <a:t>1,3</a:t>
            </a:r>
          </a:p>
          <a:p>
            <a:r>
              <a:rPr lang="nl-BE" sz="2000" dirty="0">
                <a:solidFill>
                  <a:schemeClr val="tx1"/>
                </a:solidFill>
              </a:rPr>
              <a:t>L’ézétimibe est recommandé comme traitement supplémentaire avec une dose de rosuvastatine très faible ou en cas d’intolérance aux statines</a:t>
            </a:r>
            <a:r>
              <a:rPr lang="en-GB" sz="2000" baseline="30000" dirty="0">
                <a:solidFill>
                  <a:schemeClr val="tx1"/>
                </a:solidFill>
              </a:rPr>
              <a:t>3</a:t>
            </a:r>
          </a:p>
          <a:p>
            <a:r>
              <a:rPr lang="nl-BE" sz="2000" dirty="0">
                <a:solidFill>
                  <a:schemeClr val="tx1"/>
                </a:solidFill>
              </a:rPr>
              <a:t>Chez les patients présentant une intolérance confirmée aux statines ou chez les patients pour lesquels une statine est contre-indiquée, l’ézétimibe doit être envisagé</a:t>
            </a:r>
            <a:r>
              <a:rPr lang="en-GB" sz="2000" baseline="30000" dirty="0">
                <a:solidFill>
                  <a:schemeClr val="tx1"/>
                </a:solidFill>
              </a:rPr>
              <a:t>4</a:t>
            </a:r>
          </a:p>
          <a:p>
            <a:endParaRPr lang="en-GB" dirty="0"/>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4">
            <a:extLst>
              <a:ext uri="{FF2B5EF4-FFF2-40B4-BE49-F238E27FC236}">
                <a16:creationId xmlns:a16="http://schemas.microsoft.com/office/drawing/2014/main" id="{11E60462-6D5B-40E2-AFD4-F3D1F7FD889A}"/>
              </a:ext>
            </a:extLst>
          </p:cNvPr>
          <p:cNvSpPr txBox="1">
            <a:spLocks/>
          </p:cNvSpPr>
          <p:nvPr/>
        </p:nvSpPr>
        <p:spPr>
          <a:xfrm>
            <a:off x="567213" y="228600"/>
            <a:ext cx="9297847" cy="773562"/>
          </a:xfrm>
          <a:prstGeom prst="rect">
            <a:avLst/>
          </a:prstGeom>
        </p:spPr>
        <p:txBody>
          <a:bodyPr wrap="square" lIns="0" tIns="0" rIns="0" bIns="0">
            <a:noAutofit/>
          </a:bodyPr>
          <a:lstStyle>
            <a:lvl1pPr>
              <a:defRPr sz="4000" b="0" i="0">
                <a:solidFill>
                  <a:schemeClr val="bg1"/>
                </a:solidFill>
                <a:latin typeface="Arial"/>
                <a:ea typeface="+mj-ea"/>
                <a:cs typeface="Arial"/>
              </a:defRPr>
            </a:lvl1pPr>
          </a:lstStyle>
          <a:p>
            <a:r>
              <a:rPr lang="en-GB" kern="0" dirty="0"/>
              <a:t>Cas 3: Conclusions</a:t>
            </a:r>
          </a:p>
        </p:txBody>
      </p:sp>
    </p:spTree>
    <p:extLst>
      <p:ext uri="{BB962C8B-B14F-4D97-AF65-F5344CB8AC3E}">
        <p14:creationId xmlns:p14="http://schemas.microsoft.com/office/powerpoint/2010/main" val="316118949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 4</a:t>
            </a:r>
          </a:p>
        </p:txBody>
      </p:sp>
    </p:spTree>
    <p:extLst>
      <p:ext uri="{BB962C8B-B14F-4D97-AF65-F5344CB8AC3E}">
        <p14:creationId xmlns:p14="http://schemas.microsoft.com/office/powerpoint/2010/main" val="409459414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9309F477-BF39-48E1-8199-D58EE9842C6E}"/>
              </a:ext>
            </a:extLst>
          </p:cNvPr>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5BF2E4C8-10E1-4048-9D44-F494D670752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83</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2F538A53-EF64-4E25-B0AD-C1605AE5BEFC}"/>
              </a:ext>
            </a:extLst>
          </p:cNvPr>
          <p:cNvSpPr>
            <a:spLocks noGrp="1"/>
          </p:cNvSpPr>
          <p:nvPr>
            <p:ph type="body" sz="quarter" idx="13"/>
          </p:nvPr>
        </p:nvSpPr>
        <p:spPr>
          <a:xfrm>
            <a:off x="838200" y="6488668"/>
            <a:ext cx="10726785" cy="369332"/>
          </a:xfrm>
        </p:spPr>
        <p:txBody>
          <a:bodyPr/>
          <a:lstStyle/>
          <a:p>
            <a:r>
              <a:rPr lang="en-GB" sz="800" dirty="0"/>
              <a:t>CABG, coronary artery bypass graft; CKD-EPI, Chronic Kidney Disease Epidemiology Collaboration; eGFR, epidermal growth factor receptor; HbA</a:t>
            </a:r>
            <a:r>
              <a:rPr lang="en-GB" sz="800" baseline="-25000" dirty="0"/>
              <a:t>1c</a:t>
            </a:r>
            <a:r>
              <a:rPr lang="en-GB" sz="800" dirty="0"/>
              <a:t>, haemoglobin A1c; HDL-C, high-density lipoprotein cholesterol; </a:t>
            </a:r>
            <a:br>
              <a:rPr lang="en-GB" sz="800" dirty="0"/>
            </a:br>
            <a:r>
              <a:rPr lang="en-GB" sz="800" dirty="0"/>
              <a:t>LDL-C, low-density lipoprotein cholesterol; LAD, left anterior descending; MI, </a:t>
            </a:r>
            <a:r>
              <a:rPr lang="en-GB" sz="800" dirty="0" err="1"/>
              <a:t>myocard</a:t>
            </a:r>
            <a:r>
              <a:rPr lang="en-GB" sz="800" dirty="0"/>
              <a:t> infarct; NSTEMI, non-ST segment elevation myocardial infarction; DT2, diabetes mellitus type 2 ; TG, triglyceride; XR, extended release</a:t>
            </a:r>
          </a:p>
        </p:txBody>
      </p:sp>
      <p:sp>
        <p:nvSpPr>
          <p:cNvPr id="5" name="Title 4">
            <a:extLst>
              <a:ext uri="{FF2B5EF4-FFF2-40B4-BE49-F238E27FC236}">
                <a16:creationId xmlns:a16="http://schemas.microsoft.com/office/drawing/2014/main" id="{EDBF82B3-EBEE-4763-B740-03D8F14941BE}"/>
              </a:ext>
            </a:extLst>
          </p:cNvPr>
          <p:cNvSpPr>
            <a:spLocks noGrp="1"/>
          </p:cNvSpPr>
          <p:nvPr>
            <p:ph type="title"/>
          </p:nvPr>
        </p:nvSpPr>
        <p:spPr/>
        <p:txBody>
          <a:bodyPr/>
          <a:lstStyle/>
          <a:p>
            <a:r>
              <a:rPr lang="en-GB" dirty="0"/>
              <a:t>Cas 4: DT2 avec NSTEMI </a:t>
            </a:r>
            <a:r>
              <a:rPr lang="en-GB" dirty="0" err="1"/>
              <a:t>récent</a:t>
            </a:r>
            <a:endParaRPr lang="en-GB" dirty="0"/>
          </a:p>
        </p:txBody>
      </p:sp>
      <p:sp>
        <p:nvSpPr>
          <p:cNvPr id="6" name="Content Placeholder 5">
            <a:extLst>
              <a:ext uri="{FF2B5EF4-FFF2-40B4-BE49-F238E27FC236}">
                <a16:creationId xmlns:a16="http://schemas.microsoft.com/office/drawing/2014/main" id="{AD7A6190-CBA5-4656-A656-C1D1B28022C5}"/>
              </a:ext>
            </a:extLst>
          </p:cNvPr>
          <p:cNvSpPr>
            <a:spLocks noGrp="1"/>
          </p:cNvSpPr>
          <p:nvPr>
            <p:ph idx="1"/>
          </p:nvPr>
        </p:nvSpPr>
        <p:spPr/>
        <p:txBody>
          <a:bodyPr/>
          <a:lstStyle/>
          <a:p>
            <a:r>
              <a:rPr lang="en-GB"/>
              <a:t>Very high-risk individual</a:t>
            </a:r>
          </a:p>
          <a:p>
            <a:r>
              <a:rPr lang="en-GB"/>
              <a:t>Residual mixed dyslipidaemia with low HDL-C despite use of low-dose statin</a:t>
            </a:r>
          </a:p>
          <a:p>
            <a:r>
              <a:rPr lang="en-GB"/>
              <a:t>Persists smoking, CKD stage 3a </a:t>
            </a:r>
          </a:p>
        </p:txBody>
      </p:sp>
      <p:graphicFrame>
        <p:nvGraphicFramePr>
          <p:cNvPr id="7" name="Content Placeholder 3">
            <a:extLst>
              <a:ext uri="{FF2B5EF4-FFF2-40B4-BE49-F238E27FC236}">
                <a16:creationId xmlns:a16="http://schemas.microsoft.com/office/drawing/2014/main" id="{99E1A7E4-FDFB-4B18-A266-6F2944C329CB}"/>
              </a:ext>
            </a:extLst>
          </p:cNvPr>
          <p:cNvGraphicFramePr>
            <a:graphicFrameLocks/>
          </p:cNvGraphicFramePr>
          <p:nvPr>
            <p:extLst>
              <p:ext uri="{D42A27DB-BD31-4B8C-83A1-F6EECF244321}">
                <p14:modId xmlns:p14="http://schemas.microsoft.com/office/powerpoint/2010/main" val="1383049146"/>
              </p:ext>
            </p:extLst>
          </p:nvPr>
        </p:nvGraphicFramePr>
        <p:xfrm>
          <a:off x="717421" y="1456470"/>
          <a:ext cx="10504617" cy="4389120"/>
        </p:xfrm>
        <a:graphic>
          <a:graphicData uri="http://schemas.openxmlformats.org/drawingml/2006/table">
            <a:tbl>
              <a:tblPr firstRow="1" bandRow="1">
                <a:tableStyleId>{5C22544A-7EE6-4342-B048-85BDC9FD1C3A}</a:tableStyleId>
              </a:tblPr>
              <a:tblGrid>
                <a:gridCol w="2014794">
                  <a:extLst>
                    <a:ext uri="{9D8B030D-6E8A-4147-A177-3AD203B41FA5}">
                      <a16:colId xmlns:a16="http://schemas.microsoft.com/office/drawing/2014/main" val="3687134654"/>
                    </a:ext>
                  </a:extLst>
                </a:gridCol>
                <a:gridCol w="8489823">
                  <a:extLst>
                    <a:ext uri="{9D8B030D-6E8A-4147-A177-3AD203B41FA5}">
                      <a16:colId xmlns:a16="http://schemas.microsoft.com/office/drawing/2014/main" val="4252128689"/>
                    </a:ext>
                  </a:extLst>
                </a:gridCol>
              </a:tblGrid>
              <a:tr h="233157">
                <a:tc gridSpan="2">
                  <a:txBody>
                    <a:bodyPr/>
                    <a:lstStyle/>
                    <a:p>
                      <a:pPr algn="ctr"/>
                      <a:r>
                        <a:rPr lang="en-GB" sz="1600" dirty="0" err="1">
                          <a:latin typeface="Calibri" panose="020F0502020204030204" pitchFamily="34" charset="0"/>
                          <a:cs typeface="Calibri" panose="020F0502020204030204" pitchFamily="34" charset="0"/>
                        </a:rPr>
                        <a:t>Données</a:t>
                      </a:r>
                      <a:r>
                        <a:rPr lang="en-GB" sz="16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233157">
                <a:tc>
                  <a:txBody>
                    <a:bodyPr/>
                    <a:lstStyle/>
                    <a:p>
                      <a:r>
                        <a:rPr lang="en-GB" sz="1600" dirty="0" err="1">
                          <a:latin typeface="Calibri" panose="020F0502020204030204" pitchFamily="34" charset="0"/>
                          <a:cs typeface="Calibri" panose="020F0502020204030204" pitchFamily="34" charset="0"/>
                        </a:rPr>
                        <a:t>Démographie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57 </a:t>
                      </a:r>
                      <a:r>
                        <a:rPr lang="en-GB" sz="1600" i="1" dirty="0" err="1">
                          <a:latin typeface="Calibri" panose="020F0502020204030204" pitchFamily="34" charset="0"/>
                          <a:cs typeface="Calibri" panose="020F0502020204030204" pitchFamily="34" charset="0"/>
                        </a:rPr>
                        <a:t>ans</a:t>
                      </a:r>
                      <a:r>
                        <a:rPr lang="en-GB" sz="1600" i="1" dirty="0">
                          <a:latin typeface="Calibri" panose="020F0502020204030204" pitchFamily="34" charset="0"/>
                          <a:cs typeface="Calibri" panose="020F0502020204030204" pitchFamily="34" charset="0"/>
                        </a:rPr>
                        <a:t>, femme</a:t>
                      </a:r>
                    </a:p>
                  </a:txBody>
                  <a:tcPr/>
                </a:tc>
                <a:extLst>
                  <a:ext uri="{0D108BD9-81ED-4DB2-BD59-A6C34878D82A}">
                    <a16:rowId xmlns:a16="http://schemas.microsoft.com/office/drawing/2014/main" val="4075012964"/>
                  </a:ext>
                </a:extLst>
              </a:tr>
              <a:tr h="233157">
                <a:tc>
                  <a:txBody>
                    <a:bodyPr/>
                    <a:lstStyle/>
                    <a:p>
                      <a:r>
                        <a:rPr lang="en-GB" sz="1600" dirty="0" err="1">
                          <a:latin typeface="Calibri" panose="020F0502020204030204" pitchFamily="34" charset="0"/>
                          <a:cs typeface="Calibri" panose="020F0502020204030204" pitchFamily="34" charset="0"/>
                        </a:rPr>
                        <a:t>Antécedents</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cliniques</a:t>
                      </a:r>
                      <a:r>
                        <a:rPr lang="en-GB" sz="1600" dirty="0">
                          <a:latin typeface="Calibri" panose="020F0502020204030204" pitchFamily="34" charset="0"/>
                          <a:cs typeface="Calibri" panose="020F0502020204030204" pitchFamily="34" charset="0"/>
                        </a:rPr>
                        <a:t> et </a:t>
                      </a:r>
                      <a:r>
                        <a:rPr lang="en-GB" sz="1600" dirty="0" err="1">
                          <a:latin typeface="Calibri" panose="020F0502020204030204" pitchFamily="34" charset="0"/>
                          <a:cs typeface="Calibri" panose="020F0502020204030204" pitchFamily="34" charset="0"/>
                        </a:rPr>
                        <a:t>familiaux</a:t>
                      </a:r>
                      <a:endParaRPr lang="en-GB" sz="1600" dirty="0">
                        <a:latin typeface="Calibri" panose="020F0502020204030204" pitchFamily="34" charset="0"/>
                        <a:cs typeface="Calibri" panose="020F0502020204030204" pitchFamily="34" charset="0"/>
                      </a:endParaRPr>
                    </a:p>
                  </a:txBody>
                  <a:tcPr/>
                </a:tc>
                <a:tc>
                  <a:txBody>
                    <a:bodyPr/>
                    <a:lstStyle/>
                    <a:p>
                      <a:r>
                        <a:rPr lang="en-GB" sz="1600" i="1" baseline="0" dirty="0">
                          <a:latin typeface="Calibri" panose="020F0502020204030204" pitchFamily="34" charset="0"/>
                          <a:cs typeface="Calibri" panose="020F0502020204030204" pitchFamily="34" charset="0"/>
                        </a:rPr>
                        <a:t>La </a:t>
                      </a:r>
                      <a:r>
                        <a:rPr lang="en-GB" sz="1600" i="1" baseline="0" dirty="0" err="1">
                          <a:latin typeface="Calibri" panose="020F0502020204030204" pitchFamily="34" charset="0"/>
                          <a:cs typeface="Calibri" panose="020F0502020204030204" pitchFamily="34" charset="0"/>
                        </a:rPr>
                        <a:t>Patiente</a:t>
                      </a:r>
                      <a:r>
                        <a:rPr lang="en-GB" sz="1600" i="1" baseline="0" dirty="0">
                          <a:latin typeface="Calibri" panose="020F0502020204030204" pitchFamily="34" charset="0"/>
                          <a:cs typeface="Calibri" panose="020F0502020204030204" pitchFamily="34" charset="0"/>
                        </a:rPr>
                        <a:t>  a </a:t>
                      </a:r>
                      <a:r>
                        <a:rPr lang="en-GB" sz="1600" i="1" baseline="0" dirty="0" err="1">
                          <a:latin typeface="Calibri" panose="020F0502020204030204" pitchFamily="34" charset="0"/>
                          <a:cs typeface="Calibri" panose="020F0502020204030204" pitchFamily="34" charset="0"/>
                        </a:rPr>
                        <a:t>eu</a:t>
                      </a:r>
                      <a:r>
                        <a:rPr lang="en-GB" sz="1600" i="1" baseline="0" dirty="0">
                          <a:latin typeface="Calibri" panose="020F0502020204030204" pitchFamily="34" charset="0"/>
                          <a:cs typeface="Calibri" panose="020F0502020204030204" pitchFamily="34" charset="0"/>
                        </a:rPr>
                        <a:t> un NSTEMI </a:t>
                      </a:r>
                      <a:r>
                        <a:rPr lang="en-GB" sz="1600" i="1" baseline="0" dirty="0" err="1">
                          <a:latin typeface="Calibri" panose="020F0502020204030204" pitchFamily="34" charset="0"/>
                          <a:cs typeface="Calibri" panose="020F0502020204030204" pitchFamily="34" charset="0"/>
                        </a:rPr>
                        <a:t>il</a:t>
                      </a:r>
                      <a:r>
                        <a:rPr lang="en-GB" sz="1600" i="1" baseline="0" dirty="0">
                          <a:latin typeface="Calibri" panose="020F0502020204030204" pitchFamily="34" charset="0"/>
                          <a:cs typeface="Calibri" panose="020F0502020204030204" pitchFamily="34" charset="0"/>
                        </a:rPr>
                        <a:t> y a 3 </a:t>
                      </a:r>
                      <a:r>
                        <a:rPr lang="en-GB" sz="1600" i="1" baseline="0" dirty="0" err="1">
                          <a:latin typeface="Calibri" panose="020F0502020204030204" pitchFamily="34" charset="0"/>
                          <a:cs typeface="Calibri" panose="020F0502020204030204" pitchFamily="34" charset="0"/>
                        </a:rPr>
                        <a:t>jours</a:t>
                      </a:r>
                      <a:r>
                        <a:rPr lang="en-GB" sz="1600" i="1" baseline="0" dirty="0">
                          <a:latin typeface="Calibri" panose="020F0502020204030204" pitchFamily="34" charset="0"/>
                          <a:cs typeface="Calibri" panose="020F0502020204030204" pitchFamily="34" charset="0"/>
                        </a:rPr>
                        <a:t> </a:t>
                      </a:r>
                    </a:p>
                  </a:txBody>
                  <a:tcPr/>
                </a:tc>
                <a:extLst>
                  <a:ext uri="{0D108BD9-81ED-4DB2-BD59-A6C34878D82A}">
                    <a16:rowId xmlns:a16="http://schemas.microsoft.com/office/drawing/2014/main" val="3211540463"/>
                  </a:ext>
                </a:extLst>
              </a:tr>
              <a:tr h="402726">
                <a:tc>
                  <a:txBody>
                    <a:bodyPr/>
                    <a:lstStyle/>
                    <a:p>
                      <a:r>
                        <a:rPr lang="en-GB" sz="1600" dirty="0" err="1">
                          <a:latin typeface="Calibri" panose="020F0502020204030204" pitchFamily="34" charset="0"/>
                          <a:cs typeface="Calibri" panose="020F0502020204030204" pitchFamily="34" charset="0"/>
                        </a:rPr>
                        <a:t>Facteurs</a:t>
                      </a:r>
                      <a:r>
                        <a:rPr lang="en-GB" sz="1600" dirty="0">
                          <a:latin typeface="Calibri" panose="020F0502020204030204" pitchFamily="34" charset="0"/>
                          <a:cs typeface="Calibri" panose="020F0502020204030204" pitchFamily="34" charset="0"/>
                        </a:rPr>
                        <a:t> de </a:t>
                      </a:r>
                      <a:r>
                        <a:rPr lang="en-GB" sz="1600" dirty="0" err="1">
                          <a:latin typeface="Calibri" panose="020F0502020204030204" pitchFamily="34" charset="0"/>
                          <a:cs typeface="Calibri" panose="020F0502020204030204" pitchFamily="34" charset="0"/>
                        </a:rPr>
                        <a:t>risque</a:t>
                      </a:r>
                      <a:r>
                        <a:rPr lang="en-GB" sz="1600" dirty="0">
                          <a:latin typeface="Calibri" panose="020F0502020204030204" pitchFamily="34" charset="0"/>
                          <a:cs typeface="Calibri" panose="020F0502020204030204" pitchFamily="34" charset="0"/>
                        </a:rPr>
                        <a:t> CV</a:t>
                      </a:r>
                    </a:p>
                  </a:txBody>
                  <a:tcPr/>
                </a:tc>
                <a:tc>
                  <a:txBody>
                    <a:bodyPr/>
                    <a:lstStyle/>
                    <a:p>
                      <a:r>
                        <a:rPr lang="en-GB" sz="1600" i="1" dirty="0">
                          <a:latin typeface="Calibri" panose="020F0502020204030204" pitchFamily="34" charset="0"/>
                          <a:cs typeface="Calibri" panose="020F0502020204030204" pitchFamily="34" charset="0"/>
                        </a:rPr>
                        <a:t>Hypertension, </a:t>
                      </a:r>
                      <a:r>
                        <a:rPr lang="en-GB" sz="1600" i="1" dirty="0" err="1">
                          <a:latin typeface="Calibri" panose="020F0502020204030204" pitchFamily="34" charset="0"/>
                          <a:cs typeface="Calibri" panose="020F0502020204030204" pitchFamily="34" charset="0"/>
                        </a:rPr>
                        <a:t>fumeuse</a:t>
                      </a:r>
                      <a:r>
                        <a:rPr lang="en-GB" sz="1600" i="1" dirty="0">
                          <a:latin typeface="Calibri" panose="020F0502020204030204" pitchFamily="34" charset="0"/>
                          <a:cs typeface="Calibri" panose="020F0502020204030204" pitchFamily="34" charset="0"/>
                        </a:rPr>
                        <a:t>  10 cigarettes par jour pendant 25 </a:t>
                      </a:r>
                      <a:r>
                        <a:rPr lang="en-GB" sz="1600" i="1" dirty="0" err="1">
                          <a:latin typeface="Calibri" panose="020F0502020204030204" pitchFamily="34" charset="0"/>
                          <a:cs typeface="Calibri" panose="020F0502020204030204" pitchFamily="34" charset="0"/>
                        </a:rPr>
                        <a:t>ans</a:t>
                      </a:r>
                      <a:r>
                        <a:rPr lang="en-GB" sz="1600" i="1" dirty="0">
                          <a:latin typeface="Calibri" panose="020F0502020204030204" pitchFamily="34" charset="0"/>
                          <a:cs typeface="Calibri" panose="020F0502020204030204" pitchFamily="34" charset="0"/>
                        </a:rPr>
                        <a:t>; le </a:t>
                      </a:r>
                      <a:r>
                        <a:rPr lang="en-GB" sz="1600" i="1" dirty="0" err="1">
                          <a:latin typeface="Calibri" panose="020F0502020204030204" pitchFamily="34" charset="0"/>
                          <a:cs typeface="Calibri" panose="020F0502020204030204" pitchFamily="34" charset="0"/>
                        </a:rPr>
                        <a:t>père</a:t>
                      </a:r>
                      <a:r>
                        <a:rPr lang="en-GB" sz="1600" i="1" dirty="0">
                          <a:latin typeface="Calibri" panose="020F0502020204030204" pitchFamily="34" charset="0"/>
                          <a:cs typeface="Calibri" panose="020F0502020204030204" pitchFamily="34" charset="0"/>
                        </a:rPr>
                        <a:t> a </a:t>
                      </a:r>
                      <a:r>
                        <a:rPr lang="en-GB" sz="1600" i="1" dirty="0" err="1">
                          <a:latin typeface="Calibri" panose="020F0502020204030204" pitchFamily="34" charset="0"/>
                          <a:cs typeface="Calibri" panose="020F0502020204030204" pitchFamily="34" charset="0"/>
                        </a:rPr>
                        <a:t>eu</a:t>
                      </a:r>
                      <a:r>
                        <a:rPr lang="en-GB" sz="1600" i="1" dirty="0">
                          <a:latin typeface="Calibri" panose="020F0502020204030204" pitchFamily="34" charset="0"/>
                          <a:cs typeface="Calibri" panose="020F0502020204030204" pitchFamily="34" charset="0"/>
                        </a:rPr>
                        <a:t> un IM à </a:t>
                      </a:r>
                      <a:r>
                        <a:rPr lang="en-GB" sz="1600" i="1" dirty="0" err="1">
                          <a:latin typeface="Calibri" panose="020F0502020204030204" pitchFamily="34" charset="0"/>
                          <a:cs typeface="Calibri" panose="020F0502020204030204" pitchFamily="34" charset="0"/>
                        </a:rPr>
                        <a:t>l’âge</a:t>
                      </a:r>
                      <a:r>
                        <a:rPr lang="en-GB" sz="1600" i="1" dirty="0">
                          <a:latin typeface="Calibri" panose="020F0502020204030204" pitchFamily="34" charset="0"/>
                          <a:cs typeface="Calibri" panose="020F0502020204030204" pitchFamily="34" charset="0"/>
                        </a:rPr>
                        <a:t> de 52 </a:t>
                      </a:r>
                      <a:r>
                        <a:rPr lang="en-GB" sz="1600" i="1" dirty="0" err="1">
                          <a:latin typeface="Calibri" panose="020F0502020204030204" pitchFamily="34" charset="0"/>
                          <a:cs typeface="Calibri" panose="020F0502020204030204" pitchFamily="34" charset="0"/>
                        </a:rPr>
                        <a:t>ans</a:t>
                      </a:r>
                      <a:r>
                        <a:rPr lang="en-GB" sz="1600" i="1" dirty="0">
                          <a:latin typeface="Calibri" panose="020F0502020204030204" pitchFamily="34" charset="0"/>
                          <a:cs typeface="Calibri" panose="020F0502020204030204" pitchFamily="34" charset="0"/>
                        </a:rPr>
                        <a:t> et un frère </a:t>
                      </a:r>
                      <a:r>
                        <a:rPr lang="en-GB" sz="1600" i="1" dirty="0" err="1">
                          <a:latin typeface="Calibri" panose="020F0502020204030204" pitchFamily="34" charset="0"/>
                          <a:cs typeface="Calibri" panose="020F0502020204030204" pitchFamily="34" charset="0"/>
                        </a:rPr>
                        <a:t>aîné</a:t>
                      </a:r>
                      <a:r>
                        <a:rPr lang="en-GB" sz="1600" i="1" dirty="0">
                          <a:latin typeface="Calibri" panose="020F0502020204030204" pitchFamily="34" charset="0"/>
                          <a:cs typeface="Calibri" panose="020F0502020204030204" pitchFamily="34" charset="0"/>
                        </a:rPr>
                        <a:t>, qui </a:t>
                      </a:r>
                      <a:r>
                        <a:rPr lang="en-GB" sz="1600" i="1" dirty="0" err="1">
                          <a:latin typeface="Calibri" panose="020F0502020204030204" pitchFamily="34" charset="0"/>
                          <a:cs typeface="Calibri" panose="020F0502020204030204" pitchFamily="34" charset="0"/>
                        </a:rPr>
                        <a:t>est</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également</a:t>
                      </a:r>
                      <a:r>
                        <a:rPr lang="en-GB" sz="1600" i="1" dirty="0">
                          <a:latin typeface="Calibri" panose="020F0502020204030204" pitchFamily="34" charset="0"/>
                          <a:cs typeface="Calibri" panose="020F0502020204030204" pitchFamily="34" charset="0"/>
                        </a:rPr>
                        <a:t> un patient </a:t>
                      </a:r>
                      <a:r>
                        <a:rPr lang="en-GB" sz="1600" i="1" dirty="0" err="1">
                          <a:latin typeface="Calibri" panose="020F0502020204030204" pitchFamily="34" charset="0"/>
                          <a:cs typeface="Calibri" panose="020F0502020204030204" pitchFamily="34" charset="0"/>
                        </a:rPr>
                        <a:t>diabétique</a:t>
                      </a:r>
                      <a:r>
                        <a:rPr lang="en-GB" sz="1600" i="1" dirty="0">
                          <a:latin typeface="Calibri" panose="020F0502020204030204" pitchFamily="34" charset="0"/>
                          <a:cs typeface="Calibri" panose="020F0502020204030204" pitchFamily="34" charset="0"/>
                        </a:rPr>
                        <a:t>, a </a:t>
                      </a:r>
                      <a:r>
                        <a:rPr lang="en-GB" sz="1600" i="1" dirty="0" err="1">
                          <a:latin typeface="Calibri" panose="020F0502020204030204" pitchFamily="34" charset="0"/>
                          <a:cs typeface="Calibri" panose="020F0502020204030204" pitchFamily="34" charset="0"/>
                        </a:rPr>
                        <a:t>eu</a:t>
                      </a:r>
                      <a:r>
                        <a:rPr lang="en-GB" sz="1600" i="1" dirty="0">
                          <a:latin typeface="Calibri" panose="020F0502020204030204" pitchFamily="34" charset="0"/>
                          <a:cs typeface="Calibri" panose="020F0502020204030204" pitchFamily="34" charset="0"/>
                        </a:rPr>
                        <a:t> un </a:t>
                      </a:r>
                      <a:r>
                        <a:rPr lang="en-GB" sz="1600" i="1" dirty="0" err="1">
                          <a:latin typeface="Calibri" panose="020F0502020204030204" pitchFamily="34" charset="0"/>
                          <a:cs typeface="Calibri" panose="020F0502020204030204" pitchFamily="34" charset="0"/>
                        </a:rPr>
                        <a:t>pontage</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coronarien</a:t>
                      </a:r>
                      <a:r>
                        <a:rPr lang="en-GB" sz="1600" i="1" dirty="0">
                          <a:latin typeface="Calibri" panose="020F0502020204030204" pitchFamily="34" charset="0"/>
                          <a:cs typeface="Calibri" panose="020F0502020204030204" pitchFamily="34" charset="0"/>
                        </a:rPr>
                        <a:t> ( CABG ) à </a:t>
                      </a:r>
                      <a:r>
                        <a:rPr lang="en-GB" sz="1600" i="1" dirty="0" err="1">
                          <a:latin typeface="Calibri" panose="020F0502020204030204" pitchFamily="34" charset="0"/>
                          <a:cs typeface="Calibri" panose="020F0502020204030204" pitchFamily="34" charset="0"/>
                        </a:rPr>
                        <a:t>l’äge</a:t>
                      </a:r>
                      <a:r>
                        <a:rPr lang="en-GB" sz="1600" i="1" dirty="0">
                          <a:latin typeface="Calibri" panose="020F0502020204030204" pitchFamily="34" charset="0"/>
                          <a:cs typeface="Calibri" panose="020F0502020204030204" pitchFamily="34" charset="0"/>
                        </a:rPr>
                        <a:t> de 49 </a:t>
                      </a:r>
                      <a:r>
                        <a:rPr lang="en-GB" sz="1600" i="1" dirty="0" err="1">
                          <a:latin typeface="Calibri" panose="020F0502020204030204" pitchFamily="34" charset="0"/>
                          <a:cs typeface="Calibri" panose="020F0502020204030204" pitchFamily="34" charset="0"/>
                        </a:rPr>
                        <a:t>ans</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71926850"/>
                  </a:ext>
                </a:extLst>
              </a:tr>
              <a:tr h="402726">
                <a:tc>
                  <a:txBody>
                    <a:bodyPr/>
                    <a:lstStyle/>
                    <a:p>
                      <a:r>
                        <a:rPr lang="en-GB" sz="1600" dirty="0" err="1">
                          <a:latin typeface="Calibri" panose="020F0502020204030204" pitchFamily="34" charset="0"/>
                          <a:cs typeface="Calibri" panose="020F0502020204030204" pitchFamily="34" charset="0"/>
                        </a:rPr>
                        <a:t>Labo</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LDL-C = 95 mg/dL, HDL-C = 33 mg/dL, TG = 170 mg/dL, HbA</a:t>
                      </a:r>
                      <a:r>
                        <a:rPr lang="en-GB" sz="1600" i="1" baseline="-25000" dirty="0">
                          <a:latin typeface="Calibri" panose="020F0502020204030204" pitchFamily="34" charset="0"/>
                          <a:cs typeface="Calibri" panose="020F0502020204030204" pitchFamily="34" charset="0"/>
                        </a:rPr>
                        <a:t>1C</a:t>
                      </a:r>
                      <a:r>
                        <a:rPr lang="en-GB" sz="1600" i="1" dirty="0">
                          <a:latin typeface="Calibri" panose="020F0502020204030204" pitchFamily="34" charset="0"/>
                          <a:cs typeface="Calibri" panose="020F0502020204030204" pitchFamily="34" charset="0"/>
                        </a:rPr>
                        <a:t> = 7.2%, </a:t>
                      </a:r>
                      <a:r>
                        <a:rPr lang="en-GB" sz="1600" i="1" dirty="0" err="1">
                          <a:latin typeface="Calibri" panose="020F0502020204030204" pitchFamily="34" charset="0"/>
                          <a:cs typeface="Calibri" panose="020F0502020204030204" pitchFamily="34" charset="0"/>
                        </a:rPr>
                        <a:t>créatinine</a:t>
                      </a:r>
                      <a:r>
                        <a:rPr lang="en-GB" sz="1600" i="1" dirty="0">
                          <a:latin typeface="Calibri" panose="020F0502020204030204" pitchFamily="34" charset="0"/>
                          <a:cs typeface="Calibri" panose="020F0502020204030204" pitchFamily="34" charset="0"/>
                        </a:rPr>
                        <a:t> = 106.08 mmol/L (1.2 mg/dL), eGFR = 50 mL/min/1.73m</a:t>
                      </a:r>
                      <a:r>
                        <a:rPr lang="en-GB" sz="1600" i="1" baseline="30000" dirty="0">
                          <a:latin typeface="Calibri" panose="020F0502020204030204" pitchFamily="34" charset="0"/>
                          <a:cs typeface="Calibri" panose="020F0502020204030204" pitchFamily="34" charset="0"/>
                        </a:rPr>
                        <a:t>2 </a:t>
                      </a:r>
                      <a:r>
                        <a:rPr lang="en-GB" sz="1600" i="1" baseline="0" dirty="0">
                          <a:latin typeface="Calibri" panose="020F0502020204030204" pitchFamily="34" charset="0"/>
                          <a:cs typeface="Calibri" panose="020F0502020204030204" pitchFamily="34" charset="0"/>
                        </a:rPr>
                        <a:t>(CKD-EPI)</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610671418"/>
                  </a:ext>
                </a:extLst>
              </a:tr>
              <a:tr h="402726">
                <a:tc>
                  <a:txBody>
                    <a:bodyPr/>
                    <a:lstStyle/>
                    <a:p>
                      <a:r>
                        <a:rPr lang="en-GB" sz="1600" dirty="0" err="1">
                          <a:latin typeface="Calibri" panose="020F0502020204030204" pitchFamily="34" charset="0"/>
                          <a:cs typeface="Calibri" panose="020F0502020204030204" pitchFamily="34" charset="0"/>
                        </a:rPr>
                        <a:t>Traitement</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Atorvastatine</a:t>
                      </a:r>
                      <a:r>
                        <a:rPr lang="en-GB" sz="1600" i="1" dirty="0">
                          <a:latin typeface="Calibri" panose="020F0502020204030204" pitchFamily="34" charset="0"/>
                          <a:cs typeface="Calibri" panose="020F0502020204030204" pitchFamily="34" charset="0"/>
                        </a:rPr>
                        <a:t> 10 mg </a:t>
                      </a:r>
                      <a:r>
                        <a:rPr lang="en-GB" sz="1600" i="1" dirty="0" err="1">
                          <a:latin typeface="Calibri" panose="020F0502020204030204" pitchFamily="34" charset="0"/>
                          <a:cs typeface="Calibri" panose="020F0502020204030204" pitchFamily="34" charset="0"/>
                        </a:rPr>
                        <a:t>depuis</a:t>
                      </a:r>
                      <a:r>
                        <a:rPr lang="en-GB" sz="1600" i="1" dirty="0">
                          <a:latin typeface="Calibri" panose="020F0502020204030204" pitchFamily="34" charset="0"/>
                          <a:cs typeface="Calibri" panose="020F0502020204030204" pitchFamily="34" charset="0"/>
                        </a:rPr>
                        <a:t> 5 </a:t>
                      </a:r>
                      <a:r>
                        <a:rPr lang="en-GB" sz="1600" i="1" dirty="0" err="1">
                          <a:latin typeface="Calibri" panose="020F0502020204030204" pitchFamily="34" charset="0"/>
                          <a:cs typeface="Calibri" panose="020F0502020204030204" pitchFamily="34" charset="0"/>
                        </a:rPr>
                        <a:t>ans</a:t>
                      </a:r>
                      <a:r>
                        <a:rPr lang="en-GB" sz="1600" i="1" dirty="0">
                          <a:latin typeface="Calibri" panose="020F0502020204030204" pitchFamily="34" charset="0"/>
                          <a:cs typeface="Calibri" panose="020F0502020204030204" pitchFamily="34" charset="0"/>
                        </a:rPr>
                        <a:t>,  </a:t>
                      </a:r>
                      <a:r>
                        <a:rPr lang="en-GB" sz="1600" i="1" dirty="0" err="1">
                          <a:latin typeface="Calibri" panose="020F0502020204030204" pitchFamily="34" charset="0"/>
                          <a:cs typeface="Calibri" panose="020F0502020204030204" pitchFamily="34" charset="0"/>
                        </a:rPr>
                        <a:t>olmesartan</a:t>
                      </a:r>
                      <a:r>
                        <a:rPr lang="en-GB" sz="1600" i="1" dirty="0">
                          <a:latin typeface="Calibri" panose="020F0502020204030204" pitchFamily="34" charset="0"/>
                          <a:cs typeface="Calibri" panose="020F0502020204030204" pitchFamily="34" charset="0"/>
                        </a:rPr>
                        <a:t>/amlodipine 20 mg/5 mg, metformin XR 1 g, empagliflozin 10 mg </a:t>
                      </a:r>
                    </a:p>
                  </a:txBody>
                  <a:tcPr/>
                </a:tc>
                <a:extLst>
                  <a:ext uri="{0D108BD9-81ED-4DB2-BD59-A6C34878D82A}">
                    <a16:rowId xmlns:a16="http://schemas.microsoft.com/office/drawing/2014/main" val="101752365"/>
                  </a:ext>
                </a:extLst>
              </a:tr>
              <a:tr h="572295">
                <a:tc>
                  <a:txBody>
                    <a:bodyPr/>
                    <a:lstStyle/>
                    <a:p>
                      <a:r>
                        <a:rPr lang="en-GB" sz="1600" dirty="0" err="1">
                          <a:latin typeface="Calibri" panose="020F0502020204030204" pitchFamily="34" charset="0"/>
                          <a:cs typeface="Calibri" panose="020F0502020204030204" pitchFamily="34" charset="0"/>
                        </a:rPr>
                        <a:t>Résultat</a:t>
                      </a:r>
                      <a:endParaRPr lang="en-GB" sz="1600" dirty="0">
                        <a:latin typeface="Calibri" panose="020F0502020204030204" pitchFamily="34" charset="0"/>
                        <a:cs typeface="Calibri" panose="020F0502020204030204" pitchFamily="34" charset="0"/>
                      </a:endParaRPr>
                    </a:p>
                  </a:txBody>
                  <a:tcPr/>
                </a:tc>
                <a:tc>
                  <a:txBody>
                    <a:bodyPr/>
                    <a:lstStyle/>
                    <a:p>
                      <a:r>
                        <a:rPr lang="fr-BE" sz="1600" i="1" baseline="0" dirty="0">
                          <a:latin typeface="Calibri" panose="020F0502020204030204" pitchFamily="34" charset="0"/>
                          <a:cs typeface="Calibri" panose="020F0502020204030204" pitchFamily="34" charset="0"/>
                        </a:rPr>
                        <a:t>A été soumise à une intervention coronaire percutanée dans l'artère coronaire droite, 50% de lésion dans la LAD, 70% circonflexe gauche, fonction ventriculaire normale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Quitte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l’hôpital</a:t>
                      </a:r>
                      <a:r>
                        <a:rPr lang="en-GB" sz="1600" i="1" baseline="0" dirty="0">
                          <a:latin typeface="Calibri" panose="020F0502020204030204" pitchFamily="34" charset="0"/>
                          <a:cs typeface="Calibri" panose="020F0502020204030204" pitchFamily="34" charset="0"/>
                        </a:rPr>
                        <a:t> avec </a:t>
                      </a:r>
                      <a:r>
                        <a:rPr lang="en-GB" sz="1600" i="1" baseline="0" dirty="0" err="1">
                          <a:latin typeface="Calibri" panose="020F0502020204030204" pitchFamily="34" charset="0"/>
                          <a:cs typeface="Calibri" panose="020F0502020204030204" pitchFamily="34" charset="0"/>
                        </a:rPr>
                        <a:t>aspirine</a:t>
                      </a:r>
                      <a:r>
                        <a:rPr lang="en-GB" sz="1600" i="1" baseline="0" dirty="0">
                          <a:latin typeface="Calibri" panose="020F0502020204030204" pitchFamily="34" charset="0"/>
                          <a:cs typeface="Calibri" panose="020F0502020204030204" pitchFamily="34" charset="0"/>
                        </a:rPr>
                        <a:t>  + clopidogrel et </a:t>
                      </a:r>
                      <a:r>
                        <a:rPr lang="en-GB" sz="1600" i="1" baseline="0" dirty="0" err="1">
                          <a:latin typeface="Calibri" panose="020F0502020204030204" pitchFamily="34" charset="0"/>
                          <a:cs typeface="Calibri" panose="020F0502020204030204" pitchFamily="34" charset="0"/>
                        </a:rPr>
                        <a:t>traitement</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antihypertenseur</a:t>
                      </a:r>
                      <a:r>
                        <a:rPr lang="en-GB" sz="1600" i="1" baseline="0" dirty="0">
                          <a:latin typeface="Calibri" panose="020F0502020204030204" pitchFamily="34" charset="0"/>
                          <a:cs typeface="Calibri" panose="020F0502020204030204" pitchFamily="34" charset="0"/>
                        </a:rPr>
                        <a:t> et </a:t>
                      </a:r>
                      <a:r>
                        <a:rPr lang="en-GB" sz="1600" i="1" baseline="0" dirty="0" err="1">
                          <a:latin typeface="Calibri" panose="020F0502020204030204" pitchFamily="34" charset="0"/>
                          <a:cs typeface="Calibri" panose="020F0502020204030204" pitchFamily="34" charset="0"/>
                        </a:rPr>
                        <a:t>antidiabétique</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73201293"/>
                  </a:ext>
                </a:extLst>
              </a:tr>
              <a:tr h="233157">
                <a:tc>
                  <a:txBody>
                    <a:bodyPr/>
                    <a:lstStyle/>
                    <a:p>
                      <a:r>
                        <a:rPr lang="en-GB" sz="1600">
                          <a:latin typeface="Calibri" panose="020F0502020204030204" pitchFamily="34" charset="0"/>
                          <a:cs typeface="Calibri" panose="020F0502020204030204" pitchFamily="34" charset="0"/>
                        </a:rPr>
                        <a:t>Follow-up</a:t>
                      </a:r>
                    </a:p>
                  </a:txBody>
                  <a:tcPr/>
                </a:tc>
                <a:tc>
                  <a:txBody>
                    <a:bodyPr/>
                    <a:lstStyle/>
                    <a:p>
                      <a:r>
                        <a:rPr lang="en-GB" sz="1600" b="1" i="1" dirty="0">
                          <a:solidFill>
                            <a:srgbClr val="FF0000"/>
                          </a:solidFill>
                          <a:latin typeface="Calibri" panose="020F0502020204030204" pitchFamily="34" charset="0"/>
                          <a:cs typeface="Calibri" panose="020F0502020204030204" pitchFamily="34" charset="0"/>
                        </a:rPr>
                        <a:t>Comment </a:t>
                      </a:r>
                      <a:r>
                        <a:rPr lang="en-GB" sz="1600" b="1" i="1" dirty="0" err="1">
                          <a:solidFill>
                            <a:srgbClr val="FF0000"/>
                          </a:solidFill>
                          <a:latin typeface="Calibri" panose="020F0502020204030204" pitchFamily="34" charset="0"/>
                          <a:cs typeface="Calibri" panose="020F0502020204030204" pitchFamily="34" charset="0"/>
                        </a:rPr>
                        <a:t>contrôler</a:t>
                      </a:r>
                      <a:r>
                        <a:rPr lang="en-GB" sz="1600" b="1" i="1" dirty="0">
                          <a:solidFill>
                            <a:srgbClr val="FF0000"/>
                          </a:solidFill>
                          <a:latin typeface="Calibri" panose="020F0502020204030204" pitchFamily="34" charset="0"/>
                          <a:cs typeface="Calibri" panose="020F0502020204030204" pitchFamily="34" charset="0"/>
                        </a:rPr>
                        <a:t> les </a:t>
                      </a:r>
                      <a:r>
                        <a:rPr lang="en-GB" sz="1600" b="1" i="1" dirty="0" err="1">
                          <a:solidFill>
                            <a:srgbClr val="FF0000"/>
                          </a:solidFill>
                          <a:latin typeface="Calibri" panose="020F0502020204030204" pitchFamily="34" charset="0"/>
                          <a:cs typeface="Calibri" panose="020F0502020204030204" pitchFamily="34" charset="0"/>
                        </a:rPr>
                        <a:t>lipides</a:t>
                      </a:r>
                      <a:r>
                        <a:rPr lang="en-GB" sz="1600" b="1" i="1" dirty="0">
                          <a:solidFill>
                            <a:srgbClr val="FF0000"/>
                          </a:solidFill>
                          <a:latin typeface="Calibri" panose="020F0502020204030204" pitchFamily="34" charset="0"/>
                          <a:cs typeface="Calibri" panose="020F0502020204030204" pitchFamily="34" charset="0"/>
                        </a:rPr>
                        <a:t>?</a:t>
                      </a:r>
                    </a:p>
                  </a:txBody>
                  <a:tcPr/>
                </a:tc>
                <a:extLst>
                  <a:ext uri="{0D108BD9-81ED-4DB2-BD59-A6C34878D82A}">
                    <a16:rowId xmlns:a16="http://schemas.microsoft.com/office/drawing/2014/main" val="4244764859"/>
                  </a:ext>
                </a:extLst>
              </a:tr>
            </a:tbl>
          </a:graphicData>
        </a:graphic>
      </p:graphicFrame>
    </p:spTree>
    <p:extLst>
      <p:ext uri="{BB962C8B-B14F-4D97-AF65-F5344CB8AC3E}">
        <p14:creationId xmlns:p14="http://schemas.microsoft.com/office/powerpoint/2010/main" val="98268559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F9561DC-964B-4012-95AC-F52E637AD3B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84</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6C872A37-5C18-4912-921E-F0E282E38D1A}"/>
              </a:ext>
            </a:extLst>
          </p:cNvPr>
          <p:cNvSpPr>
            <a:spLocks noGrp="1"/>
          </p:cNvSpPr>
          <p:nvPr>
            <p:ph type="body" sz="quarter" idx="13"/>
          </p:nvPr>
        </p:nvSpPr>
        <p:spPr>
          <a:xfrm>
            <a:off x="812048" y="6496631"/>
            <a:ext cx="7417552" cy="365125"/>
          </a:xfrm>
        </p:spPr>
        <p:txBody>
          <a:bodyPr/>
          <a:lstStyle/>
          <a:p>
            <a:r>
              <a:rPr lang="en-GB" dirty="0"/>
              <a:t>ACS, acute coronary syndrome; ASCVD, atherosclerotic cardiovascular disease; CHF, chronic heart failure; </a:t>
            </a:r>
            <a:br>
              <a:rPr lang="en-GB" dirty="0"/>
            </a:br>
            <a:r>
              <a:rPr lang="en-GB" dirty="0"/>
              <a:t>DM, diabetes mellitus; EZ, ezetimibe; HTN, hypertension; </a:t>
            </a:r>
            <a:r>
              <a:rPr lang="en-GB" dirty="0" err="1"/>
              <a:t>iCVA</a:t>
            </a:r>
            <a:r>
              <a:rPr lang="en-GB" dirty="0"/>
              <a:t>, ischaemic cerebrovascular accident; PAD, peripheral artery disease</a:t>
            </a:r>
          </a:p>
        </p:txBody>
      </p:sp>
      <p:sp>
        <p:nvSpPr>
          <p:cNvPr id="4" name="Text Placeholder 3">
            <a:extLst>
              <a:ext uri="{FF2B5EF4-FFF2-40B4-BE49-F238E27FC236}">
                <a16:creationId xmlns:a16="http://schemas.microsoft.com/office/drawing/2014/main" id="{F98A22B2-575A-4F0C-AE40-314BB84884AA}"/>
              </a:ext>
            </a:extLst>
          </p:cNvPr>
          <p:cNvSpPr>
            <a:spLocks noGrp="1"/>
          </p:cNvSpPr>
          <p:nvPr>
            <p:ph type="body" sz="quarter" idx="14"/>
          </p:nvPr>
        </p:nvSpPr>
        <p:spPr/>
        <p:txBody>
          <a:bodyPr/>
          <a:lstStyle/>
          <a:p>
            <a:r>
              <a:rPr lang="en-GB" err="1"/>
              <a:t>Bohula</a:t>
            </a:r>
            <a:r>
              <a:rPr lang="en-GB"/>
              <a:t> EA, </a:t>
            </a:r>
            <a:r>
              <a:rPr lang="en-GB" i="1"/>
              <a:t>et al. JACC</a:t>
            </a:r>
            <a:r>
              <a:rPr lang="en-GB"/>
              <a:t>. 2017;69:911–21</a:t>
            </a:r>
          </a:p>
        </p:txBody>
      </p:sp>
      <p:sp>
        <p:nvSpPr>
          <p:cNvPr id="5" name="Title 4">
            <a:extLst>
              <a:ext uri="{FF2B5EF4-FFF2-40B4-BE49-F238E27FC236}">
                <a16:creationId xmlns:a16="http://schemas.microsoft.com/office/drawing/2014/main" id="{94D7C9F6-5A17-45A7-9D18-FE65AD916587}"/>
              </a:ext>
            </a:extLst>
          </p:cNvPr>
          <p:cNvSpPr>
            <a:spLocks noGrp="1"/>
          </p:cNvSpPr>
          <p:nvPr>
            <p:ph type="title"/>
          </p:nvPr>
        </p:nvSpPr>
        <p:spPr>
          <a:xfrm>
            <a:off x="275294" y="178806"/>
            <a:ext cx="10011706" cy="773562"/>
          </a:xfrm>
        </p:spPr>
        <p:txBody>
          <a:bodyPr/>
          <a:lstStyle/>
          <a:p>
            <a:r>
              <a:rPr lang="en-GB" dirty="0" err="1"/>
              <a:t>Risque</a:t>
            </a:r>
            <a:r>
              <a:rPr lang="en-GB" dirty="0"/>
              <a:t> </a:t>
            </a:r>
            <a:r>
              <a:rPr lang="en-GB" dirty="0" err="1"/>
              <a:t>d’ASCVD</a:t>
            </a:r>
            <a:r>
              <a:rPr lang="en-GB" dirty="0"/>
              <a:t> </a:t>
            </a:r>
            <a:r>
              <a:rPr lang="en-GB" dirty="0" err="1"/>
              <a:t>récurrent</a:t>
            </a:r>
            <a:r>
              <a:rPr lang="en-GB" dirty="0"/>
              <a:t>: IMPROVE-IT </a:t>
            </a:r>
          </a:p>
        </p:txBody>
      </p:sp>
      <p:pic>
        <p:nvPicPr>
          <p:cNvPr id="7" name="Picture 6">
            <a:extLst>
              <a:ext uri="{FF2B5EF4-FFF2-40B4-BE49-F238E27FC236}">
                <a16:creationId xmlns:a16="http://schemas.microsoft.com/office/drawing/2014/main" id="{B18020C0-20F0-43D9-B440-BBF40E7911AC}"/>
              </a:ext>
            </a:extLst>
          </p:cNvPr>
          <p:cNvPicPr>
            <a:picLocks noChangeAspect="1"/>
          </p:cNvPicPr>
          <p:nvPr/>
        </p:nvPicPr>
        <p:blipFill>
          <a:blip r:embed="rId2"/>
          <a:stretch>
            <a:fillRect/>
          </a:stretch>
        </p:blipFill>
        <p:spPr>
          <a:xfrm>
            <a:off x="3883400" y="1361704"/>
            <a:ext cx="4070250" cy="4959636"/>
          </a:xfrm>
          <a:prstGeom prst="rect">
            <a:avLst/>
          </a:prstGeom>
        </p:spPr>
      </p:pic>
      <p:sp>
        <p:nvSpPr>
          <p:cNvPr id="8" name="Rectangle 7">
            <a:extLst>
              <a:ext uri="{FF2B5EF4-FFF2-40B4-BE49-F238E27FC236}">
                <a16:creationId xmlns:a16="http://schemas.microsoft.com/office/drawing/2014/main" id="{40699FC7-419C-4F1B-A78B-926DE2202F96}"/>
              </a:ext>
            </a:extLst>
          </p:cNvPr>
          <p:cNvSpPr/>
          <p:nvPr/>
        </p:nvSpPr>
        <p:spPr>
          <a:xfrm>
            <a:off x="8777944" y="2573277"/>
            <a:ext cx="2120004" cy="690702"/>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pPr marL="0" marR="0" lvl="0" indent="0" algn="ctr" defTabSz="493776" rtl="0" eaLnBrk="1" fontAlgn="auto" latinLnBrk="0" hangingPunct="1">
              <a:lnSpc>
                <a:spcPct val="100000"/>
              </a:lnSpc>
              <a:spcBef>
                <a:spcPts val="0"/>
              </a:spcBef>
              <a:spcAft>
                <a:spcPts val="0"/>
              </a:spcAft>
              <a:buClrTx/>
              <a:buSzTx/>
              <a:buFontTx/>
              <a:buNone/>
              <a:tabLst/>
              <a:defRPr/>
            </a:pPr>
            <a:r>
              <a:rPr kumimoji="0" lang="en-US" sz="1944" b="0" i="0" u="none" strike="noStrike" kern="1200" cap="none" spc="0" normalizeH="0" baseline="0" noProof="0">
                <a:ln>
                  <a:noFill/>
                </a:ln>
                <a:solidFill>
                  <a:srgbClr val="152C41"/>
                </a:solidFill>
                <a:effectLst/>
                <a:uLnTx/>
                <a:uFillTx/>
                <a:latin typeface="Calibri"/>
                <a:ea typeface="+mn-ea"/>
                <a:cs typeface="+mn-cs"/>
              </a:rPr>
              <a:t>N=17,717 post-ACS</a:t>
            </a:r>
          </a:p>
          <a:p>
            <a:pPr marL="0" marR="0" lvl="0" indent="0" algn="ctr" defTabSz="493776" rtl="0" eaLnBrk="1" fontAlgn="auto" latinLnBrk="0" hangingPunct="1">
              <a:lnSpc>
                <a:spcPct val="100000"/>
              </a:lnSpc>
              <a:spcBef>
                <a:spcPts val="0"/>
              </a:spcBef>
              <a:spcAft>
                <a:spcPts val="0"/>
              </a:spcAft>
              <a:buClrTx/>
              <a:buSzTx/>
              <a:buFontTx/>
              <a:buNone/>
              <a:tabLst/>
              <a:defRPr/>
            </a:pPr>
            <a:r>
              <a:rPr kumimoji="0" lang="en-US" sz="1944" b="0" i="0" u="none" strike="noStrike" kern="1200" cap="none" spc="0" normalizeH="0" baseline="0" noProof="0">
                <a:ln>
                  <a:noFill/>
                </a:ln>
                <a:solidFill>
                  <a:srgbClr val="152C41"/>
                </a:solidFill>
                <a:effectLst/>
                <a:uLnTx/>
                <a:uFillTx/>
                <a:latin typeface="Calibri"/>
                <a:ea typeface="+mn-ea"/>
                <a:cs typeface="+mn-cs"/>
              </a:rPr>
              <a:t> 7-year follow-up </a:t>
            </a:r>
          </a:p>
        </p:txBody>
      </p:sp>
      <p:sp>
        <p:nvSpPr>
          <p:cNvPr id="9" name="TextBox 8">
            <a:extLst>
              <a:ext uri="{FF2B5EF4-FFF2-40B4-BE49-F238E27FC236}">
                <a16:creationId xmlns:a16="http://schemas.microsoft.com/office/drawing/2014/main" id="{B7D7BE97-8B26-4F58-ACEF-E550D38FDF38}"/>
              </a:ext>
            </a:extLst>
          </p:cNvPr>
          <p:cNvSpPr txBox="1"/>
          <p:nvPr/>
        </p:nvSpPr>
        <p:spPr>
          <a:xfrm>
            <a:off x="741232" y="3733879"/>
            <a:ext cx="2380716" cy="523220"/>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Diabetes + hypertension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 smoking + CKD 3a = 4 points</a:t>
            </a:r>
          </a:p>
        </p:txBody>
      </p:sp>
      <p:sp>
        <p:nvSpPr>
          <p:cNvPr id="10" name="Left Arrow 7">
            <a:extLst>
              <a:ext uri="{FF2B5EF4-FFF2-40B4-BE49-F238E27FC236}">
                <a16:creationId xmlns:a16="http://schemas.microsoft.com/office/drawing/2014/main" id="{83D4FED6-46DD-4852-BB05-FFFEF2A11D11}"/>
              </a:ext>
            </a:extLst>
          </p:cNvPr>
          <p:cNvSpPr/>
          <p:nvPr/>
        </p:nvSpPr>
        <p:spPr>
          <a:xfrm>
            <a:off x="7580426" y="4074367"/>
            <a:ext cx="1083466" cy="23928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Rockwell"/>
              <a:ea typeface="+mn-ea"/>
              <a:cs typeface="+mn-cs"/>
            </a:endParaRPr>
          </a:p>
        </p:txBody>
      </p:sp>
      <p:sp>
        <p:nvSpPr>
          <p:cNvPr id="11" name="Oval 10"/>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535223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ECB27F-AE68-4714-A2D2-0F45945BFE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85</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5F11012C-653C-4969-A6CD-EE0CE663FDDC}"/>
              </a:ext>
            </a:extLst>
          </p:cNvPr>
          <p:cNvSpPr>
            <a:spLocks noGrp="1"/>
          </p:cNvSpPr>
          <p:nvPr>
            <p:ph type="title"/>
          </p:nvPr>
        </p:nvSpPr>
        <p:spPr/>
        <p:txBody>
          <a:bodyPr/>
          <a:lstStyle/>
          <a:p>
            <a:r>
              <a:rPr lang="en-GB" dirty="0"/>
              <a:t>Question de </a:t>
            </a:r>
            <a:r>
              <a:rPr lang="en-GB" dirty="0" err="1"/>
              <a:t>sondage</a:t>
            </a:r>
            <a:endParaRPr lang="en-GB" dirty="0"/>
          </a:p>
        </p:txBody>
      </p:sp>
      <p:sp>
        <p:nvSpPr>
          <p:cNvPr id="6" name="Content Placeholder 5">
            <a:extLst>
              <a:ext uri="{FF2B5EF4-FFF2-40B4-BE49-F238E27FC236}">
                <a16:creationId xmlns:a16="http://schemas.microsoft.com/office/drawing/2014/main" id="{2C5E33F8-9ACF-41E3-81F7-E3AC9EB87521}"/>
              </a:ext>
            </a:extLst>
          </p:cNvPr>
          <p:cNvSpPr>
            <a:spLocks noGrp="1"/>
          </p:cNvSpPr>
          <p:nvPr>
            <p:ph idx="1"/>
          </p:nvPr>
        </p:nvSpPr>
        <p:spPr/>
        <p:txBody>
          <a:bodyPr/>
          <a:lstStyle/>
          <a:p>
            <a:pPr indent="0">
              <a:spcAft>
                <a:spcPts val="1200"/>
              </a:spcAft>
            </a:pPr>
            <a:r>
              <a:rPr lang="fr-BE" dirty="0">
                <a:solidFill>
                  <a:schemeClr val="tx1"/>
                </a:solidFill>
              </a:rPr>
              <a:t>Quelles sont les cibles LDL-C recommandées?</a:t>
            </a:r>
            <a:r>
              <a:rPr lang="en-GB" b="1" dirty="0">
                <a:solidFill>
                  <a:schemeClr val="tx1"/>
                </a:solidFill>
              </a:rPr>
              <a:t> </a:t>
            </a:r>
          </a:p>
          <a:p>
            <a:pPr indent="0"/>
            <a:r>
              <a:rPr lang="en-GB" dirty="0">
                <a:solidFill>
                  <a:schemeClr val="tx2">
                    <a:lumMod val="50000"/>
                  </a:schemeClr>
                </a:solidFill>
              </a:rPr>
              <a:t>A. LDL-C &lt;55 mg/dL (&lt;1.4 mmol/L)</a:t>
            </a:r>
          </a:p>
          <a:p>
            <a:pPr indent="0"/>
            <a:r>
              <a:rPr lang="en-GB" dirty="0">
                <a:solidFill>
                  <a:schemeClr val="tx1"/>
                </a:solidFill>
              </a:rPr>
              <a:t>B. LDL-C &lt;70 mg/dL (&lt;1.8 mmol/L)</a:t>
            </a:r>
          </a:p>
          <a:p>
            <a:pPr indent="0"/>
            <a:r>
              <a:rPr lang="en-GB" dirty="0">
                <a:solidFill>
                  <a:schemeClr val="tx1"/>
                </a:solidFill>
              </a:rPr>
              <a:t>C. LDL-C &lt;100 mg/dL (&lt;2.6 mmol/L)</a:t>
            </a:r>
          </a:p>
          <a:p>
            <a:pPr marL="0" indent="0">
              <a:buNone/>
            </a:pPr>
            <a:r>
              <a:rPr lang="en-GB" dirty="0">
                <a:solidFill>
                  <a:schemeClr val="tx1"/>
                </a:solidFill>
              </a:rPr>
              <a:t>D. The lower the better </a:t>
            </a:r>
          </a:p>
          <a:p>
            <a:pPr marL="0" indent="0">
              <a:buNone/>
            </a:pPr>
            <a:endParaRPr lang="en-GB" b="1" dirty="0">
              <a:solidFill>
                <a:schemeClr val="tx1"/>
              </a:solidFill>
            </a:endParaRPr>
          </a:p>
        </p:txBody>
      </p:sp>
      <p:sp>
        <p:nvSpPr>
          <p:cNvPr id="9" name="Text Placeholder 8">
            <a:extLst>
              <a:ext uri="{FF2B5EF4-FFF2-40B4-BE49-F238E27FC236}">
                <a16:creationId xmlns:a16="http://schemas.microsoft.com/office/drawing/2014/main" id="{B3F80537-C1BC-4D2D-8B25-623E12344A92}"/>
              </a:ext>
            </a:extLst>
          </p:cNvPr>
          <p:cNvSpPr>
            <a:spLocks noGrp="1"/>
          </p:cNvSpPr>
          <p:nvPr>
            <p:ph type="body" sz="quarter" idx="13"/>
          </p:nvPr>
        </p:nvSpPr>
        <p:spPr/>
        <p:txBody>
          <a:bodyPr/>
          <a:lstStyle/>
          <a:p>
            <a:r>
              <a:rPr lang="en-GB" dirty="0"/>
              <a:t>LDL-C, low density lipoprotein cholesterol</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092799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ECB27F-AE68-4714-A2D2-0F45945BFE9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86</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5F11012C-653C-4969-A6CD-EE0CE663FDDC}"/>
              </a:ext>
            </a:extLst>
          </p:cNvPr>
          <p:cNvSpPr>
            <a:spLocks noGrp="1"/>
          </p:cNvSpPr>
          <p:nvPr>
            <p:ph type="title"/>
          </p:nvPr>
        </p:nvSpPr>
        <p:spPr/>
        <p:txBody>
          <a:bodyPr/>
          <a:lstStyle/>
          <a:p>
            <a:r>
              <a:rPr lang="en-GB" dirty="0"/>
              <a:t>Question de </a:t>
            </a:r>
            <a:r>
              <a:rPr lang="en-GB" dirty="0" err="1"/>
              <a:t>sondage</a:t>
            </a:r>
            <a:endParaRPr lang="en-GB" dirty="0"/>
          </a:p>
        </p:txBody>
      </p:sp>
      <p:sp>
        <p:nvSpPr>
          <p:cNvPr id="6" name="Content Placeholder 5">
            <a:extLst>
              <a:ext uri="{FF2B5EF4-FFF2-40B4-BE49-F238E27FC236}">
                <a16:creationId xmlns:a16="http://schemas.microsoft.com/office/drawing/2014/main" id="{2C5E33F8-9ACF-41E3-81F7-E3AC9EB87521}"/>
              </a:ext>
            </a:extLst>
          </p:cNvPr>
          <p:cNvSpPr>
            <a:spLocks noGrp="1"/>
          </p:cNvSpPr>
          <p:nvPr>
            <p:ph idx="1"/>
          </p:nvPr>
        </p:nvSpPr>
        <p:spPr/>
        <p:txBody>
          <a:bodyPr/>
          <a:lstStyle/>
          <a:p>
            <a:pPr indent="0">
              <a:spcAft>
                <a:spcPts val="1200"/>
              </a:spcAft>
            </a:pPr>
            <a:r>
              <a:rPr lang="fr-BE" dirty="0">
                <a:solidFill>
                  <a:schemeClr val="tx1"/>
                </a:solidFill>
              </a:rPr>
              <a:t>Quelles sont les cibles LDL-C recommandées?</a:t>
            </a:r>
            <a:r>
              <a:rPr lang="en-GB" b="1" dirty="0">
                <a:solidFill>
                  <a:schemeClr val="tx1"/>
                </a:solidFill>
              </a:rPr>
              <a:t> </a:t>
            </a:r>
          </a:p>
          <a:p>
            <a:pPr indent="0"/>
            <a:r>
              <a:rPr lang="en-GB" dirty="0">
                <a:solidFill>
                  <a:schemeClr val="tx2">
                    <a:lumMod val="50000"/>
                  </a:schemeClr>
                </a:solidFill>
              </a:rPr>
              <a:t>A. </a:t>
            </a:r>
            <a:r>
              <a:rPr lang="en-GB" dirty="0">
                <a:solidFill>
                  <a:srgbClr val="FF0000"/>
                </a:solidFill>
              </a:rPr>
              <a:t>LDL-C &lt;55 mg/dL (&lt;1.4 mmol/L)</a:t>
            </a:r>
          </a:p>
          <a:p>
            <a:pPr indent="0"/>
            <a:r>
              <a:rPr lang="en-GB" dirty="0">
                <a:solidFill>
                  <a:schemeClr val="tx1"/>
                </a:solidFill>
              </a:rPr>
              <a:t>B. LDL-C &lt;70 mg/dL (&lt;1.8 mmol/L)</a:t>
            </a:r>
          </a:p>
          <a:p>
            <a:pPr indent="0"/>
            <a:r>
              <a:rPr lang="en-GB" dirty="0">
                <a:solidFill>
                  <a:schemeClr val="tx1"/>
                </a:solidFill>
              </a:rPr>
              <a:t>C. LDL-C &lt;100 mg/dL (&lt;2.6 mmol/L)</a:t>
            </a:r>
          </a:p>
          <a:p>
            <a:pPr marL="0" indent="0">
              <a:buNone/>
            </a:pPr>
            <a:r>
              <a:rPr lang="en-GB" dirty="0">
                <a:solidFill>
                  <a:schemeClr val="tx1"/>
                </a:solidFill>
              </a:rPr>
              <a:t>D. The lower the better </a:t>
            </a:r>
          </a:p>
          <a:p>
            <a:pPr marL="0" indent="0">
              <a:buNone/>
            </a:pPr>
            <a:endParaRPr lang="en-GB" b="1" dirty="0">
              <a:solidFill>
                <a:schemeClr val="tx1"/>
              </a:solidFill>
            </a:endParaRPr>
          </a:p>
        </p:txBody>
      </p:sp>
      <p:sp>
        <p:nvSpPr>
          <p:cNvPr id="9" name="Text Placeholder 8">
            <a:extLst>
              <a:ext uri="{FF2B5EF4-FFF2-40B4-BE49-F238E27FC236}">
                <a16:creationId xmlns:a16="http://schemas.microsoft.com/office/drawing/2014/main" id="{B3F80537-C1BC-4D2D-8B25-623E12344A92}"/>
              </a:ext>
            </a:extLst>
          </p:cNvPr>
          <p:cNvSpPr>
            <a:spLocks noGrp="1"/>
          </p:cNvSpPr>
          <p:nvPr>
            <p:ph type="body" sz="quarter" idx="13"/>
          </p:nvPr>
        </p:nvSpPr>
        <p:spPr/>
        <p:txBody>
          <a:bodyPr/>
          <a:lstStyle/>
          <a:p>
            <a:r>
              <a:rPr lang="en-GB" dirty="0"/>
              <a:t>LDL-C, low density lipoprotein cholesterol</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912089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3E87FFA-DD41-48F8-A57C-C6F55AE9B89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87</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951ED272-3AF0-4179-95B4-DCC4C665CD4A}"/>
              </a:ext>
            </a:extLst>
          </p:cNvPr>
          <p:cNvSpPr>
            <a:spLocks noGrp="1"/>
          </p:cNvSpPr>
          <p:nvPr>
            <p:ph type="body" sz="quarter" idx="13"/>
          </p:nvPr>
        </p:nvSpPr>
        <p:spPr/>
        <p:txBody>
          <a:bodyPr/>
          <a:lstStyle/>
          <a:p>
            <a:r>
              <a:rPr lang="en-GB" dirty="0"/>
              <a:t>LDL-C, low density lipoprotein cholesterol</a:t>
            </a:r>
          </a:p>
          <a:p>
            <a:r>
              <a:rPr lang="en-GB" dirty="0"/>
              <a:t>*Class of recommendation; </a:t>
            </a:r>
            <a:r>
              <a:rPr lang="en-GB" baseline="30000" dirty="0"/>
              <a:t>†</a:t>
            </a:r>
            <a:r>
              <a:rPr lang="en-GB" dirty="0"/>
              <a:t>Level of evidence</a:t>
            </a:r>
          </a:p>
        </p:txBody>
      </p:sp>
      <p:sp>
        <p:nvSpPr>
          <p:cNvPr id="4" name="Text Placeholder 3">
            <a:extLst>
              <a:ext uri="{FF2B5EF4-FFF2-40B4-BE49-F238E27FC236}">
                <a16:creationId xmlns:a16="http://schemas.microsoft.com/office/drawing/2014/main" id="{44EA2BA0-CAF2-4EE7-8C48-E73D98409141}"/>
              </a:ext>
            </a:extLst>
          </p:cNvPr>
          <p:cNvSpPr>
            <a:spLocks noGrp="1"/>
          </p:cNvSpPr>
          <p:nvPr>
            <p:ph type="body" sz="quarter" idx="14"/>
          </p:nvPr>
        </p:nvSpPr>
        <p:spPr>
          <a:xfrm>
            <a:off x="7016817" y="6382225"/>
            <a:ext cx="3576421" cy="365125"/>
          </a:xfrm>
        </p:spPr>
        <p:txBody>
          <a:bodyPr/>
          <a:lstStyle/>
          <a:p>
            <a:r>
              <a:rPr lang="en-GB"/>
              <a:t>Mach F, </a:t>
            </a:r>
            <a:r>
              <a:rPr lang="en-GB" i="1"/>
              <a:t>et al</a:t>
            </a:r>
            <a:r>
              <a:rPr lang="en-GB"/>
              <a:t>. </a:t>
            </a:r>
            <a:r>
              <a:rPr lang="en-GB" i="1"/>
              <a:t>Eur Heart J</a:t>
            </a:r>
            <a:r>
              <a:rPr lang="en-GB"/>
              <a:t>. 2019;0:1–78</a:t>
            </a:r>
            <a:endParaRPr lang="en-GB">
              <a:solidFill>
                <a:srgbClr val="FF0000"/>
              </a:solidFill>
            </a:endParaRPr>
          </a:p>
        </p:txBody>
      </p:sp>
      <p:sp>
        <p:nvSpPr>
          <p:cNvPr id="5" name="Title 4">
            <a:extLst>
              <a:ext uri="{FF2B5EF4-FFF2-40B4-BE49-F238E27FC236}">
                <a16:creationId xmlns:a16="http://schemas.microsoft.com/office/drawing/2014/main" id="{4D70DFBF-23EC-417D-9A3D-E6D08CB3ED71}"/>
              </a:ext>
            </a:extLst>
          </p:cNvPr>
          <p:cNvSpPr>
            <a:spLocks noGrp="1"/>
          </p:cNvSpPr>
          <p:nvPr>
            <p:ph type="title"/>
          </p:nvPr>
        </p:nvSpPr>
        <p:spPr>
          <a:xfrm>
            <a:off x="717421" y="144595"/>
            <a:ext cx="10159585" cy="773562"/>
          </a:xfrm>
        </p:spPr>
        <p:txBody>
          <a:bodyPr/>
          <a:lstStyle/>
          <a:p>
            <a:r>
              <a:rPr lang="en-GB" sz="3600"/>
              <a:t>ESC/EAS 2019 recommended LDL-C goals</a:t>
            </a:r>
          </a:p>
        </p:txBody>
      </p:sp>
      <p:graphicFrame>
        <p:nvGraphicFramePr>
          <p:cNvPr id="12" name="Table 11">
            <a:extLst>
              <a:ext uri="{FF2B5EF4-FFF2-40B4-BE49-F238E27FC236}">
                <a16:creationId xmlns:a16="http://schemas.microsoft.com/office/drawing/2014/main" id="{20A50BFF-89BD-4CF0-878D-B6A5718A9E64}"/>
              </a:ext>
            </a:extLst>
          </p:cNvPr>
          <p:cNvGraphicFramePr>
            <a:graphicFrameLocks noGrp="1"/>
          </p:cNvGraphicFramePr>
          <p:nvPr>
            <p:extLst/>
          </p:nvPr>
        </p:nvGraphicFramePr>
        <p:xfrm>
          <a:off x="753360" y="1849214"/>
          <a:ext cx="9670938" cy="1812000"/>
        </p:xfrm>
        <a:graphic>
          <a:graphicData uri="http://schemas.openxmlformats.org/drawingml/2006/table">
            <a:tbl>
              <a:tblPr firstRow="1" bandRow="1">
                <a:tableStyleId>{1FECB4D8-DB02-4DC6-A0A2-4F2EBAE1DC90}</a:tableStyleId>
              </a:tblPr>
              <a:tblGrid>
                <a:gridCol w="7565445">
                  <a:extLst>
                    <a:ext uri="{9D8B030D-6E8A-4147-A177-3AD203B41FA5}">
                      <a16:colId xmlns:a16="http://schemas.microsoft.com/office/drawing/2014/main" val="3675359589"/>
                    </a:ext>
                  </a:extLst>
                </a:gridCol>
                <a:gridCol w="1029810">
                  <a:extLst>
                    <a:ext uri="{9D8B030D-6E8A-4147-A177-3AD203B41FA5}">
                      <a16:colId xmlns:a16="http://schemas.microsoft.com/office/drawing/2014/main" val="2877943540"/>
                    </a:ext>
                  </a:extLst>
                </a:gridCol>
                <a:gridCol w="1075683">
                  <a:extLst>
                    <a:ext uri="{9D8B030D-6E8A-4147-A177-3AD203B41FA5}">
                      <a16:colId xmlns:a16="http://schemas.microsoft.com/office/drawing/2014/main" val="1957195527"/>
                    </a:ext>
                  </a:extLst>
                </a:gridCol>
              </a:tblGrid>
              <a:tr h="199733">
                <a:tc>
                  <a:txBody>
                    <a:bodyPr/>
                    <a:lstStyle/>
                    <a:p>
                      <a:pPr marL="0" algn="l" defTabSz="914400" rtl="0" eaLnBrk="1" latinLnBrk="0" hangingPunct="1">
                        <a:lnSpc>
                          <a:spcPct val="100000"/>
                        </a:lnSpc>
                      </a:pPr>
                      <a:r>
                        <a:rPr lang="en-GB" sz="1600" b="1" kern="1200">
                          <a:solidFill>
                            <a:schemeClr val="bg1"/>
                          </a:solidFill>
                          <a:latin typeface="Arial" panose="020B0604020202020204" pitchFamily="34" charset="0"/>
                          <a:ea typeface="+mn-ea"/>
                          <a:cs typeface="Arial" panose="020B0604020202020204" pitchFamily="34" charset="0"/>
                        </a:rPr>
                        <a:t>Recommendations</a:t>
                      </a:r>
                    </a:p>
                  </a:txBody>
                  <a:tcPr marT="36000" marB="36000"/>
                </a:tc>
                <a:tc>
                  <a:txBody>
                    <a:bodyPr/>
                    <a:lstStyle/>
                    <a:p>
                      <a:pPr marL="0" algn="l" defTabSz="914400" rtl="0" eaLnBrk="1" latinLnBrk="0" hangingPunct="1">
                        <a:lnSpc>
                          <a:spcPct val="100000"/>
                        </a:lnSpc>
                      </a:pPr>
                      <a:r>
                        <a:rPr lang="en-GB" sz="1600" b="1" kern="1200" dirty="0">
                          <a:solidFill>
                            <a:schemeClr val="bg1"/>
                          </a:solidFill>
                          <a:latin typeface="Arial" panose="020B0604020202020204" pitchFamily="34" charset="0"/>
                          <a:ea typeface="+mn-ea"/>
                          <a:cs typeface="Arial" panose="020B0604020202020204" pitchFamily="34" charset="0"/>
                        </a:rPr>
                        <a:t>Class*</a:t>
                      </a:r>
                    </a:p>
                  </a:txBody>
                  <a:tcPr marT="36000" marB="36000"/>
                </a:tc>
                <a:tc>
                  <a:txBody>
                    <a:bodyPr/>
                    <a:lstStyle/>
                    <a:p>
                      <a:pPr marL="0" algn="l" defTabSz="914400" rtl="0" eaLnBrk="1" latinLnBrk="0" hangingPunct="1">
                        <a:lnSpc>
                          <a:spcPct val="100000"/>
                        </a:lnSpc>
                      </a:pPr>
                      <a:r>
                        <a:rPr lang="en-GB" sz="1600" b="1" kern="1200" dirty="0">
                          <a:solidFill>
                            <a:schemeClr val="bg1"/>
                          </a:solidFill>
                          <a:latin typeface="Arial" panose="020B0604020202020204" pitchFamily="34" charset="0"/>
                          <a:ea typeface="+mn-ea"/>
                          <a:cs typeface="Arial" panose="020B0604020202020204" pitchFamily="34" charset="0"/>
                        </a:rPr>
                        <a:t>Level</a:t>
                      </a:r>
                      <a:r>
                        <a:rPr lang="en-GB" sz="1600" b="1" kern="1200" baseline="30000" dirty="0">
                          <a:solidFill>
                            <a:schemeClr val="bg1"/>
                          </a:solidFill>
                          <a:latin typeface="Arial" panose="020B0604020202020204" pitchFamily="34" charset="0"/>
                          <a:ea typeface="+mn-ea"/>
                          <a:cs typeface="Arial" panose="020B0604020202020204" pitchFamily="34" charset="0"/>
                        </a:rPr>
                        <a:t>†</a:t>
                      </a:r>
                      <a:endParaRPr lang="en-GB" sz="1600" b="1" kern="1200" dirty="0">
                        <a:solidFill>
                          <a:schemeClr val="bg1"/>
                        </a:solidFill>
                        <a:latin typeface="Arial" panose="020B0604020202020204" pitchFamily="34" charset="0"/>
                        <a:ea typeface="+mn-ea"/>
                        <a:cs typeface="Arial" panose="020B0604020202020204" pitchFamily="34" charset="0"/>
                      </a:endParaRPr>
                    </a:p>
                  </a:txBody>
                  <a:tcPr marT="36000" marB="36000"/>
                </a:tc>
                <a:extLst>
                  <a:ext uri="{0D108BD9-81ED-4DB2-BD59-A6C34878D82A}">
                    <a16:rowId xmlns:a16="http://schemas.microsoft.com/office/drawing/2014/main" val="138550608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In secondary prevention for patients at very-high risk, an LDL-C reduction of ≥50% from baseline and an LDL-C goal of &lt;1.4 mmol/L (55 mg/dL) are recommended </a:t>
                      </a:r>
                    </a:p>
                  </a:txBody>
                  <a:tcPr marT="36000" marB="36000">
                    <a:solidFill>
                      <a:srgbClr val="E9EEF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A</a:t>
                      </a:r>
                    </a:p>
                  </a:txBody>
                  <a:tcPr marT="36000" marB="36000">
                    <a:solidFill>
                      <a:schemeClr val="accent1">
                        <a:lumMod val="75000"/>
                        <a:lumOff val="25000"/>
                      </a:schemeClr>
                    </a:solidFill>
                  </a:tcPr>
                </a:tc>
                <a:extLst>
                  <a:ext uri="{0D108BD9-81ED-4DB2-BD59-A6C34878D82A}">
                    <a16:rowId xmlns:a16="http://schemas.microsoft.com/office/drawing/2014/main" val="314374692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In primary prevention for individuals at very-high risk, an LDL-C reduction of ≥50% from baseline and an LDL-C goal of &lt;1.4 mmol/L (&lt;55 mg/dL) are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chemeClr val="tx1">
                        <a:lumMod val="50000"/>
                        <a:lumOff val="50000"/>
                      </a:schemeClr>
                    </a:solidFill>
                  </a:tcPr>
                </a:tc>
                <a:extLst>
                  <a:ext uri="{0D108BD9-81ED-4DB2-BD59-A6C34878D82A}">
                    <a16:rowId xmlns:a16="http://schemas.microsoft.com/office/drawing/2014/main" val="69323763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In patients at high risk, an LDL-C reduction of ≥50% from baseline and an LDL-C goal of &lt;1.8 mmol/L (&lt;70 mg/dL) are recommended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400" b="0" kern="1200" baseline="0" dirty="0">
                          <a:solidFill>
                            <a:schemeClr val="bg1"/>
                          </a:solidFill>
                          <a:latin typeface="Arial" panose="020B0604020202020204" pitchFamily="34" charset="0"/>
                          <a:ea typeface="+mn-ea"/>
                          <a:cs typeface="Arial" panose="020B0604020202020204" pitchFamily="34" charset="0"/>
                        </a:rPr>
                        <a:t>A</a:t>
                      </a:r>
                    </a:p>
                  </a:txBody>
                  <a:tcPr marT="36000" marB="36000">
                    <a:solidFill>
                      <a:schemeClr val="tx1">
                        <a:lumMod val="75000"/>
                        <a:lumOff val="25000"/>
                      </a:schemeClr>
                    </a:solidFill>
                  </a:tcPr>
                </a:tc>
                <a:extLst>
                  <a:ext uri="{0D108BD9-81ED-4DB2-BD59-A6C34878D82A}">
                    <a16:rowId xmlns:a16="http://schemas.microsoft.com/office/drawing/2014/main" val="1806141727"/>
                  </a:ext>
                </a:extLst>
              </a:tr>
            </a:tbl>
          </a:graphicData>
        </a:graphic>
      </p:graphicFrame>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918219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5BA99B9-3683-4565-A1C6-A444E4ABAB8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88</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1" name="Text Placeholder 10">
            <a:extLst>
              <a:ext uri="{FF2B5EF4-FFF2-40B4-BE49-F238E27FC236}">
                <a16:creationId xmlns:a16="http://schemas.microsoft.com/office/drawing/2014/main" id="{A4265443-D58E-438F-ADDF-78B859086D5A}"/>
              </a:ext>
            </a:extLst>
          </p:cNvPr>
          <p:cNvSpPr>
            <a:spLocks noGrp="1"/>
          </p:cNvSpPr>
          <p:nvPr>
            <p:ph type="body" sz="quarter" idx="13"/>
          </p:nvPr>
        </p:nvSpPr>
        <p:spPr/>
        <p:txBody>
          <a:bodyPr/>
          <a:lstStyle/>
          <a:p>
            <a:r>
              <a:rPr lang="en-GB"/>
              <a:t>EA, EUROASPIRE</a:t>
            </a:r>
          </a:p>
        </p:txBody>
      </p:sp>
      <p:sp>
        <p:nvSpPr>
          <p:cNvPr id="4" name="Text Placeholder 3">
            <a:extLst>
              <a:ext uri="{FF2B5EF4-FFF2-40B4-BE49-F238E27FC236}">
                <a16:creationId xmlns:a16="http://schemas.microsoft.com/office/drawing/2014/main" id="{49320983-F81F-45E2-A14C-2AAD19CF5C2F}"/>
              </a:ext>
            </a:extLst>
          </p:cNvPr>
          <p:cNvSpPr>
            <a:spLocks noGrp="1"/>
          </p:cNvSpPr>
          <p:nvPr>
            <p:ph type="body" sz="quarter" idx="14"/>
          </p:nvPr>
        </p:nvSpPr>
        <p:spPr/>
        <p:txBody>
          <a:bodyPr/>
          <a:lstStyle/>
          <a:p>
            <a:r>
              <a:rPr lang="en-GB"/>
              <a:t>Santos RD. </a:t>
            </a:r>
            <a:r>
              <a:rPr lang="en-GB" i="1"/>
              <a:t>Eur J Prevent </a:t>
            </a:r>
            <a:r>
              <a:rPr lang="en-GB" i="1" err="1"/>
              <a:t>Cardiol</a:t>
            </a:r>
            <a:r>
              <a:rPr lang="en-GB"/>
              <a:t>. 2019;26:820–3</a:t>
            </a:r>
          </a:p>
        </p:txBody>
      </p:sp>
      <p:sp>
        <p:nvSpPr>
          <p:cNvPr id="5" name="Title 4">
            <a:extLst>
              <a:ext uri="{FF2B5EF4-FFF2-40B4-BE49-F238E27FC236}">
                <a16:creationId xmlns:a16="http://schemas.microsoft.com/office/drawing/2014/main" id="{E03BF9DC-7CAD-41FC-AF2A-0A75FAF12283}"/>
              </a:ext>
            </a:extLst>
          </p:cNvPr>
          <p:cNvSpPr>
            <a:spLocks noGrp="1"/>
          </p:cNvSpPr>
          <p:nvPr>
            <p:ph type="title"/>
          </p:nvPr>
        </p:nvSpPr>
        <p:spPr/>
        <p:txBody>
          <a:bodyPr/>
          <a:lstStyle/>
          <a:p>
            <a:r>
              <a:rPr lang="en-GB" sz="3400"/>
              <a:t>Uncontrolled ASCVD risk factors in Europe: </a:t>
            </a:r>
            <a:br>
              <a:rPr lang="en-GB" sz="3400"/>
            </a:br>
            <a:r>
              <a:rPr lang="en-GB" sz="3400"/>
              <a:t>30-year evolution in EUROASPIRE </a:t>
            </a:r>
          </a:p>
        </p:txBody>
      </p:sp>
      <p:pic>
        <p:nvPicPr>
          <p:cNvPr id="7" name="Picture 6">
            <a:extLst>
              <a:ext uri="{FF2B5EF4-FFF2-40B4-BE49-F238E27FC236}">
                <a16:creationId xmlns:a16="http://schemas.microsoft.com/office/drawing/2014/main" id="{9C37F9B6-D0F1-402C-AA8D-209641B8783A}"/>
              </a:ext>
            </a:extLst>
          </p:cNvPr>
          <p:cNvPicPr>
            <a:picLocks noChangeAspect="1"/>
          </p:cNvPicPr>
          <p:nvPr/>
        </p:nvPicPr>
        <p:blipFill>
          <a:blip r:embed="rId2"/>
          <a:stretch>
            <a:fillRect/>
          </a:stretch>
        </p:blipFill>
        <p:spPr>
          <a:xfrm>
            <a:off x="522115" y="1314694"/>
            <a:ext cx="10788656" cy="4645116"/>
          </a:xfrm>
          <a:prstGeom prst="rect">
            <a:avLst/>
          </a:prstGeom>
        </p:spPr>
      </p:pic>
      <p:cxnSp>
        <p:nvCxnSpPr>
          <p:cNvPr id="8" name="Straight Arrow Connector 7">
            <a:extLst>
              <a:ext uri="{FF2B5EF4-FFF2-40B4-BE49-F238E27FC236}">
                <a16:creationId xmlns:a16="http://schemas.microsoft.com/office/drawing/2014/main" id="{72E6051B-FC93-43E8-B45E-DF5B153D6E2E}"/>
              </a:ext>
            </a:extLst>
          </p:cNvPr>
          <p:cNvCxnSpPr>
            <a:cxnSpLocks/>
          </p:cNvCxnSpPr>
          <p:nvPr/>
        </p:nvCxnSpPr>
        <p:spPr>
          <a:xfrm flipH="1">
            <a:off x="8750751" y="1673908"/>
            <a:ext cx="837282" cy="64999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103F460-BAA1-4D9E-959D-1CCBA2959D5B}"/>
              </a:ext>
            </a:extLst>
          </p:cNvPr>
          <p:cNvSpPr txBox="1"/>
          <p:nvPr/>
        </p:nvSpPr>
        <p:spPr>
          <a:xfrm>
            <a:off x="9786337" y="1508656"/>
            <a:ext cx="109036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52C41"/>
                </a:solidFill>
                <a:effectLst/>
                <a:uLnTx/>
                <a:uFillTx/>
                <a:latin typeface="Calibri" panose="020F0502020204030204" pitchFamily="34" charset="0"/>
                <a:ea typeface="+mn-ea"/>
                <a:cs typeface="Calibri" panose="020F0502020204030204" pitchFamily="34" charset="0"/>
              </a:rPr>
              <a:t> 30% only</a:t>
            </a:r>
          </a:p>
        </p:txBody>
      </p:sp>
      <p:sp>
        <p:nvSpPr>
          <p:cNvPr id="3" name="TextBox 2">
            <a:extLst>
              <a:ext uri="{FF2B5EF4-FFF2-40B4-BE49-F238E27FC236}">
                <a16:creationId xmlns:a16="http://schemas.microsoft.com/office/drawing/2014/main" id="{1FD29FD4-DC89-483A-9652-74DE8A885F55}"/>
              </a:ext>
            </a:extLst>
          </p:cNvPr>
          <p:cNvSpPr txBox="1"/>
          <p:nvPr/>
        </p:nvSpPr>
        <p:spPr>
          <a:xfrm>
            <a:off x="259882" y="1508656"/>
            <a:ext cx="266442" cy="4372380"/>
          </a:xfrm>
          <a:prstGeom prst="rect">
            <a:avLst/>
          </a:prstGeom>
        </p:spPr>
        <p:txBody>
          <a:bodyPr vert="vert270" wrap="square" lIns="0" tIns="0" rIns="0" bIns="0"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000" b="0" i="0" u="none" strike="noStrike" kern="1200" cap="none" spc="0" normalizeH="0" baseline="0" noProof="0">
              <a:ln>
                <a:noFill/>
              </a:ln>
              <a:solidFill>
                <a:srgbClr val="152C41"/>
              </a:solidFill>
              <a:effectLst/>
              <a:uLnTx/>
              <a:uFillTx/>
              <a:latin typeface="Sanchez bold"/>
              <a:ea typeface="+mn-ea"/>
              <a:cs typeface="Sanchez bold"/>
            </a:endParaRPr>
          </a:p>
        </p:txBody>
      </p:sp>
      <p:sp>
        <p:nvSpPr>
          <p:cNvPr id="6" name="Rectangle 5">
            <a:extLst>
              <a:ext uri="{FF2B5EF4-FFF2-40B4-BE49-F238E27FC236}">
                <a16:creationId xmlns:a16="http://schemas.microsoft.com/office/drawing/2014/main" id="{6F9683F0-C427-43BA-A857-BFEA5560663C}"/>
              </a:ext>
            </a:extLst>
          </p:cNvPr>
          <p:cNvSpPr/>
          <p:nvPr/>
        </p:nvSpPr>
        <p:spPr>
          <a:xfrm>
            <a:off x="222647" y="1451062"/>
            <a:ext cx="615553" cy="4372380"/>
          </a:xfrm>
          <a:prstGeom prst="rect">
            <a:avLst/>
          </a:prstGeom>
        </p:spPr>
        <p:txBody>
          <a:bodyPr vert="vert270"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333333"/>
                </a:solidFill>
                <a:effectLst/>
                <a:uLnTx/>
                <a:uFillTx/>
                <a:latin typeface="Calibri" panose="020F0502020204030204" pitchFamily="34" charset="0"/>
                <a:ea typeface="+mn-ea"/>
                <a:cs typeface="Calibri" panose="020F0502020204030204" pitchFamily="34" charset="0"/>
              </a:rPr>
              <a:t>Percentage of individuals with uncontrolled atherosclerotic cardiovascular disease risk factor at interview</a:t>
            </a:r>
            <a:endParaRPr kumimoji="0" lang="en-GB" sz="1400" b="0" i="0" u="none" strike="noStrike" kern="1200" cap="none" spc="0" normalizeH="0" baseline="0" noProof="0">
              <a:ln>
                <a:noFill/>
              </a:ln>
              <a:solidFill>
                <a:srgbClr val="152C41"/>
              </a:solidFill>
              <a:effectLst/>
              <a:uLnTx/>
              <a:uFillTx/>
              <a:latin typeface="Calibri" panose="020F0502020204030204" pitchFamily="34" charset="0"/>
              <a:ea typeface="+mn-ea"/>
              <a:cs typeface="Calibri" panose="020F0502020204030204" pitchFamily="34" charset="0"/>
            </a:endParaRPr>
          </a:p>
        </p:txBody>
      </p:sp>
      <p:sp>
        <p:nvSpPr>
          <p:cNvPr id="12" name="Oval 1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416424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8E945A-5794-4556-9544-C30EDCBD4B5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A90B627F-5283-4993-B3E7-C5C2C765D0BA}"/>
              </a:ext>
            </a:extLst>
          </p:cNvPr>
          <p:cNvSpPr>
            <a:spLocks noGrp="1"/>
          </p:cNvSpPr>
          <p:nvPr>
            <p:ph type="title"/>
          </p:nvPr>
        </p:nvSpPr>
        <p:spPr/>
        <p:txBody>
          <a:bodyPr/>
          <a:lstStyle/>
          <a:p>
            <a:r>
              <a:rPr lang="en-GB" dirty="0"/>
              <a:t>Question</a:t>
            </a:r>
          </a:p>
        </p:txBody>
      </p:sp>
      <p:sp>
        <p:nvSpPr>
          <p:cNvPr id="6" name="Content Placeholder 5">
            <a:extLst>
              <a:ext uri="{FF2B5EF4-FFF2-40B4-BE49-F238E27FC236}">
                <a16:creationId xmlns:a16="http://schemas.microsoft.com/office/drawing/2014/main" id="{998254C5-034A-43DE-9238-83A72273348A}"/>
              </a:ext>
            </a:extLst>
          </p:cNvPr>
          <p:cNvSpPr>
            <a:spLocks noGrp="1"/>
          </p:cNvSpPr>
          <p:nvPr>
            <p:ph idx="1"/>
          </p:nvPr>
        </p:nvSpPr>
        <p:spPr>
          <a:xfrm>
            <a:off x="717420" y="1473887"/>
            <a:ext cx="10331579" cy="4466547"/>
          </a:xfrm>
        </p:spPr>
        <p:txBody>
          <a:bodyPr/>
          <a:lstStyle/>
          <a:p>
            <a:pPr indent="0">
              <a:spcAft>
                <a:spcPts val="1200"/>
              </a:spcAft>
            </a:pPr>
            <a:r>
              <a:rPr lang="fr-BE" dirty="0">
                <a:solidFill>
                  <a:schemeClr val="tx1"/>
                </a:solidFill>
              </a:rPr>
              <a:t>Comment gérer le risque?</a:t>
            </a:r>
            <a:endParaRPr lang="en-GB" b="1" dirty="0">
              <a:solidFill>
                <a:schemeClr val="tx1"/>
              </a:solidFill>
            </a:endParaRPr>
          </a:p>
          <a:p>
            <a:pPr marL="0" indent="0">
              <a:buNone/>
            </a:pPr>
            <a:r>
              <a:rPr lang="en-GB" dirty="0">
                <a:solidFill>
                  <a:schemeClr val="tx1"/>
                </a:solidFill>
              </a:rPr>
              <a:t>A. </a:t>
            </a:r>
            <a:r>
              <a:rPr lang="en-GB" dirty="0" err="1">
                <a:solidFill>
                  <a:schemeClr val="tx1"/>
                </a:solidFill>
              </a:rPr>
              <a:t>Arrêt</a:t>
            </a:r>
            <a:r>
              <a:rPr lang="en-GB" dirty="0">
                <a:solidFill>
                  <a:schemeClr val="tx1"/>
                </a:solidFill>
              </a:rPr>
              <a:t> du </a:t>
            </a:r>
            <a:r>
              <a:rPr lang="en-GB" dirty="0" err="1">
                <a:solidFill>
                  <a:schemeClr val="tx1"/>
                </a:solidFill>
              </a:rPr>
              <a:t>tabac</a:t>
            </a:r>
            <a:r>
              <a:rPr lang="en-GB" dirty="0">
                <a:solidFill>
                  <a:schemeClr val="tx1"/>
                </a:solidFill>
              </a:rPr>
              <a:t> + </a:t>
            </a:r>
            <a:r>
              <a:rPr lang="en-GB" dirty="0" err="1">
                <a:solidFill>
                  <a:schemeClr val="tx1"/>
                </a:solidFill>
              </a:rPr>
              <a:t>ézétimibe</a:t>
            </a:r>
            <a:r>
              <a:rPr lang="en-GB" dirty="0">
                <a:solidFill>
                  <a:schemeClr val="tx1"/>
                </a:solidFill>
              </a:rPr>
              <a:t> 10 mg</a:t>
            </a:r>
          </a:p>
          <a:p>
            <a:pPr indent="0"/>
            <a:r>
              <a:rPr lang="en-GB" dirty="0">
                <a:solidFill>
                  <a:schemeClr val="tx2">
                    <a:lumMod val="50000"/>
                  </a:schemeClr>
                </a:solidFill>
              </a:rPr>
              <a:t>B. </a:t>
            </a:r>
            <a:r>
              <a:rPr lang="en-GB" dirty="0" err="1">
                <a:solidFill>
                  <a:schemeClr val="tx1"/>
                </a:solidFill>
              </a:rPr>
              <a:t>Arrêt</a:t>
            </a:r>
            <a:r>
              <a:rPr lang="en-GB" dirty="0">
                <a:solidFill>
                  <a:schemeClr val="tx1"/>
                </a:solidFill>
              </a:rPr>
              <a:t> du </a:t>
            </a:r>
            <a:r>
              <a:rPr lang="en-GB" dirty="0" err="1">
                <a:solidFill>
                  <a:schemeClr val="tx1"/>
                </a:solidFill>
              </a:rPr>
              <a:t>tabac</a:t>
            </a:r>
            <a:r>
              <a:rPr lang="en-GB" dirty="0">
                <a:solidFill>
                  <a:schemeClr val="tx2">
                    <a:lumMod val="50000"/>
                  </a:schemeClr>
                </a:solidFill>
              </a:rPr>
              <a:t> + switch à </a:t>
            </a:r>
            <a:r>
              <a:rPr lang="en-GB" dirty="0" err="1">
                <a:solidFill>
                  <a:schemeClr val="tx2">
                    <a:lumMod val="50000"/>
                  </a:schemeClr>
                </a:solidFill>
              </a:rPr>
              <a:t>une</a:t>
            </a:r>
            <a:r>
              <a:rPr lang="en-GB" dirty="0">
                <a:solidFill>
                  <a:schemeClr val="tx2">
                    <a:lumMod val="50000"/>
                  </a:schemeClr>
                </a:solidFill>
              </a:rPr>
              <a:t> </a:t>
            </a:r>
            <a:r>
              <a:rPr lang="en-GB" dirty="0" err="1">
                <a:solidFill>
                  <a:schemeClr val="tx2">
                    <a:lumMod val="50000"/>
                  </a:schemeClr>
                </a:solidFill>
              </a:rPr>
              <a:t>statine</a:t>
            </a:r>
            <a:r>
              <a:rPr lang="en-GB" dirty="0">
                <a:solidFill>
                  <a:schemeClr val="tx2">
                    <a:lumMod val="50000"/>
                  </a:schemeClr>
                </a:solidFill>
              </a:rPr>
              <a:t> de haute </a:t>
            </a:r>
            <a:r>
              <a:rPr lang="en-GB" dirty="0" err="1">
                <a:solidFill>
                  <a:schemeClr val="tx2">
                    <a:lumMod val="50000"/>
                  </a:schemeClr>
                </a:solidFill>
              </a:rPr>
              <a:t>intensité</a:t>
            </a:r>
            <a:r>
              <a:rPr lang="en-GB" dirty="0">
                <a:solidFill>
                  <a:schemeClr val="tx2">
                    <a:lumMod val="50000"/>
                  </a:schemeClr>
                </a:solidFill>
              </a:rPr>
              <a:t> + </a:t>
            </a:r>
            <a:r>
              <a:rPr lang="en-GB" dirty="0" err="1">
                <a:solidFill>
                  <a:schemeClr val="tx2">
                    <a:lumMod val="50000"/>
                  </a:schemeClr>
                </a:solidFill>
              </a:rPr>
              <a:t>ézétimibe</a:t>
            </a:r>
            <a:endParaRPr lang="en-GB" dirty="0">
              <a:solidFill>
                <a:schemeClr val="tx2">
                  <a:lumMod val="50000"/>
                </a:schemeClr>
              </a:solidFill>
            </a:endParaRPr>
          </a:p>
          <a:p>
            <a:pPr indent="0"/>
            <a:r>
              <a:rPr lang="en-GB" dirty="0">
                <a:solidFill>
                  <a:schemeClr val="tx1"/>
                </a:solidFill>
              </a:rPr>
              <a:t>C. </a:t>
            </a:r>
            <a:r>
              <a:rPr lang="en-GB" dirty="0" err="1">
                <a:solidFill>
                  <a:schemeClr val="tx1"/>
                </a:solidFill>
              </a:rPr>
              <a:t>Arrêt</a:t>
            </a:r>
            <a:r>
              <a:rPr lang="en-GB" dirty="0">
                <a:solidFill>
                  <a:schemeClr val="tx1"/>
                </a:solidFill>
              </a:rPr>
              <a:t> du </a:t>
            </a:r>
            <a:r>
              <a:rPr lang="en-GB" dirty="0" err="1">
                <a:solidFill>
                  <a:schemeClr val="tx1"/>
                </a:solidFill>
              </a:rPr>
              <a:t>tabac</a:t>
            </a:r>
            <a:r>
              <a:rPr lang="en-GB" dirty="0">
                <a:solidFill>
                  <a:schemeClr val="tx1"/>
                </a:solidFill>
              </a:rPr>
              <a:t> + titration à </a:t>
            </a:r>
            <a:r>
              <a:rPr lang="en-GB" dirty="0" err="1">
                <a:solidFill>
                  <a:schemeClr val="tx1"/>
                </a:solidFill>
              </a:rPr>
              <a:t>l’atorvastatine</a:t>
            </a:r>
            <a:r>
              <a:rPr lang="en-GB" dirty="0">
                <a:solidFill>
                  <a:schemeClr val="tx1"/>
                </a:solidFill>
              </a:rPr>
              <a:t> 80 mg </a:t>
            </a:r>
          </a:p>
          <a:p>
            <a:pPr indent="0"/>
            <a:r>
              <a:rPr lang="en-GB" dirty="0">
                <a:solidFill>
                  <a:schemeClr val="tx1"/>
                </a:solidFill>
              </a:rPr>
              <a:t>D. </a:t>
            </a:r>
            <a:r>
              <a:rPr lang="en-GB" dirty="0" err="1">
                <a:solidFill>
                  <a:schemeClr val="tx1"/>
                </a:solidFill>
              </a:rPr>
              <a:t>Arrêt</a:t>
            </a:r>
            <a:r>
              <a:rPr lang="en-GB" dirty="0">
                <a:solidFill>
                  <a:schemeClr val="tx1"/>
                </a:solidFill>
              </a:rPr>
              <a:t> du </a:t>
            </a:r>
            <a:r>
              <a:rPr lang="en-GB" dirty="0" err="1">
                <a:solidFill>
                  <a:schemeClr val="tx1"/>
                </a:solidFill>
              </a:rPr>
              <a:t>tabac</a:t>
            </a:r>
            <a:r>
              <a:rPr lang="en-GB" dirty="0">
                <a:solidFill>
                  <a:schemeClr val="tx1"/>
                </a:solidFill>
              </a:rPr>
              <a:t> + </a:t>
            </a:r>
            <a:r>
              <a:rPr lang="en-GB" dirty="0" err="1">
                <a:solidFill>
                  <a:schemeClr val="tx1"/>
                </a:solidFill>
              </a:rPr>
              <a:t>atorvastatine</a:t>
            </a:r>
            <a:r>
              <a:rPr lang="en-GB" dirty="0">
                <a:solidFill>
                  <a:schemeClr val="tx1"/>
                </a:solidFill>
              </a:rPr>
              <a:t> 40 mg + fenofibrate 160 mg</a:t>
            </a:r>
          </a:p>
          <a:p>
            <a:pPr marL="0" indent="0">
              <a:buNone/>
            </a:pPr>
            <a:endParaRPr lang="en-GB" b="1" dirty="0">
              <a:solidFill>
                <a:schemeClr val="tx1"/>
              </a:solidFill>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4452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46BF8-2400-48AA-83F0-B2B47E0CEC46}"/>
              </a:ext>
            </a:extLst>
          </p:cNvPr>
          <p:cNvSpPr>
            <a:spLocks noGrp="1"/>
          </p:cNvSpPr>
          <p:nvPr>
            <p:ph type="title"/>
          </p:nvPr>
        </p:nvSpPr>
        <p:spPr>
          <a:xfrm>
            <a:off x="579595" y="32619"/>
            <a:ext cx="10515600" cy="1325563"/>
          </a:xfrm>
        </p:spPr>
        <p:txBody>
          <a:bodyPr>
            <a:normAutofit/>
          </a:bodyPr>
          <a:lstStyle/>
          <a:p>
            <a:r>
              <a:rPr lang="en-US" sz="2667" dirty="0">
                <a:latin typeface="+mn-lt"/>
              </a:rPr>
              <a:t>CARDIOVASCULAR RISK CATEGORIES </a:t>
            </a:r>
          </a:p>
        </p:txBody>
      </p:sp>
      <p:sp>
        <p:nvSpPr>
          <p:cNvPr id="7" name="TextBox 6">
            <a:extLst>
              <a:ext uri="{FF2B5EF4-FFF2-40B4-BE49-F238E27FC236}">
                <a16:creationId xmlns:a16="http://schemas.microsoft.com/office/drawing/2014/main" id="{8273EEDC-37EF-440F-9736-37DF18D1743C}"/>
              </a:ext>
            </a:extLst>
          </p:cNvPr>
          <p:cNvSpPr txBox="1"/>
          <p:nvPr/>
        </p:nvSpPr>
        <p:spPr>
          <a:xfrm>
            <a:off x="8101601" y="1264333"/>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2019</a:t>
            </a:r>
          </a:p>
        </p:txBody>
      </p:sp>
      <p:sp>
        <p:nvSpPr>
          <p:cNvPr id="8" name="TextBox 7">
            <a:extLst>
              <a:ext uri="{FF2B5EF4-FFF2-40B4-BE49-F238E27FC236}">
                <a16:creationId xmlns:a16="http://schemas.microsoft.com/office/drawing/2014/main" id="{8FCC35A3-D48F-4067-9986-B74317032965}"/>
              </a:ext>
            </a:extLst>
          </p:cNvPr>
          <p:cNvSpPr txBox="1"/>
          <p:nvPr/>
        </p:nvSpPr>
        <p:spPr>
          <a:xfrm>
            <a:off x="2379070" y="1235909"/>
            <a:ext cx="806631" cy="461665"/>
          </a:xfrm>
          <a:prstGeom prst="rect">
            <a:avLst/>
          </a:prstGeom>
          <a:noFill/>
          <a:ln>
            <a:solidFill>
              <a:schemeClr val="tx1"/>
            </a:solidFill>
          </a:ln>
        </p:spPr>
        <p:txBody>
          <a:bodyPr wrap="none" rtlCol="0">
            <a:spAutoFit/>
          </a:bodyPr>
          <a:lstStyle/>
          <a:p>
            <a:pPr defTabSz="914377"/>
            <a:r>
              <a:rPr lang="en-US" sz="2400" b="1" dirty="0">
                <a:solidFill>
                  <a:prstClr val="black"/>
                </a:solidFill>
              </a:rPr>
              <a:t>2016</a:t>
            </a:r>
          </a:p>
        </p:txBody>
      </p:sp>
      <p:pic>
        <p:nvPicPr>
          <p:cNvPr id="15" name="Picture 14">
            <a:extLst>
              <a:ext uri="{FF2B5EF4-FFF2-40B4-BE49-F238E27FC236}">
                <a16:creationId xmlns:a16="http://schemas.microsoft.com/office/drawing/2014/main" id="{2A74E4A9-FBB7-4DEF-98EB-B178D968CA5A}"/>
              </a:ext>
            </a:extLst>
          </p:cNvPr>
          <p:cNvPicPr>
            <a:picLocks noChangeAspect="1"/>
          </p:cNvPicPr>
          <p:nvPr/>
        </p:nvPicPr>
        <p:blipFill rotWithShape="1">
          <a:blip r:embed="rId2"/>
          <a:srcRect t="1342" b="1"/>
          <a:stretch/>
        </p:blipFill>
        <p:spPr>
          <a:xfrm>
            <a:off x="5892496" y="1919111"/>
            <a:ext cx="5734051" cy="4327260"/>
          </a:xfrm>
          <a:prstGeom prst="rect">
            <a:avLst/>
          </a:prstGeom>
        </p:spPr>
      </p:pic>
      <p:pic>
        <p:nvPicPr>
          <p:cNvPr id="16" name="Picture 15">
            <a:extLst>
              <a:ext uri="{FF2B5EF4-FFF2-40B4-BE49-F238E27FC236}">
                <a16:creationId xmlns:a16="http://schemas.microsoft.com/office/drawing/2014/main" id="{C1322A60-0706-4DFE-9665-4C0D8BD1B678}"/>
              </a:ext>
            </a:extLst>
          </p:cNvPr>
          <p:cNvPicPr>
            <a:picLocks noChangeAspect="1"/>
          </p:cNvPicPr>
          <p:nvPr/>
        </p:nvPicPr>
        <p:blipFill rotWithShape="1">
          <a:blip r:embed="rId3"/>
          <a:srcRect t="1243" b="3053"/>
          <a:stretch/>
        </p:blipFill>
        <p:spPr>
          <a:xfrm>
            <a:off x="579595" y="1907824"/>
            <a:ext cx="5312901" cy="3668888"/>
          </a:xfrm>
          <a:prstGeom prst="rect">
            <a:avLst/>
          </a:prstGeom>
        </p:spPr>
      </p:pic>
      <p:sp>
        <p:nvSpPr>
          <p:cNvPr id="17" name="Rectangle 16">
            <a:extLst>
              <a:ext uri="{FF2B5EF4-FFF2-40B4-BE49-F238E27FC236}">
                <a16:creationId xmlns:a16="http://schemas.microsoft.com/office/drawing/2014/main" id="{C425D416-C8EB-4F16-B049-280DB6D480A5}"/>
              </a:ext>
            </a:extLst>
          </p:cNvPr>
          <p:cNvSpPr/>
          <p:nvPr/>
        </p:nvSpPr>
        <p:spPr>
          <a:xfrm>
            <a:off x="9553465" y="2432356"/>
            <a:ext cx="1947243" cy="35371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8" name="Rectangle 17">
            <a:extLst>
              <a:ext uri="{FF2B5EF4-FFF2-40B4-BE49-F238E27FC236}">
                <a16:creationId xmlns:a16="http://schemas.microsoft.com/office/drawing/2014/main" id="{A0524511-C9A7-47C3-8D59-12996978203A}"/>
              </a:ext>
            </a:extLst>
          </p:cNvPr>
          <p:cNvSpPr/>
          <p:nvPr/>
        </p:nvSpPr>
        <p:spPr>
          <a:xfrm>
            <a:off x="7434630" y="3016035"/>
            <a:ext cx="4191917" cy="32161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9" name="Rectangle 18">
            <a:extLst>
              <a:ext uri="{FF2B5EF4-FFF2-40B4-BE49-F238E27FC236}">
                <a16:creationId xmlns:a16="http://schemas.microsoft.com/office/drawing/2014/main" id="{B79C2126-B90D-4002-B30F-5F03D72E9EC5}"/>
              </a:ext>
            </a:extLst>
          </p:cNvPr>
          <p:cNvSpPr/>
          <p:nvPr/>
        </p:nvSpPr>
        <p:spPr>
          <a:xfrm>
            <a:off x="7434630" y="3358191"/>
            <a:ext cx="4191917" cy="53383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20" name="Rectangle 19">
            <a:extLst>
              <a:ext uri="{FF2B5EF4-FFF2-40B4-BE49-F238E27FC236}">
                <a16:creationId xmlns:a16="http://schemas.microsoft.com/office/drawing/2014/main" id="{F0B15FA6-B4FC-414B-8975-2FF5C542D247}"/>
              </a:ext>
            </a:extLst>
          </p:cNvPr>
          <p:cNvSpPr/>
          <p:nvPr/>
        </p:nvSpPr>
        <p:spPr>
          <a:xfrm>
            <a:off x="7434630" y="4779520"/>
            <a:ext cx="4191917" cy="53383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endParaRPr>
          </a:p>
        </p:txBody>
      </p:sp>
      <p:sp>
        <p:nvSpPr>
          <p:cNvPr id="14" name="TextBox 13">
            <a:extLst>
              <a:ext uri="{FF2B5EF4-FFF2-40B4-BE49-F238E27FC236}">
                <a16:creationId xmlns:a16="http://schemas.microsoft.com/office/drawing/2014/main" id="{1F30EECD-5C20-41E4-A607-1117256ADF68}"/>
              </a:ext>
            </a:extLst>
          </p:cNvPr>
          <p:cNvSpPr txBox="1"/>
          <p:nvPr/>
        </p:nvSpPr>
        <p:spPr>
          <a:xfrm>
            <a:off x="9753600" y="6231523"/>
            <a:ext cx="2296313" cy="338554"/>
          </a:xfrm>
          <a:prstGeom prst="rect">
            <a:avLst/>
          </a:prstGeom>
          <a:solidFill>
            <a:schemeClr val="tx2">
              <a:lumMod val="50000"/>
            </a:schemeClr>
          </a:solidFill>
        </p:spPr>
        <p:txBody>
          <a:bodyPr wrap="square" rtlCol="0">
            <a:spAutoFit/>
          </a:bodyPr>
          <a:lstStyle/>
          <a:p>
            <a:r>
              <a:rPr lang="nl-BE" sz="800" dirty="0">
                <a:solidFill>
                  <a:schemeClr val="bg1"/>
                </a:solidFill>
              </a:rPr>
              <a:t>Mach F, </a:t>
            </a:r>
            <a:r>
              <a:rPr lang="nl-BE" sz="800" i="1" dirty="0">
                <a:solidFill>
                  <a:schemeClr val="bg1"/>
                </a:solidFill>
              </a:rPr>
              <a:t>et al. Eur Heart J</a:t>
            </a:r>
            <a:r>
              <a:rPr lang="nl-BE" sz="800" dirty="0">
                <a:solidFill>
                  <a:schemeClr val="bg1"/>
                </a:solidFill>
              </a:rPr>
              <a:t>. 2019; 0:1-78</a:t>
            </a:r>
            <a:br>
              <a:rPr lang="nl-BE" sz="800" dirty="0">
                <a:solidFill>
                  <a:schemeClr val="bg1"/>
                </a:solidFill>
              </a:rPr>
            </a:br>
            <a:r>
              <a:rPr lang="nl-BE" sz="800" dirty="0">
                <a:solidFill>
                  <a:schemeClr val="bg1"/>
                </a:solidFill>
              </a:rPr>
              <a:t>Catapano A, </a:t>
            </a:r>
            <a:r>
              <a:rPr lang="nl-BE" sz="800" i="1" dirty="0">
                <a:solidFill>
                  <a:schemeClr val="bg1"/>
                </a:solidFill>
              </a:rPr>
              <a:t>et al. Eur Heart J</a:t>
            </a:r>
            <a:r>
              <a:rPr lang="nl-BE" sz="800" dirty="0">
                <a:solidFill>
                  <a:schemeClr val="bg1"/>
                </a:solidFill>
              </a:rPr>
              <a:t>. 2016; 37, 2999-3058</a:t>
            </a:r>
            <a:endParaRPr lang="en-US" sz="800" dirty="0">
              <a:solidFill>
                <a:schemeClr val="bg1"/>
              </a:solidFill>
            </a:endParaRPr>
          </a:p>
        </p:txBody>
      </p:sp>
    </p:spTree>
    <p:extLst>
      <p:ext uri="{BB962C8B-B14F-4D97-AF65-F5344CB8AC3E}">
        <p14:creationId xmlns:p14="http://schemas.microsoft.com/office/powerpoint/2010/main" val="33603119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8E945A-5794-4556-9544-C30EDCBD4B5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A90B627F-5283-4993-B3E7-C5C2C765D0BA}"/>
              </a:ext>
            </a:extLst>
          </p:cNvPr>
          <p:cNvSpPr>
            <a:spLocks noGrp="1"/>
          </p:cNvSpPr>
          <p:nvPr>
            <p:ph type="title"/>
          </p:nvPr>
        </p:nvSpPr>
        <p:spPr/>
        <p:txBody>
          <a:bodyPr/>
          <a:lstStyle/>
          <a:p>
            <a:r>
              <a:rPr lang="en-GB" dirty="0"/>
              <a:t>Question</a:t>
            </a:r>
            <a:br>
              <a:rPr lang="en-GB" dirty="0"/>
            </a:br>
            <a:endParaRPr lang="en-GB" dirty="0"/>
          </a:p>
        </p:txBody>
      </p:sp>
      <p:sp>
        <p:nvSpPr>
          <p:cNvPr id="6" name="Content Placeholder 5">
            <a:extLst>
              <a:ext uri="{FF2B5EF4-FFF2-40B4-BE49-F238E27FC236}">
                <a16:creationId xmlns:a16="http://schemas.microsoft.com/office/drawing/2014/main" id="{998254C5-034A-43DE-9238-83A72273348A}"/>
              </a:ext>
            </a:extLst>
          </p:cNvPr>
          <p:cNvSpPr>
            <a:spLocks noGrp="1"/>
          </p:cNvSpPr>
          <p:nvPr>
            <p:ph idx="1"/>
          </p:nvPr>
        </p:nvSpPr>
        <p:spPr>
          <a:xfrm>
            <a:off x="717420" y="1473887"/>
            <a:ext cx="10788779" cy="4466547"/>
          </a:xfrm>
        </p:spPr>
        <p:txBody>
          <a:bodyPr/>
          <a:lstStyle/>
          <a:p>
            <a:pPr indent="0">
              <a:spcAft>
                <a:spcPts val="1200"/>
              </a:spcAft>
            </a:pPr>
            <a:r>
              <a:rPr lang="fr-BE" dirty="0">
                <a:solidFill>
                  <a:schemeClr val="tx1"/>
                </a:solidFill>
              </a:rPr>
              <a:t>Comment gérer le risque?</a:t>
            </a:r>
            <a:endParaRPr lang="en-GB" b="1" dirty="0">
              <a:solidFill>
                <a:schemeClr val="tx1"/>
              </a:solidFill>
            </a:endParaRPr>
          </a:p>
          <a:p>
            <a:pPr marL="0" indent="0">
              <a:buNone/>
            </a:pPr>
            <a:r>
              <a:rPr lang="en-GB" dirty="0">
                <a:solidFill>
                  <a:schemeClr val="tx1"/>
                </a:solidFill>
              </a:rPr>
              <a:t>A. </a:t>
            </a:r>
            <a:r>
              <a:rPr lang="en-GB" dirty="0" err="1">
                <a:solidFill>
                  <a:schemeClr val="tx1"/>
                </a:solidFill>
              </a:rPr>
              <a:t>Arrêt</a:t>
            </a:r>
            <a:r>
              <a:rPr lang="en-GB" dirty="0">
                <a:solidFill>
                  <a:schemeClr val="tx1"/>
                </a:solidFill>
              </a:rPr>
              <a:t> du </a:t>
            </a:r>
            <a:r>
              <a:rPr lang="en-GB" dirty="0" err="1">
                <a:solidFill>
                  <a:schemeClr val="tx1"/>
                </a:solidFill>
              </a:rPr>
              <a:t>tabac</a:t>
            </a:r>
            <a:r>
              <a:rPr lang="en-GB" dirty="0">
                <a:solidFill>
                  <a:schemeClr val="tx1"/>
                </a:solidFill>
              </a:rPr>
              <a:t> + </a:t>
            </a:r>
            <a:r>
              <a:rPr lang="en-GB" dirty="0" err="1">
                <a:solidFill>
                  <a:schemeClr val="tx1"/>
                </a:solidFill>
              </a:rPr>
              <a:t>ézétimibe</a:t>
            </a:r>
            <a:r>
              <a:rPr lang="en-GB" dirty="0">
                <a:solidFill>
                  <a:schemeClr val="tx1"/>
                </a:solidFill>
              </a:rPr>
              <a:t> 10 mg</a:t>
            </a:r>
          </a:p>
          <a:p>
            <a:pPr indent="0"/>
            <a:r>
              <a:rPr lang="en-GB" dirty="0">
                <a:solidFill>
                  <a:srgbClr val="FF0000"/>
                </a:solidFill>
              </a:rPr>
              <a:t>B. </a:t>
            </a:r>
            <a:r>
              <a:rPr lang="en-GB" dirty="0" err="1">
                <a:solidFill>
                  <a:srgbClr val="FF0000"/>
                </a:solidFill>
              </a:rPr>
              <a:t>Arrêt</a:t>
            </a:r>
            <a:r>
              <a:rPr lang="en-GB" dirty="0">
                <a:solidFill>
                  <a:srgbClr val="FF0000"/>
                </a:solidFill>
              </a:rPr>
              <a:t> du </a:t>
            </a:r>
            <a:r>
              <a:rPr lang="en-GB" dirty="0" err="1">
                <a:solidFill>
                  <a:srgbClr val="FF0000"/>
                </a:solidFill>
              </a:rPr>
              <a:t>tabac</a:t>
            </a:r>
            <a:r>
              <a:rPr lang="en-GB" dirty="0">
                <a:solidFill>
                  <a:srgbClr val="FF0000"/>
                </a:solidFill>
              </a:rPr>
              <a:t> + switch à </a:t>
            </a:r>
            <a:r>
              <a:rPr lang="en-GB" dirty="0" err="1">
                <a:solidFill>
                  <a:srgbClr val="FF0000"/>
                </a:solidFill>
              </a:rPr>
              <a:t>une</a:t>
            </a:r>
            <a:r>
              <a:rPr lang="en-GB" dirty="0">
                <a:solidFill>
                  <a:srgbClr val="FF0000"/>
                </a:solidFill>
              </a:rPr>
              <a:t> </a:t>
            </a:r>
            <a:r>
              <a:rPr lang="en-GB" dirty="0" err="1">
                <a:solidFill>
                  <a:srgbClr val="FF0000"/>
                </a:solidFill>
              </a:rPr>
              <a:t>statine</a:t>
            </a:r>
            <a:r>
              <a:rPr lang="en-GB" dirty="0">
                <a:solidFill>
                  <a:srgbClr val="FF0000"/>
                </a:solidFill>
              </a:rPr>
              <a:t> de haute </a:t>
            </a:r>
            <a:r>
              <a:rPr lang="en-GB" dirty="0" err="1">
                <a:solidFill>
                  <a:srgbClr val="FF0000"/>
                </a:solidFill>
              </a:rPr>
              <a:t>intensité</a:t>
            </a:r>
            <a:r>
              <a:rPr lang="en-GB" dirty="0">
                <a:solidFill>
                  <a:srgbClr val="FF0000"/>
                </a:solidFill>
              </a:rPr>
              <a:t> + </a:t>
            </a:r>
            <a:r>
              <a:rPr lang="en-GB" dirty="0" err="1">
                <a:solidFill>
                  <a:srgbClr val="FF0000"/>
                </a:solidFill>
              </a:rPr>
              <a:t>ézétimibe</a:t>
            </a:r>
            <a:endParaRPr lang="en-GB" dirty="0">
              <a:solidFill>
                <a:srgbClr val="FF0000"/>
              </a:solidFill>
            </a:endParaRPr>
          </a:p>
          <a:p>
            <a:pPr indent="0"/>
            <a:r>
              <a:rPr lang="en-GB" dirty="0">
                <a:solidFill>
                  <a:schemeClr val="tx1"/>
                </a:solidFill>
              </a:rPr>
              <a:t>C. </a:t>
            </a:r>
            <a:r>
              <a:rPr lang="en-GB" dirty="0" err="1">
                <a:solidFill>
                  <a:schemeClr val="tx1"/>
                </a:solidFill>
              </a:rPr>
              <a:t>Arrêt</a:t>
            </a:r>
            <a:r>
              <a:rPr lang="en-GB" dirty="0">
                <a:solidFill>
                  <a:schemeClr val="tx1"/>
                </a:solidFill>
              </a:rPr>
              <a:t> du </a:t>
            </a:r>
            <a:r>
              <a:rPr lang="en-GB" dirty="0" err="1">
                <a:solidFill>
                  <a:schemeClr val="tx1"/>
                </a:solidFill>
              </a:rPr>
              <a:t>tabac</a:t>
            </a:r>
            <a:r>
              <a:rPr lang="en-GB" dirty="0">
                <a:solidFill>
                  <a:schemeClr val="tx1"/>
                </a:solidFill>
              </a:rPr>
              <a:t> + titration à </a:t>
            </a:r>
            <a:r>
              <a:rPr lang="en-GB" dirty="0" err="1">
                <a:solidFill>
                  <a:schemeClr val="tx1"/>
                </a:solidFill>
              </a:rPr>
              <a:t>l’atorvastatine</a:t>
            </a:r>
            <a:r>
              <a:rPr lang="en-GB" dirty="0">
                <a:solidFill>
                  <a:schemeClr val="tx1"/>
                </a:solidFill>
              </a:rPr>
              <a:t> 80 mg </a:t>
            </a:r>
          </a:p>
          <a:p>
            <a:pPr indent="0"/>
            <a:r>
              <a:rPr lang="en-GB" dirty="0">
                <a:solidFill>
                  <a:schemeClr val="tx1"/>
                </a:solidFill>
              </a:rPr>
              <a:t>D. </a:t>
            </a:r>
            <a:r>
              <a:rPr lang="en-GB" dirty="0" err="1">
                <a:solidFill>
                  <a:schemeClr val="tx1"/>
                </a:solidFill>
              </a:rPr>
              <a:t>Arrêt</a:t>
            </a:r>
            <a:r>
              <a:rPr lang="en-GB" dirty="0">
                <a:solidFill>
                  <a:schemeClr val="tx1"/>
                </a:solidFill>
              </a:rPr>
              <a:t> du </a:t>
            </a:r>
            <a:r>
              <a:rPr lang="en-GB" dirty="0" err="1">
                <a:solidFill>
                  <a:schemeClr val="tx1"/>
                </a:solidFill>
              </a:rPr>
              <a:t>tabac</a:t>
            </a:r>
            <a:r>
              <a:rPr lang="en-GB" dirty="0">
                <a:solidFill>
                  <a:schemeClr val="tx1"/>
                </a:solidFill>
              </a:rPr>
              <a:t> + </a:t>
            </a:r>
            <a:r>
              <a:rPr lang="en-GB" dirty="0" err="1">
                <a:solidFill>
                  <a:schemeClr val="tx1"/>
                </a:solidFill>
              </a:rPr>
              <a:t>atorvastatine</a:t>
            </a:r>
            <a:r>
              <a:rPr lang="en-GB" dirty="0">
                <a:solidFill>
                  <a:schemeClr val="tx1"/>
                </a:solidFill>
              </a:rPr>
              <a:t> 40 mg + fenofibrate 160 mg</a:t>
            </a:r>
          </a:p>
          <a:p>
            <a:pPr marL="0" indent="0">
              <a:buNone/>
            </a:pPr>
            <a:endParaRPr lang="en-GB" b="1" dirty="0">
              <a:solidFill>
                <a:schemeClr val="tx1"/>
              </a:solidFill>
            </a:endParaRPr>
          </a:p>
        </p:txBody>
      </p:sp>
      <p:sp>
        <p:nvSpPr>
          <p:cNvPr id="8" name="Oval 7"/>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230186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D5C0477-5C70-4A0E-B980-65F190ACEDD5}"/>
              </a:ext>
            </a:extLst>
          </p:cNvPr>
          <p:cNvSpPr>
            <a:spLocks noGrp="1"/>
          </p:cNvSpPr>
          <p:nvPr>
            <p:ph type="body" sz="quarter" idx="14"/>
          </p:nvPr>
        </p:nvSpPr>
        <p:spPr>
          <a:xfrm>
            <a:off x="6670308" y="6382225"/>
            <a:ext cx="3922930" cy="365125"/>
          </a:xfrm>
        </p:spPr>
        <p:txBody>
          <a:bodyPr/>
          <a:lstStyle/>
          <a:p>
            <a:r>
              <a:rPr lang="en-GB"/>
              <a:t>Mach F, </a:t>
            </a:r>
            <a:r>
              <a:rPr lang="en-GB" i="1"/>
              <a:t>et al</a:t>
            </a:r>
            <a:r>
              <a:rPr lang="en-GB"/>
              <a:t>. </a:t>
            </a:r>
            <a:r>
              <a:rPr lang="en-GB" i="1"/>
              <a:t>Eur Heart J</a:t>
            </a:r>
            <a:r>
              <a:rPr lang="en-GB"/>
              <a:t>. 2019;0:1–78</a:t>
            </a:r>
            <a:endParaRPr lang="en-GB">
              <a:solidFill>
                <a:srgbClr val="FF0000"/>
              </a:solidFill>
            </a:endParaRPr>
          </a:p>
        </p:txBody>
      </p:sp>
      <p:sp>
        <p:nvSpPr>
          <p:cNvPr id="5" name="Title 4">
            <a:extLst>
              <a:ext uri="{FF2B5EF4-FFF2-40B4-BE49-F238E27FC236}">
                <a16:creationId xmlns:a16="http://schemas.microsoft.com/office/drawing/2014/main" id="{70613628-1868-4607-9F78-61D0A790EE3E}"/>
              </a:ext>
            </a:extLst>
          </p:cNvPr>
          <p:cNvSpPr>
            <a:spLocks noGrp="1"/>
          </p:cNvSpPr>
          <p:nvPr>
            <p:ph type="title"/>
          </p:nvPr>
        </p:nvSpPr>
        <p:spPr/>
        <p:txBody>
          <a:bodyPr/>
          <a:lstStyle/>
          <a:p>
            <a:r>
              <a:rPr lang="en-GB" dirty="0"/>
              <a:t>T2DM with recent NSTEMI</a:t>
            </a:r>
          </a:p>
        </p:txBody>
      </p:sp>
      <p:graphicFrame>
        <p:nvGraphicFramePr>
          <p:cNvPr id="18" name="Table 17">
            <a:extLst>
              <a:ext uri="{FF2B5EF4-FFF2-40B4-BE49-F238E27FC236}">
                <a16:creationId xmlns:a16="http://schemas.microsoft.com/office/drawing/2014/main" id="{8D6E40EE-CB37-4E4E-B616-F4F59AA5FAF0}"/>
              </a:ext>
            </a:extLst>
          </p:cNvPr>
          <p:cNvGraphicFramePr>
            <a:graphicFrameLocks noGrp="1"/>
          </p:cNvGraphicFramePr>
          <p:nvPr>
            <p:extLst/>
          </p:nvPr>
        </p:nvGraphicFramePr>
        <p:xfrm>
          <a:off x="726130" y="1566896"/>
          <a:ext cx="9670938" cy="3132211"/>
        </p:xfrm>
        <a:graphic>
          <a:graphicData uri="http://schemas.openxmlformats.org/drawingml/2006/table">
            <a:tbl>
              <a:tblPr firstRow="1" bandRow="1">
                <a:tableStyleId>{1FECB4D8-DB02-4DC6-A0A2-4F2EBAE1DC90}</a:tableStyleId>
              </a:tblPr>
              <a:tblGrid>
                <a:gridCol w="7565445">
                  <a:extLst>
                    <a:ext uri="{9D8B030D-6E8A-4147-A177-3AD203B41FA5}">
                      <a16:colId xmlns:a16="http://schemas.microsoft.com/office/drawing/2014/main" val="3675359589"/>
                    </a:ext>
                  </a:extLst>
                </a:gridCol>
                <a:gridCol w="1029810">
                  <a:extLst>
                    <a:ext uri="{9D8B030D-6E8A-4147-A177-3AD203B41FA5}">
                      <a16:colId xmlns:a16="http://schemas.microsoft.com/office/drawing/2014/main" val="2877943540"/>
                    </a:ext>
                  </a:extLst>
                </a:gridCol>
                <a:gridCol w="1075683">
                  <a:extLst>
                    <a:ext uri="{9D8B030D-6E8A-4147-A177-3AD203B41FA5}">
                      <a16:colId xmlns:a16="http://schemas.microsoft.com/office/drawing/2014/main" val="1957195527"/>
                    </a:ext>
                  </a:extLst>
                </a:gridCol>
              </a:tblGrid>
              <a:tr h="322948">
                <a:tc>
                  <a:txBody>
                    <a:bodyPr/>
                    <a:lstStyle/>
                    <a:p>
                      <a:pPr marL="0" algn="l" defTabSz="914400" rtl="0" eaLnBrk="1" latinLnBrk="0" hangingPunct="1">
                        <a:lnSpc>
                          <a:spcPct val="100000"/>
                        </a:lnSpc>
                      </a:pPr>
                      <a:r>
                        <a:rPr lang="en-GB" sz="1400" b="1" kern="1200">
                          <a:solidFill>
                            <a:schemeClr val="bg1"/>
                          </a:solidFill>
                          <a:latin typeface="Arial" panose="020B0604020202020204" pitchFamily="34" charset="0"/>
                          <a:ea typeface="+mn-ea"/>
                          <a:cs typeface="Arial" panose="020B0604020202020204" pitchFamily="34" charset="0"/>
                        </a:rPr>
                        <a:t>Recommendations for the treatment of dyslipidaemia in diabetes</a:t>
                      </a:r>
                    </a:p>
                  </a:txBody>
                  <a:tcPr marT="36000" marB="36000"/>
                </a:tc>
                <a:tc>
                  <a:txBody>
                    <a:bodyPr/>
                    <a:lstStyle/>
                    <a:p>
                      <a:pPr marL="0" algn="l" defTabSz="914400" rtl="0" eaLnBrk="1" latinLnBrk="0" hangingPunct="1">
                        <a:lnSpc>
                          <a:spcPct val="100000"/>
                        </a:lnSpc>
                      </a:pPr>
                      <a:r>
                        <a:rPr lang="en-GB" sz="1400" b="1" kern="1200" dirty="0">
                          <a:solidFill>
                            <a:schemeClr val="bg1"/>
                          </a:solidFill>
                          <a:latin typeface="Arial" panose="020B0604020202020204" pitchFamily="34" charset="0"/>
                          <a:ea typeface="+mn-ea"/>
                          <a:cs typeface="Arial" panose="020B0604020202020204" pitchFamily="34" charset="0"/>
                        </a:rPr>
                        <a:t>Class*</a:t>
                      </a:r>
                    </a:p>
                  </a:txBody>
                  <a:tcPr marT="36000" marB="36000"/>
                </a:tc>
                <a:tc>
                  <a:txBody>
                    <a:bodyPr/>
                    <a:lstStyle/>
                    <a:p>
                      <a:pPr marL="0" algn="l" defTabSz="914400" rtl="0" eaLnBrk="1" latinLnBrk="0" hangingPunct="1">
                        <a:lnSpc>
                          <a:spcPct val="100000"/>
                        </a:lnSpc>
                      </a:pPr>
                      <a:r>
                        <a:rPr lang="en-GB" sz="1400" b="1" kern="1200" dirty="0">
                          <a:solidFill>
                            <a:schemeClr val="bg1"/>
                          </a:solidFill>
                          <a:latin typeface="Arial" panose="020B0604020202020204" pitchFamily="34" charset="0"/>
                          <a:ea typeface="+mn-ea"/>
                          <a:cs typeface="Arial" panose="020B0604020202020204" pitchFamily="34" charset="0"/>
                        </a:rPr>
                        <a:t>Level</a:t>
                      </a:r>
                      <a:r>
                        <a:rPr lang="en-GB" sz="1400" b="1" kern="1200" baseline="30000" dirty="0">
                          <a:solidFill>
                            <a:schemeClr val="bg1"/>
                          </a:solidFill>
                          <a:latin typeface="Arial" panose="020B0604020202020204" pitchFamily="34" charset="0"/>
                          <a:ea typeface="+mn-ea"/>
                          <a:cs typeface="Arial" panose="020B0604020202020204" pitchFamily="34" charset="0"/>
                        </a:rPr>
                        <a:t>†</a:t>
                      </a:r>
                      <a:endParaRPr lang="en-GB" sz="1400" b="1" kern="1200" dirty="0">
                        <a:solidFill>
                          <a:schemeClr val="bg1"/>
                        </a:solidFill>
                        <a:latin typeface="Arial" panose="020B0604020202020204" pitchFamily="34" charset="0"/>
                        <a:ea typeface="+mn-ea"/>
                        <a:cs typeface="Arial" panose="020B0604020202020204" pitchFamily="34" charset="0"/>
                      </a:endParaRPr>
                    </a:p>
                  </a:txBody>
                  <a:tcPr marT="36000" marB="36000"/>
                </a:tc>
                <a:extLst>
                  <a:ext uri="{0D108BD9-81ED-4DB2-BD59-A6C34878D82A}">
                    <a16:rowId xmlns:a16="http://schemas.microsoft.com/office/drawing/2014/main" val="1385506084"/>
                  </a:ext>
                </a:extLst>
              </a:tr>
              <a:tr h="322948">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In patients with type 2 diabetes at very-high risk, an LDL-C reduction of ≥50% from baseline and an LDL-C goal of &lt;1.4 mmol/L (&lt;55 mg/dL) is recommended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A</a:t>
                      </a:r>
                    </a:p>
                  </a:txBody>
                  <a:tcPr marT="36000" marB="36000">
                    <a:solidFill>
                      <a:schemeClr val="tx1">
                        <a:lumMod val="90000"/>
                        <a:lumOff val="10000"/>
                      </a:schemeClr>
                    </a:solidFill>
                  </a:tcPr>
                </a:tc>
                <a:extLst>
                  <a:ext uri="{0D108BD9-81ED-4DB2-BD59-A6C34878D82A}">
                    <a16:rowId xmlns:a16="http://schemas.microsoft.com/office/drawing/2014/main" val="13434519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In patients with type 2 diabetes at high risk, an LDL-C reduction of ≥50% from baseline and an LDL-C goal of &lt;1.8 mmol/L (&lt;70mg/mL) is recommended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A</a:t>
                      </a:r>
                    </a:p>
                  </a:txBody>
                  <a:tcPr marT="36000" marB="36000">
                    <a:solidFill>
                      <a:schemeClr val="tx1">
                        <a:lumMod val="90000"/>
                        <a:lumOff val="10000"/>
                      </a:schemeClr>
                    </a:solidFill>
                  </a:tcPr>
                </a:tc>
                <a:extLst>
                  <a:ext uri="{0D108BD9-81ED-4DB2-BD59-A6C34878D82A}">
                    <a16:rowId xmlns:a16="http://schemas.microsoft.com/office/drawing/2014/main" val="400540901"/>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Statins are recommended in patients with type 1 diabetes who are at high or very-high risk</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a:t>
                      </a:r>
                    </a:p>
                  </a:txBody>
                  <a:tcPr marT="36000" marB="36000">
                    <a:solidFill>
                      <a:srgbClr val="37AB3A"/>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A</a:t>
                      </a:r>
                    </a:p>
                  </a:txBody>
                  <a:tcPr marT="36000" marB="36000">
                    <a:solidFill>
                      <a:schemeClr val="tx1">
                        <a:lumMod val="90000"/>
                        <a:lumOff val="10000"/>
                      </a:schemeClr>
                    </a:solidFill>
                  </a:tcPr>
                </a:tc>
                <a:extLst>
                  <a:ext uri="{0D108BD9-81ED-4DB2-BD59-A6C34878D82A}">
                    <a16:rowId xmlns:a16="http://schemas.microsoft.com/office/drawing/2014/main" val="112843055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Intensification of statin therapy should be considered before the </a:t>
                      </a:r>
                      <a:r>
                        <a:rPr lang="en-GB" sz="1200" b="1" kern="1200" baseline="0">
                          <a:solidFill>
                            <a:schemeClr val="tx1"/>
                          </a:solidFill>
                          <a:latin typeface="Arial" panose="020B0604020202020204" pitchFamily="34" charset="0"/>
                          <a:ea typeface="+mn-ea"/>
                          <a:cs typeface="Arial" panose="020B0604020202020204" pitchFamily="34" charset="0"/>
                        </a:rPr>
                        <a:t>introduction of combination therapy</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err="1">
                          <a:solidFill>
                            <a:schemeClr val="tx1"/>
                          </a:solidFill>
                          <a:latin typeface="Arial" panose="020B0604020202020204" pitchFamily="34" charset="0"/>
                          <a:ea typeface="+mn-ea"/>
                          <a:cs typeface="Arial" panose="020B0604020202020204" pitchFamily="34" charset="0"/>
                        </a:rPr>
                        <a:t>IIa</a:t>
                      </a:r>
                      <a:endParaRPr lang="en-GB" sz="1200" b="0" kern="1200" baseline="0">
                        <a:solidFill>
                          <a:schemeClr val="tx1"/>
                        </a:solidFill>
                        <a:latin typeface="Arial" panose="020B0604020202020204" pitchFamily="34" charset="0"/>
                        <a:ea typeface="+mn-ea"/>
                        <a:cs typeface="Arial" panose="020B0604020202020204" pitchFamily="34" charset="0"/>
                      </a:endParaRPr>
                    </a:p>
                  </a:txBody>
                  <a:tcPr marT="36000" marB="36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chemeClr val="tx1">
                        <a:lumMod val="50000"/>
                        <a:lumOff val="50000"/>
                      </a:schemeClr>
                    </a:solidFill>
                  </a:tcPr>
                </a:tc>
                <a:extLst>
                  <a:ext uri="{0D108BD9-81ED-4DB2-BD59-A6C34878D82A}">
                    <a16:rowId xmlns:a16="http://schemas.microsoft.com/office/drawing/2014/main" val="4143103604"/>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If the goal is not reached, </a:t>
                      </a:r>
                      <a:r>
                        <a:rPr lang="en-GB" sz="1200" b="1" kern="1200" baseline="0">
                          <a:solidFill>
                            <a:schemeClr val="tx1"/>
                          </a:solidFill>
                          <a:latin typeface="Arial" panose="020B0604020202020204" pitchFamily="34" charset="0"/>
                          <a:ea typeface="+mn-ea"/>
                          <a:cs typeface="Arial" panose="020B0604020202020204" pitchFamily="34" charset="0"/>
                        </a:rPr>
                        <a:t>statin combination with ezetimibe </a:t>
                      </a:r>
                      <a:r>
                        <a:rPr lang="en-GB" sz="1200" b="0" kern="1200" baseline="0">
                          <a:solidFill>
                            <a:schemeClr val="tx1"/>
                          </a:solidFill>
                          <a:latin typeface="Arial" panose="020B0604020202020204" pitchFamily="34" charset="0"/>
                          <a:ea typeface="+mn-ea"/>
                          <a:cs typeface="Arial" panose="020B0604020202020204" pitchFamily="34" charset="0"/>
                        </a:rPr>
                        <a:t>should be considered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err="1">
                          <a:solidFill>
                            <a:schemeClr val="tx1"/>
                          </a:solidFill>
                          <a:latin typeface="Arial" panose="020B0604020202020204" pitchFamily="34" charset="0"/>
                          <a:ea typeface="+mn-ea"/>
                          <a:cs typeface="Arial" panose="020B0604020202020204" pitchFamily="34" charset="0"/>
                        </a:rPr>
                        <a:t>IIa</a:t>
                      </a:r>
                      <a:endParaRPr lang="en-GB" sz="1200" b="0" kern="1200" baseline="0">
                        <a:solidFill>
                          <a:schemeClr val="tx1"/>
                        </a:solidFill>
                        <a:latin typeface="Arial" panose="020B0604020202020204" pitchFamily="34" charset="0"/>
                        <a:ea typeface="+mn-ea"/>
                        <a:cs typeface="Arial" panose="020B0604020202020204" pitchFamily="34" charset="0"/>
                      </a:endParaRPr>
                    </a:p>
                  </a:txBody>
                  <a:tcPr marT="36000" marB="36000">
                    <a:solidFill>
                      <a:srgbClr val="FFFF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B</a:t>
                      </a:r>
                    </a:p>
                  </a:txBody>
                  <a:tcPr marT="36000" marB="36000">
                    <a:solidFill>
                      <a:schemeClr val="tx1">
                        <a:lumMod val="75000"/>
                        <a:lumOff val="25000"/>
                      </a:schemeClr>
                    </a:solidFill>
                  </a:tcPr>
                </a:tc>
                <a:extLst>
                  <a:ext uri="{0D108BD9-81ED-4DB2-BD59-A6C34878D82A}">
                    <a16:rowId xmlns:a16="http://schemas.microsoft.com/office/drawing/2014/main" val="2174277002"/>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Statin therapy is not recommended in pre-menopausal patients with or without diabetes mellitus who are considering pregnancy, or not using adequate contraception </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III</a:t>
                      </a:r>
                    </a:p>
                  </a:txBody>
                  <a:tcPr marT="36000" marB="36000">
                    <a:solidFill>
                      <a:srgbClr val="FF00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bg1"/>
                          </a:solidFill>
                          <a:latin typeface="Arial" panose="020B0604020202020204" pitchFamily="34" charset="0"/>
                          <a:ea typeface="+mn-ea"/>
                          <a:cs typeface="Arial" panose="020B0604020202020204" pitchFamily="34" charset="0"/>
                        </a:rPr>
                        <a:t>C</a:t>
                      </a:r>
                    </a:p>
                  </a:txBody>
                  <a:tcPr marT="36000" marB="36000">
                    <a:solidFill>
                      <a:schemeClr val="tx1">
                        <a:lumMod val="50000"/>
                        <a:lumOff val="50000"/>
                      </a:schemeClr>
                    </a:solidFill>
                  </a:tcPr>
                </a:tc>
                <a:extLst>
                  <a:ext uri="{0D108BD9-81ED-4DB2-BD59-A6C34878D82A}">
                    <a16:rowId xmlns:a16="http://schemas.microsoft.com/office/drawing/2014/main" val="1617869350"/>
                  </a:ext>
                </a:extLst>
              </a:tr>
              <a:tr h="291781">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Statin therapy may be considered in both type 1 diabetes and type 2 diabetes patients aged ≥30 years with evidence of end organ damage and/or an LDL-C level &gt;2.5 mmol/L, as long as pregnancy is not being planned</a:t>
                      </a:r>
                    </a:p>
                  </a:txBody>
                  <a:tcPr marT="36000" marB="36000"/>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a:solidFill>
                            <a:schemeClr val="tx1"/>
                          </a:solidFill>
                          <a:latin typeface="Arial" panose="020B0604020202020204" pitchFamily="34" charset="0"/>
                          <a:ea typeface="+mn-ea"/>
                          <a:cs typeface="Arial" panose="020B0604020202020204" pitchFamily="34" charset="0"/>
                        </a:rPr>
                        <a:t>IIb</a:t>
                      </a:r>
                    </a:p>
                  </a:txBody>
                  <a:tcPr marT="36000" marB="36000">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
                          <a:srgbClr val="092841"/>
                        </a:buClr>
                        <a:buSzTx/>
                        <a:buFont typeface="Arial" panose="020B0604020202020204" pitchFamily="34" charset="0"/>
                        <a:buNone/>
                        <a:tabLst/>
                      </a:pPr>
                      <a:r>
                        <a:rPr lang="en-GB" sz="1200" b="0" kern="1200" baseline="0" dirty="0">
                          <a:solidFill>
                            <a:schemeClr val="bg1"/>
                          </a:solidFill>
                          <a:latin typeface="Arial" panose="020B0604020202020204" pitchFamily="34" charset="0"/>
                          <a:ea typeface="+mn-ea"/>
                          <a:cs typeface="Arial" panose="020B0604020202020204" pitchFamily="34" charset="0"/>
                        </a:rPr>
                        <a:t>C</a:t>
                      </a:r>
                    </a:p>
                  </a:txBody>
                  <a:tcPr marT="36000" marB="36000">
                    <a:solidFill>
                      <a:schemeClr val="tx1">
                        <a:lumMod val="50000"/>
                        <a:lumOff val="50000"/>
                      </a:schemeClr>
                    </a:solidFill>
                  </a:tcPr>
                </a:tc>
                <a:extLst>
                  <a:ext uri="{0D108BD9-81ED-4DB2-BD59-A6C34878D82A}">
                    <a16:rowId xmlns:a16="http://schemas.microsoft.com/office/drawing/2014/main" val="2236515972"/>
                  </a:ext>
                </a:extLst>
              </a:tr>
            </a:tbl>
          </a:graphicData>
        </a:graphic>
      </p:graphicFrame>
      <p:sp>
        <p:nvSpPr>
          <p:cNvPr id="19" name="Rectangle 18">
            <a:extLst>
              <a:ext uri="{FF2B5EF4-FFF2-40B4-BE49-F238E27FC236}">
                <a16:creationId xmlns:a16="http://schemas.microsoft.com/office/drawing/2014/main" id="{050F6218-639C-427E-BB0C-07B2919638A9}"/>
              </a:ext>
            </a:extLst>
          </p:cNvPr>
          <p:cNvSpPr/>
          <p:nvPr/>
        </p:nvSpPr>
        <p:spPr>
          <a:xfrm>
            <a:off x="726130" y="3033149"/>
            <a:ext cx="9670938" cy="619756"/>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a:ea typeface="+mn-ea"/>
              <a:cs typeface="+mn-cs"/>
            </a:endParaRPr>
          </a:p>
        </p:txBody>
      </p:sp>
      <p:sp>
        <p:nvSpPr>
          <p:cNvPr id="21" name="Text Placeholder 20">
            <a:extLst>
              <a:ext uri="{FF2B5EF4-FFF2-40B4-BE49-F238E27FC236}">
                <a16:creationId xmlns:a16="http://schemas.microsoft.com/office/drawing/2014/main" id="{CE8F681E-6EDE-4466-AD69-D8831B859B8A}"/>
              </a:ext>
            </a:extLst>
          </p:cNvPr>
          <p:cNvSpPr>
            <a:spLocks noGrp="1"/>
          </p:cNvSpPr>
          <p:nvPr>
            <p:ph type="body" sz="quarter" idx="13"/>
          </p:nvPr>
        </p:nvSpPr>
        <p:spPr>
          <a:xfrm>
            <a:off x="717421" y="6516640"/>
            <a:ext cx="7543800" cy="250859"/>
          </a:xfrm>
        </p:spPr>
        <p:txBody>
          <a:bodyPr/>
          <a:lstStyle/>
          <a:p>
            <a:r>
              <a:rPr lang="en-GB" dirty="0"/>
              <a:t>LDL-C, low density lipoprotein cholesterol; NSTEMI, non-ST segment elevation myocardial infarction; T2DM, type 2 diabetes mellitus</a:t>
            </a:r>
          </a:p>
          <a:p>
            <a:r>
              <a:rPr lang="en-GB" dirty="0"/>
              <a:t>*Class of recommendation; </a:t>
            </a:r>
            <a:r>
              <a:rPr lang="en-GB" baseline="30000" dirty="0"/>
              <a:t>†</a:t>
            </a:r>
            <a:r>
              <a:rPr lang="en-GB" dirty="0"/>
              <a:t>Level of evidence</a:t>
            </a:r>
          </a:p>
        </p:txBody>
      </p:sp>
      <p:sp>
        <p:nvSpPr>
          <p:cNvPr id="7" name="Oval 6"/>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1556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8FEA36-A870-4400-8F70-1E3049FA5FD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92</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F879FA1C-F751-47E7-BF90-616CD92E382C}"/>
              </a:ext>
            </a:extLst>
          </p:cNvPr>
          <p:cNvSpPr>
            <a:spLocks noGrp="1"/>
          </p:cNvSpPr>
          <p:nvPr>
            <p:ph type="body" sz="quarter" idx="13"/>
          </p:nvPr>
        </p:nvSpPr>
        <p:spPr>
          <a:xfrm>
            <a:off x="838199" y="6543409"/>
            <a:ext cx="9753601" cy="45719"/>
          </a:xfrm>
        </p:spPr>
        <p:txBody>
          <a:bodyPr/>
          <a:lstStyle/>
          <a:p>
            <a:r>
              <a:rPr lang="en-GB" dirty="0"/>
              <a:t>ARR, absolute risk reduction; ASCVD, atherosclerotic cardiovascular disease HR, hazard ratio; ITT, intention-to-treat; LDL-C, low density lipoprotein cholesterol</a:t>
            </a:r>
          </a:p>
        </p:txBody>
      </p:sp>
      <p:sp>
        <p:nvSpPr>
          <p:cNvPr id="4" name="Text Placeholder 3">
            <a:extLst>
              <a:ext uri="{FF2B5EF4-FFF2-40B4-BE49-F238E27FC236}">
                <a16:creationId xmlns:a16="http://schemas.microsoft.com/office/drawing/2014/main" id="{A2910BF4-0677-45CB-8D70-9170596BDAEA}"/>
              </a:ext>
            </a:extLst>
          </p:cNvPr>
          <p:cNvSpPr>
            <a:spLocks noGrp="1"/>
          </p:cNvSpPr>
          <p:nvPr>
            <p:ph type="body" sz="quarter" idx="14"/>
          </p:nvPr>
        </p:nvSpPr>
        <p:spPr/>
        <p:txBody>
          <a:bodyPr/>
          <a:lstStyle/>
          <a:p>
            <a:r>
              <a:rPr lang="en-US" altLang="en-US" dirty="0" err="1"/>
              <a:t>Giugliano</a:t>
            </a:r>
            <a:r>
              <a:rPr lang="en-US" altLang="en-US" dirty="0"/>
              <a:t> RP</a:t>
            </a:r>
            <a:r>
              <a:rPr lang="en-US" altLang="en-US" i="1" dirty="0"/>
              <a:t>, et al</a:t>
            </a:r>
            <a:r>
              <a:rPr lang="en-US" altLang="en-US" dirty="0"/>
              <a:t>. </a:t>
            </a:r>
            <a:r>
              <a:rPr lang="en-US" altLang="en-US" i="1" dirty="0"/>
              <a:t>Circulation</a:t>
            </a:r>
            <a:r>
              <a:rPr lang="en-US" altLang="en-US" dirty="0"/>
              <a:t>. 2018;137:1571–82 </a:t>
            </a:r>
          </a:p>
        </p:txBody>
      </p:sp>
      <p:sp>
        <p:nvSpPr>
          <p:cNvPr id="5" name="Title 4">
            <a:extLst>
              <a:ext uri="{FF2B5EF4-FFF2-40B4-BE49-F238E27FC236}">
                <a16:creationId xmlns:a16="http://schemas.microsoft.com/office/drawing/2014/main" id="{07CCCBF7-9BF9-4D22-BFB0-58CDEE5C71BE}"/>
              </a:ext>
            </a:extLst>
          </p:cNvPr>
          <p:cNvSpPr>
            <a:spLocks noGrp="1"/>
          </p:cNvSpPr>
          <p:nvPr>
            <p:ph type="title"/>
          </p:nvPr>
        </p:nvSpPr>
        <p:spPr>
          <a:xfrm>
            <a:off x="155266" y="216504"/>
            <a:ext cx="12189134" cy="773562"/>
          </a:xfrm>
        </p:spPr>
        <p:txBody>
          <a:bodyPr/>
          <a:lstStyle/>
          <a:p>
            <a:r>
              <a:rPr lang="en-GB" sz="2200" dirty="0" err="1"/>
              <a:t>Réduction</a:t>
            </a:r>
            <a:r>
              <a:rPr lang="en-GB" sz="2200" dirty="0"/>
              <a:t> </a:t>
            </a:r>
            <a:r>
              <a:rPr lang="en-GB" sz="2200" dirty="0" err="1"/>
              <a:t>supplémentaire</a:t>
            </a:r>
            <a:r>
              <a:rPr lang="en-GB" sz="2200" dirty="0"/>
              <a:t> du LDL-C et reduction des </a:t>
            </a:r>
            <a:r>
              <a:rPr lang="en-GB" sz="2200" dirty="0" err="1"/>
              <a:t>événements</a:t>
            </a:r>
            <a:r>
              <a:rPr lang="en-GB" sz="2200" dirty="0"/>
              <a:t> ASCVD chez les </a:t>
            </a:r>
            <a:br>
              <a:rPr lang="en-GB" sz="2200" dirty="0"/>
            </a:br>
            <a:r>
              <a:rPr lang="en-GB" sz="2200" dirty="0"/>
              <a:t>patients </a:t>
            </a:r>
            <a:r>
              <a:rPr lang="en-GB" sz="2200" dirty="0" err="1"/>
              <a:t>diabétiques</a:t>
            </a:r>
            <a:r>
              <a:rPr lang="en-GB" sz="2200" dirty="0"/>
              <a:t> post-ACS </a:t>
            </a:r>
            <a:r>
              <a:rPr lang="en-GB" sz="2200" dirty="0" err="1"/>
              <a:t>en</a:t>
            </a:r>
            <a:r>
              <a:rPr lang="en-GB" sz="2200" dirty="0"/>
              <a:t> </a:t>
            </a:r>
            <a:r>
              <a:rPr lang="en-GB" sz="2200" dirty="0" err="1"/>
              <a:t>fonction</a:t>
            </a:r>
            <a:r>
              <a:rPr lang="en-GB" sz="2200" dirty="0"/>
              <a:t> du # de </a:t>
            </a:r>
            <a:r>
              <a:rPr lang="en-GB" sz="2200" dirty="0" err="1"/>
              <a:t>facteurs</a:t>
            </a:r>
            <a:r>
              <a:rPr lang="en-GB" sz="2200" dirty="0"/>
              <a:t> de </a:t>
            </a:r>
            <a:r>
              <a:rPr lang="en-GB" sz="2200" dirty="0" err="1"/>
              <a:t>risque</a:t>
            </a:r>
            <a:r>
              <a:rPr lang="en-GB" sz="2200" dirty="0"/>
              <a:t>: IMPROVE-IT</a:t>
            </a:r>
          </a:p>
        </p:txBody>
      </p:sp>
      <p:sp>
        <p:nvSpPr>
          <p:cNvPr id="7" name="AutoShape 2">
            <a:extLst>
              <a:ext uri="{FF2B5EF4-FFF2-40B4-BE49-F238E27FC236}">
                <a16:creationId xmlns:a16="http://schemas.microsoft.com/office/drawing/2014/main" id="{B32E65A9-5ED7-4BC2-AFC8-75592E5FBAD8}"/>
              </a:ext>
            </a:extLst>
          </p:cNvPr>
          <p:cNvSpPr>
            <a:spLocks noChangeArrowheads="1"/>
          </p:cNvSpPr>
          <p:nvPr/>
        </p:nvSpPr>
        <p:spPr bwMode="auto">
          <a:xfrm>
            <a:off x="2116144" y="4481945"/>
            <a:ext cx="8077200" cy="452438"/>
          </a:xfrm>
          <a:custGeom>
            <a:avLst/>
            <a:gdLst/>
            <a:ahLst/>
            <a:cxnLst>
              <a:cxn ang="0">
                <a:pos x="r" y="vc"/>
              </a:cxn>
              <a:cxn ang="5400000">
                <a:pos x="hc" y="b"/>
              </a:cxn>
              <a:cxn ang="10800000">
                <a:pos x="l" y="vc"/>
              </a:cxn>
              <a:cxn ang="16200000">
                <a:pos x="hc" y="t"/>
              </a:cxn>
            </a:cxnLst>
            <a:rect l="0" t="0" r="r" b="b"/>
            <a:pathLst>
              <a:path w="21600" h="21600">
                <a:moveTo>
                  <a:pt x="0" y="0"/>
                </a:moveTo>
                <a:lnTo>
                  <a:pt x="0" y="21600"/>
                </a:lnTo>
                <a:lnTo>
                  <a:pt x="21600" y="21600"/>
                </a:lnTo>
                <a:lnTo>
                  <a:pt x="2160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52C41"/>
              </a:solidFill>
              <a:effectLst/>
              <a:uLnTx/>
              <a:uFillTx/>
              <a:latin typeface="Rockwell"/>
              <a:ea typeface="+mn-ea"/>
              <a:cs typeface="+mn-cs"/>
            </a:endParaRPr>
          </a:p>
        </p:txBody>
      </p:sp>
      <p:pic>
        <p:nvPicPr>
          <p:cNvPr id="8" name="Picture 7">
            <a:extLst>
              <a:ext uri="{FF2B5EF4-FFF2-40B4-BE49-F238E27FC236}">
                <a16:creationId xmlns:a16="http://schemas.microsoft.com/office/drawing/2014/main" id="{66687271-8E3F-4A59-B565-B0994E3C49C2}"/>
              </a:ext>
            </a:extLst>
          </p:cNvPr>
          <p:cNvPicPr>
            <a:picLocks noChangeAspect="1"/>
          </p:cNvPicPr>
          <p:nvPr/>
        </p:nvPicPr>
        <p:blipFill>
          <a:blip r:embed="rId2"/>
          <a:stretch>
            <a:fillRect/>
          </a:stretch>
        </p:blipFill>
        <p:spPr>
          <a:xfrm>
            <a:off x="3448801" y="1390301"/>
            <a:ext cx="7014418" cy="4680964"/>
          </a:xfrm>
          <a:prstGeom prst="rect">
            <a:avLst/>
          </a:prstGeom>
        </p:spPr>
      </p:pic>
      <p:sp>
        <p:nvSpPr>
          <p:cNvPr id="9" name="TextBox 8">
            <a:extLst>
              <a:ext uri="{FF2B5EF4-FFF2-40B4-BE49-F238E27FC236}">
                <a16:creationId xmlns:a16="http://schemas.microsoft.com/office/drawing/2014/main" id="{82C928CD-B37A-4A18-BF27-5F529FC2457E}"/>
              </a:ext>
            </a:extLst>
          </p:cNvPr>
          <p:cNvSpPr txBox="1"/>
          <p:nvPr/>
        </p:nvSpPr>
        <p:spPr>
          <a:xfrm>
            <a:off x="1287964" y="2127773"/>
            <a:ext cx="1260281" cy="4247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6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N = 4,933</a:t>
            </a:r>
          </a:p>
        </p:txBody>
      </p:sp>
      <p:sp>
        <p:nvSpPr>
          <p:cNvPr id="10" name="Rectangle 9">
            <a:extLst>
              <a:ext uri="{FF2B5EF4-FFF2-40B4-BE49-F238E27FC236}">
                <a16:creationId xmlns:a16="http://schemas.microsoft.com/office/drawing/2014/main" id="{5AE98CCA-F9CC-42AD-981D-3570F57ABF92}"/>
              </a:ext>
            </a:extLst>
          </p:cNvPr>
          <p:cNvSpPr/>
          <p:nvPr/>
        </p:nvSpPr>
        <p:spPr>
          <a:xfrm>
            <a:off x="838200" y="2750961"/>
            <a:ext cx="2111063" cy="26776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Baseline: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LDL-C = 2.29 mmol/L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(89 mg/dL)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On treatment: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1.26 mmol/L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(49 mg/dL)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vs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80" b="0" i="0" u="none" strike="noStrike" kern="1200" cap="none" spc="0" normalizeH="0" baseline="0" noProof="0">
                <a:ln>
                  <a:noFill/>
                </a:ln>
                <a:solidFill>
                  <a:srgbClr val="FFFFFF"/>
                </a:solidFill>
                <a:effectLst/>
                <a:uLnTx/>
                <a:uFillTx/>
                <a:latin typeface="Calibri" panose="020F0502020204030204" pitchFamily="34" charset="0"/>
                <a:ea typeface="+mn-ea"/>
                <a:cs typeface="Calibri" panose="020F0502020204030204" pitchFamily="34" charset="0"/>
              </a:rPr>
              <a:t>1.72 mmol/L             (67 mg/dL)</a:t>
            </a:r>
          </a:p>
        </p:txBody>
      </p:sp>
      <p:sp>
        <p:nvSpPr>
          <p:cNvPr id="11" name="Oval 10"/>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165543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052C4A0-7C6B-44E0-B820-D21A55BA5FA6}"/>
              </a:ext>
            </a:extLst>
          </p:cNvPr>
          <p:cNvSpPr txBox="1">
            <a:spLocks/>
          </p:cNvSpPr>
          <p:nvPr/>
        </p:nvSpPr>
        <p:spPr>
          <a:xfrm>
            <a:off x="3352800" y="2743200"/>
            <a:ext cx="7456358" cy="925513"/>
          </a:xfrm>
          <a:prstGeom prst="rect">
            <a:avLst/>
          </a:prstGeom>
        </p:spPr>
        <p:txBody>
          <a:bodyPr/>
          <a:lstStyle>
            <a:lvl1pPr>
              <a:defRPr>
                <a:latin typeface="+mj-lt"/>
                <a:ea typeface="+mj-ea"/>
                <a:cs typeface="+mj-cs"/>
              </a:defRPr>
            </a:lvl1pPr>
          </a:lstStyle>
          <a:p>
            <a:pPr algn="r"/>
            <a:r>
              <a:rPr lang="en-GB" sz="5400" b="1" kern="0" dirty="0">
                <a:solidFill>
                  <a:sysClr val="windowText" lastClr="000000"/>
                </a:solidFill>
              </a:rPr>
              <a:t>Cas 5</a:t>
            </a:r>
          </a:p>
        </p:txBody>
      </p:sp>
    </p:spTree>
    <p:extLst>
      <p:ext uri="{BB962C8B-B14F-4D97-AF65-F5344CB8AC3E}">
        <p14:creationId xmlns:p14="http://schemas.microsoft.com/office/powerpoint/2010/main" val="219013356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9309F477-BF39-48E1-8199-D58EE9842C6E}"/>
              </a:ext>
            </a:extLst>
          </p:cNvPr>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5BF2E4C8-10E1-4048-9D44-F494D670752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DDE2F-3818-FB4D-81A2-446D3FAC7C2A}" type="slidenum">
              <a:rPr kumimoji="0" lang="en-US" sz="9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94</a:t>
            </a:fld>
            <a:endParaRPr kumimoji="0" lang="en-US" sz="9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Text Placeholder 2">
            <a:extLst>
              <a:ext uri="{FF2B5EF4-FFF2-40B4-BE49-F238E27FC236}">
                <a16:creationId xmlns:a16="http://schemas.microsoft.com/office/drawing/2014/main" id="{2F538A53-EF64-4E25-B0AD-C1605AE5BEFC}"/>
              </a:ext>
            </a:extLst>
          </p:cNvPr>
          <p:cNvSpPr>
            <a:spLocks noGrp="1"/>
          </p:cNvSpPr>
          <p:nvPr>
            <p:ph type="body" sz="quarter" idx="13"/>
          </p:nvPr>
        </p:nvSpPr>
        <p:spPr>
          <a:xfrm>
            <a:off x="777102" y="6688851"/>
            <a:ext cx="10726785" cy="123111"/>
          </a:xfrm>
        </p:spPr>
        <p:txBody>
          <a:bodyPr/>
          <a:lstStyle/>
          <a:p>
            <a:r>
              <a:rPr lang="en-GB" sz="800" dirty="0"/>
              <a:t> HDL-C, high-density lipoprotein cholesterol; LDL-C, low-density lipoprotein cholesterol; TG, triglyceride; PA, pression </a:t>
            </a:r>
            <a:r>
              <a:rPr lang="en-GB" sz="800" dirty="0" err="1"/>
              <a:t>artérielle</a:t>
            </a:r>
            <a:r>
              <a:rPr lang="en-GB" sz="800" dirty="0"/>
              <a:t>; IMC, </a:t>
            </a:r>
            <a:r>
              <a:rPr lang="en-GB" sz="800" dirty="0" err="1"/>
              <a:t>Indice</a:t>
            </a:r>
            <a:r>
              <a:rPr lang="en-GB" sz="800" dirty="0"/>
              <a:t> masse </a:t>
            </a:r>
            <a:r>
              <a:rPr lang="en-GB" sz="800" dirty="0" err="1"/>
              <a:t>corporelle</a:t>
            </a:r>
            <a:r>
              <a:rPr lang="en-GB" sz="800" dirty="0"/>
              <a:t>; CT, cholesterol total, </a:t>
            </a:r>
            <a:r>
              <a:rPr lang="en-GB" sz="800" dirty="0" err="1"/>
              <a:t>Lp</a:t>
            </a:r>
            <a:r>
              <a:rPr lang="en-GB" sz="800" dirty="0"/>
              <a:t>(a), lipoprotein a</a:t>
            </a:r>
          </a:p>
        </p:txBody>
      </p:sp>
      <p:sp>
        <p:nvSpPr>
          <p:cNvPr id="5" name="Title 4">
            <a:extLst>
              <a:ext uri="{FF2B5EF4-FFF2-40B4-BE49-F238E27FC236}">
                <a16:creationId xmlns:a16="http://schemas.microsoft.com/office/drawing/2014/main" id="{EDBF82B3-EBEE-4763-B740-03D8F14941BE}"/>
              </a:ext>
            </a:extLst>
          </p:cNvPr>
          <p:cNvSpPr>
            <a:spLocks noGrp="1"/>
          </p:cNvSpPr>
          <p:nvPr>
            <p:ph type="title"/>
          </p:nvPr>
        </p:nvSpPr>
        <p:spPr/>
        <p:txBody>
          <a:bodyPr/>
          <a:lstStyle/>
          <a:p>
            <a:r>
              <a:rPr lang="en-GB" dirty="0"/>
              <a:t>Cas 5: Patient AW </a:t>
            </a:r>
          </a:p>
        </p:txBody>
      </p:sp>
      <p:sp>
        <p:nvSpPr>
          <p:cNvPr id="6" name="Content Placeholder 5">
            <a:extLst>
              <a:ext uri="{FF2B5EF4-FFF2-40B4-BE49-F238E27FC236}">
                <a16:creationId xmlns:a16="http://schemas.microsoft.com/office/drawing/2014/main" id="{AD7A6190-CBA5-4656-A656-C1D1B28022C5}"/>
              </a:ext>
            </a:extLst>
          </p:cNvPr>
          <p:cNvSpPr>
            <a:spLocks noGrp="1"/>
          </p:cNvSpPr>
          <p:nvPr>
            <p:ph idx="1"/>
          </p:nvPr>
        </p:nvSpPr>
        <p:spPr/>
        <p:txBody>
          <a:bodyPr/>
          <a:lstStyle/>
          <a:p>
            <a:endParaRPr lang="en-GB" dirty="0"/>
          </a:p>
        </p:txBody>
      </p:sp>
      <p:graphicFrame>
        <p:nvGraphicFramePr>
          <p:cNvPr id="7" name="Content Placeholder 3">
            <a:extLst>
              <a:ext uri="{FF2B5EF4-FFF2-40B4-BE49-F238E27FC236}">
                <a16:creationId xmlns:a16="http://schemas.microsoft.com/office/drawing/2014/main" id="{99E1A7E4-FDFB-4B18-A266-6F2944C329CB}"/>
              </a:ext>
            </a:extLst>
          </p:cNvPr>
          <p:cNvGraphicFramePr>
            <a:graphicFrameLocks/>
          </p:cNvGraphicFramePr>
          <p:nvPr>
            <p:extLst>
              <p:ext uri="{D42A27DB-BD31-4B8C-83A1-F6EECF244321}">
                <p14:modId xmlns:p14="http://schemas.microsoft.com/office/powerpoint/2010/main" val="3388582855"/>
              </p:ext>
            </p:extLst>
          </p:nvPr>
        </p:nvGraphicFramePr>
        <p:xfrm>
          <a:off x="436343" y="1490779"/>
          <a:ext cx="10504617" cy="2810646"/>
        </p:xfrm>
        <a:graphic>
          <a:graphicData uri="http://schemas.openxmlformats.org/drawingml/2006/table">
            <a:tbl>
              <a:tblPr firstRow="1" bandRow="1">
                <a:tableStyleId>{5C22544A-7EE6-4342-B048-85BDC9FD1C3A}</a:tableStyleId>
              </a:tblPr>
              <a:tblGrid>
                <a:gridCol w="2014794">
                  <a:extLst>
                    <a:ext uri="{9D8B030D-6E8A-4147-A177-3AD203B41FA5}">
                      <a16:colId xmlns:a16="http://schemas.microsoft.com/office/drawing/2014/main" val="3687134654"/>
                    </a:ext>
                  </a:extLst>
                </a:gridCol>
                <a:gridCol w="8489823">
                  <a:extLst>
                    <a:ext uri="{9D8B030D-6E8A-4147-A177-3AD203B41FA5}">
                      <a16:colId xmlns:a16="http://schemas.microsoft.com/office/drawing/2014/main" val="4252128689"/>
                    </a:ext>
                  </a:extLst>
                </a:gridCol>
              </a:tblGrid>
              <a:tr h="191880">
                <a:tc gridSpan="2">
                  <a:txBody>
                    <a:bodyPr/>
                    <a:lstStyle/>
                    <a:p>
                      <a:pPr algn="ctr"/>
                      <a:r>
                        <a:rPr lang="en-GB" sz="1600" dirty="0" err="1">
                          <a:latin typeface="Calibri" panose="020F0502020204030204" pitchFamily="34" charset="0"/>
                          <a:cs typeface="Calibri" panose="020F0502020204030204" pitchFamily="34" charset="0"/>
                        </a:rPr>
                        <a:t>Données</a:t>
                      </a:r>
                      <a:r>
                        <a:rPr lang="en-GB" sz="1600" dirty="0">
                          <a:latin typeface="Calibri" panose="020F0502020204030204" pitchFamily="34" charset="0"/>
                          <a:cs typeface="Calibri" panose="020F0502020204030204" pitchFamily="34" charset="0"/>
                        </a:rPr>
                        <a:t> patient</a:t>
                      </a:r>
                    </a:p>
                  </a:txBody>
                  <a:tcPr/>
                </a:tc>
                <a:tc hMerge="1">
                  <a:txBody>
                    <a:bodyPr/>
                    <a:lstStyle/>
                    <a:p>
                      <a:endParaRPr lang="en-GB" sz="160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398026307"/>
                  </a:ext>
                </a:extLst>
              </a:tr>
              <a:tr h="233157">
                <a:tc>
                  <a:txBody>
                    <a:bodyPr/>
                    <a:lstStyle/>
                    <a:p>
                      <a:r>
                        <a:rPr lang="en-GB" sz="1600" dirty="0" err="1">
                          <a:latin typeface="Calibri" panose="020F0502020204030204" pitchFamily="34" charset="0"/>
                          <a:cs typeface="Calibri" panose="020F0502020204030204" pitchFamily="34" charset="0"/>
                        </a:rPr>
                        <a:t>Démographie</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50 </a:t>
                      </a:r>
                      <a:r>
                        <a:rPr lang="en-GB" sz="1600" i="1" dirty="0" err="1">
                          <a:latin typeface="Calibri" panose="020F0502020204030204" pitchFamily="34" charset="0"/>
                          <a:cs typeface="Calibri" panose="020F0502020204030204" pitchFamily="34" charset="0"/>
                        </a:rPr>
                        <a:t>ans</a:t>
                      </a:r>
                      <a:r>
                        <a:rPr lang="en-GB" sz="1600" i="1" dirty="0">
                          <a:latin typeface="Calibri" panose="020F0502020204030204" pitchFamily="34" charset="0"/>
                          <a:cs typeface="Calibri" panose="020F0502020204030204" pitchFamily="34" charset="0"/>
                        </a:rPr>
                        <a:t>, homme</a:t>
                      </a:r>
                    </a:p>
                  </a:txBody>
                  <a:tcPr/>
                </a:tc>
                <a:extLst>
                  <a:ext uri="{0D108BD9-81ED-4DB2-BD59-A6C34878D82A}">
                    <a16:rowId xmlns:a16="http://schemas.microsoft.com/office/drawing/2014/main" val="4075012964"/>
                  </a:ext>
                </a:extLst>
              </a:tr>
              <a:tr h="233157">
                <a:tc>
                  <a:txBody>
                    <a:bodyPr/>
                    <a:lstStyle/>
                    <a:p>
                      <a:r>
                        <a:rPr lang="en-GB" sz="1600" dirty="0">
                          <a:latin typeface="Calibri" panose="020F0502020204030204" pitchFamily="34" charset="0"/>
                          <a:cs typeface="Calibri" panose="020F0502020204030204" pitchFamily="34" charset="0"/>
                        </a:rPr>
                        <a:t>Raison de la consultation</a:t>
                      </a:r>
                    </a:p>
                  </a:txBody>
                  <a:tcPr/>
                </a:tc>
                <a:tc>
                  <a:txBody>
                    <a:bodyPr/>
                    <a:lstStyle/>
                    <a:p>
                      <a:r>
                        <a:rPr lang="en-GB" sz="1600" i="1" baseline="0" dirty="0" err="1">
                          <a:latin typeface="Calibri" panose="020F0502020204030204" pitchFamily="34" charset="0"/>
                          <a:cs typeface="Calibri" panose="020F0502020204030204" pitchFamily="34" charset="0"/>
                        </a:rPr>
                        <a:t>Asymptomatique</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veut</a:t>
                      </a:r>
                      <a:r>
                        <a:rPr lang="en-GB" sz="1600" i="1" baseline="0" dirty="0">
                          <a:latin typeface="Calibri" panose="020F0502020204030204" pitchFamily="34" charset="0"/>
                          <a:cs typeface="Calibri" panose="020F0502020204030204" pitchFamily="34" charset="0"/>
                        </a:rPr>
                        <a:t> un </a:t>
                      </a:r>
                      <a:r>
                        <a:rPr lang="en-GB" sz="1600" i="1" baseline="0" dirty="0" err="1">
                          <a:latin typeface="Calibri" panose="020F0502020204030204" pitchFamily="34" charset="0"/>
                          <a:cs typeface="Calibri" panose="020F0502020204030204" pitchFamily="34" charset="0"/>
                        </a:rPr>
                        <a:t>examen</a:t>
                      </a:r>
                      <a:r>
                        <a:rPr lang="en-GB" sz="1600" i="1" baseline="0" dirty="0">
                          <a:latin typeface="Calibri" panose="020F0502020204030204" pitchFamily="34" charset="0"/>
                          <a:cs typeface="Calibri" panose="020F0502020204030204" pitchFamily="34" charset="0"/>
                        </a:rPr>
                        <a:t> </a:t>
                      </a:r>
                      <a:r>
                        <a:rPr lang="en-GB" sz="1600" i="1" baseline="0" dirty="0" err="1">
                          <a:latin typeface="Calibri" panose="020F0502020204030204" pitchFamily="34" charset="0"/>
                          <a:cs typeface="Calibri" panose="020F0502020204030204" pitchFamily="34" charset="0"/>
                        </a:rPr>
                        <a:t>avant</a:t>
                      </a:r>
                      <a:r>
                        <a:rPr lang="en-GB" sz="1600" i="1" baseline="0" dirty="0">
                          <a:latin typeface="Calibri" panose="020F0502020204030204" pitchFamily="34" charset="0"/>
                          <a:cs typeface="Calibri" panose="020F0502020204030204" pitchFamily="34" charset="0"/>
                        </a:rPr>
                        <a:t> de commencer un programme </a:t>
                      </a:r>
                      <a:r>
                        <a:rPr lang="en-GB" sz="1600" i="1" baseline="0" dirty="0" err="1">
                          <a:latin typeface="Calibri" panose="020F0502020204030204" pitchFamily="34" charset="0"/>
                          <a:cs typeface="Calibri" panose="020F0502020204030204" pitchFamily="34" charset="0"/>
                        </a:rPr>
                        <a:t>d’entraînement</a:t>
                      </a:r>
                      <a:r>
                        <a:rPr lang="en-GB" sz="1600" i="1" baseline="0" dirty="0">
                          <a:latin typeface="Calibri" panose="020F0502020204030204" pitchFamily="34" charset="0"/>
                          <a:cs typeface="Calibri" panose="020F0502020204030204" pitchFamily="34" charset="0"/>
                        </a:rPr>
                        <a:t> physique</a:t>
                      </a:r>
                    </a:p>
                  </a:txBody>
                  <a:tcPr/>
                </a:tc>
                <a:extLst>
                  <a:ext uri="{0D108BD9-81ED-4DB2-BD59-A6C34878D82A}">
                    <a16:rowId xmlns:a16="http://schemas.microsoft.com/office/drawing/2014/main" val="2094479899"/>
                  </a:ext>
                </a:extLst>
              </a:tr>
              <a:tr h="402726">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600" dirty="0" err="1">
                          <a:latin typeface="Calibri" panose="020F0502020204030204" pitchFamily="34" charset="0"/>
                          <a:cs typeface="Calibri" panose="020F0502020204030204" pitchFamily="34" charset="0"/>
                        </a:rPr>
                        <a:t>Antécedents</a:t>
                      </a:r>
                      <a:r>
                        <a:rPr lang="en-GB" sz="1600" dirty="0">
                          <a:latin typeface="Calibri" panose="020F0502020204030204" pitchFamily="34" charset="0"/>
                          <a:cs typeface="Calibri" panose="020F0502020204030204" pitchFamily="34" charset="0"/>
                        </a:rPr>
                        <a:t> </a:t>
                      </a:r>
                      <a:r>
                        <a:rPr lang="en-GB" sz="1600" dirty="0" err="1">
                          <a:latin typeface="Calibri" panose="020F0502020204030204" pitchFamily="34" charset="0"/>
                          <a:cs typeface="Calibri" panose="020F0502020204030204" pitchFamily="34" charset="0"/>
                        </a:rPr>
                        <a:t>familiaux</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err="1">
                          <a:latin typeface="Calibri" panose="020F0502020204030204" pitchFamily="34" charset="0"/>
                          <a:cs typeface="Calibri" panose="020F0502020204030204" pitchFamily="34" charset="0"/>
                        </a:rPr>
                        <a:t>blanco</a:t>
                      </a:r>
                      <a:endParaRPr lang="en-GB" sz="1600" i="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186508076"/>
                  </a:ext>
                </a:extLst>
              </a:tr>
              <a:tr h="402726">
                <a:tc>
                  <a:txBody>
                    <a:bodyPr/>
                    <a:lstStyle/>
                    <a:p>
                      <a:r>
                        <a:rPr lang="en-GB" sz="1600" dirty="0" err="1">
                          <a:latin typeface="Calibri" panose="020F0502020204030204" pitchFamily="34" charset="0"/>
                          <a:cs typeface="Calibri" panose="020F0502020204030204" pitchFamily="34" charset="0"/>
                        </a:rPr>
                        <a:t>Facteurs</a:t>
                      </a:r>
                      <a:r>
                        <a:rPr lang="en-GB" sz="1600" dirty="0">
                          <a:latin typeface="Calibri" panose="020F0502020204030204" pitchFamily="34" charset="0"/>
                          <a:cs typeface="Calibri" panose="020F0502020204030204" pitchFamily="34" charset="0"/>
                        </a:rPr>
                        <a:t> de </a:t>
                      </a:r>
                      <a:r>
                        <a:rPr lang="en-GB" sz="1600" dirty="0" err="1">
                          <a:latin typeface="Calibri" panose="020F0502020204030204" pitchFamily="34" charset="0"/>
                          <a:cs typeface="Calibri" panose="020F0502020204030204" pitchFamily="34" charset="0"/>
                        </a:rPr>
                        <a:t>risque</a:t>
                      </a:r>
                      <a:r>
                        <a:rPr lang="en-GB" sz="1600" dirty="0">
                          <a:latin typeface="Calibri" panose="020F0502020204030204" pitchFamily="34" charset="0"/>
                          <a:cs typeface="Calibri" panose="020F0502020204030204" pitchFamily="34" charset="0"/>
                        </a:rPr>
                        <a:t> CV</a:t>
                      </a:r>
                    </a:p>
                  </a:txBody>
                  <a:tcPr/>
                </a:tc>
                <a:tc>
                  <a:txBody>
                    <a:bodyPr/>
                    <a:lstStyle/>
                    <a:p>
                      <a:r>
                        <a:rPr lang="en-GB" sz="1600" i="1" dirty="0" err="1">
                          <a:latin typeface="Calibri" panose="020F0502020204030204" pitchFamily="34" charset="0"/>
                          <a:cs typeface="Calibri" panose="020F0502020204030204" pitchFamily="34" charset="0"/>
                        </a:rPr>
                        <a:t>Fumeur</a:t>
                      </a:r>
                      <a:r>
                        <a:rPr lang="en-GB" sz="1600" i="1" dirty="0">
                          <a:latin typeface="Calibri" panose="020F0502020204030204" pitchFamily="34" charset="0"/>
                          <a:cs typeface="Calibri" panose="020F0502020204030204" pitchFamily="34" charset="0"/>
                        </a:rPr>
                        <a:t> 10 cigarettes/jour</a:t>
                      </a:r>
                    </a:p>
                  </a:txBody>
                  <a:tcPr/>
                </a:tc>
                <a:extLst>
                  <a:ext uri="{0D108BD9-81ED-4DB2-BD59-A6C34878D82A}">
                    <a16:rowId xmlns:a16="http://schemas.microsoft.com/office/drawing/2014/main" val="1071926850"/>
                  </a:ext>
                </a:extLst>
              </a:tr>
              <a:tr h="402726">
                <a:tc>
                  <a:txBody>
                    <a:bodyPr/>
                    <a:lstStyle/>
                    <a:p>
                      <a:r>
                        <a:rPr lang="en-GB" sz="1600" dirty="0" err="1">
                          <a:latin typeface="Calibri" panose="020F0502020204030204" pitchFamily="34" charset="0"/>
                          <a:cs typeface="Calibri" panose="020F0502020204030204" pitchFamily="34" charset="0"/>
                        </a:rPr>
                        <a:t>Labo</a:t>
                      </a:r>
                      <a:endParaRPr lang="en-GB" sz="1600" dirty="0">
                        <a:latin typeface="Calibri" panose="020F0502020204030204" pitchFamily="34" charset="0"/>
                        <a:cs typeface="Calibri" panose="020F0502020204030204" pitchFamily="34" charset="0"/>
                      </a:endParaRPr>
                    </a:p>
                  </a:txBody>
                  <a:tcPr/>
                </a:tc>
                <a:tc>
                  <a:txBody>
                    <a:bodyPr/>
                    <a:lstStyle/>
                    <a:p>
                      <a:r>
                        <a:rPr lang="en-GB" sz="1600" i="1" dirty="0">
                          <a:latin typeface="Calibri" panose="020F0502020204030204" pitchFamily="34" charset="0"/>
                          <a:cs typeface="Calibri" panose="020F0502020204030204" pitchFamily="34" charset="0"/>
                        </a:rPr>
                        <a:t>PA = 140/86 mmHg, IMC = 25 kg/m², CT = 255 mg/dL, LDL-C = 180 mg/dL, HDL-C = 50 mg/dL, </a:t>
                      </a:r>
                    </a:p>
                    <a:p>
                      <a:r>
                        <a:rPr lang="en-GB" sz="1600" i="1" dirty="0">
                          <a:latin typeface="Calibri" panose="020F0502020204030204" pitchFamily="34" charset="0"/>
                          <a:cs typeface="Calibri" panose="020F0502020204030204" pitchFamily="34" charset="0"/>
                        </a:rPr>
                        <a:t>TG = 125 mg/dL, NON-HDL-C = 230 mg/dL, </a:t>
                      </a:r>
                      <a:r>
                        <a:rPr lang="en-GB" sz="1600" i="1" dirty="0" err="1">
                          <a:latin typeface="Calibri" panose="020F0502020204030204" pitchFamily="34" charset="0"/>
                          <a:cs typeface="Calibri" panose="020F0502020204030204" pitchFamily="34" charset="0"/>
                        </a:rPr>
                        <a:t>Lp</a:t>
                      </a:r>
                      <a:r>
                        <a:rPr lang="en-GB" sz="1600" i="1" dirty="0">
                          <a:latin typeface="Calibri" panose="020F0502020204030204" pitchFamily="34" charset="0"/>
                          <a:cs typeface="Calibri" panose="020F0502020204030204" pitchFamily="34" charset="0"/>
                        </a:rPr>
                        <a:t>(a) = 40 mg/dL, Glucose = 91 mg/dL</a:t>
                      </a:r>
                    </a:p>
                  </a:txBody>
                  <a:tcPr/>
                </a:tc>
                <a:extLst>
                  <a:ext uri="{0D108BD9-81ED-4DB2-BD59-A6C34878D82A}">
                    <a16:rowId xmlns:a16="http://schemas.microsoft.com/office/drawing/2014/main" val="2610671418"/>
                  </a:ext>
                </a:extLst>
              </a:tr>
            </a:tbl>
          </a:graphicData>
        </a:graphic>
      </p:graphicFrame>
      <p:sp>
        <p:nvSpPr>
          <p:cNvPr id="9" name="Content Placeholder 5">
            <a:extLst>
              <a:ext uri="{FF2B5EF4-FFF2-40B4-BE49-F238E27FC236}">
                <a16:creationId xmlns:a16="http://schemas.microsoft.com/office/drawing/2014/main" id="{FDFBB194-3C3A-412B-8B38-3B4389AC5F43}"/>
              </a:ext>
            </a:extLst>
          </p:cNvPr>
          <p:cNvSpPr txBox="1">
            <a:spLocks/>
          </p:cNvSpPr>
          <p:nvPr/>
        </p:nvSpPr>
        <p:spPr>
          <a:xfrm>
            <a:off x="688113" y="4867793"/>
            <a:ext cx="9670938" cy="1893454"/>
          </a:xfrm>
          <a:prstGeom prst="rect">
            <a:avLst/>
          </a:prstGeom>
        </p:spPr>
        <p:txBody>
          <a:bodyPr vert="horz" wrap="square" lIns="91440" tIns="45720" rIns="91440" bIns="45720" rtlCol="0">
            <a:noAutofit/>
          </a:bodyPr>
          <a:lstStyle>
            <a:lvl1pPr marL="0" indent="-228600" algn="l" defTabSz="914400" rtl="0" eaLnBrk="1" latinLnBrk="0" hangingPunct="1">
              <a:buClrTx/>
              <a:defRPr lang="en-US" sz="2400" b="1" i="0" kern="1200" dirty="0">
                <a:solidFill>
                  <a:schemeClr val="tx2"/>
                </a:solidFill>
                <a:latin typeface="Arial" panose="020B0604020202020204" pitchFamily="34" charset="0"/>
                <a:ea typeface="+mn-ea"/>
                <a:cs typeface="Arial" panose="020B0604020202020204" pitchFamily="34" charset="0"/>
              </a:defRPr>
            </a:lvl1pPr>
            <a:lvl2pPr marL="457200" indent="-228600" algn="l" defTabSz="914400" rtl="0" eaLnBrk="1" latinLnBrk="0" hangingPunct="1">
              <a:buClrTx/>
              <a:defRPr lang="en-US" sz="2000" kern="1200" dirty="0">
                <a:solidFill>
                  <a:schemeClr val="tx2"/>
                </a:solidFill>
                <a:latin typeface="Arial" panose="020B0604020202020204" pitchFamily="34" charset="0"/>
                <a:ea typeface="+mn-ea"/>
                <a:cs typeface="Arial" panose="020B0604020202020204" pitchFamily="34" charset="0"/>
              </a:defRPr>
            </a:lvl2pPr>
            <a:lvl3pPr marL="914400" indent="-228600" algn="l" defTabSz="914400" rtl="0" eaLnBrk="1" latinLnBrk="0" hangingPunct="1">
              <a:buClrTx/>
              <a:defRPr lang="en-US" sz="1800" kern="1200" dirty="0">
                <a:solidFill>
                  <a:schemeClr val="tx2"/>
                </a:solidFill>
                <a:latin typeface="Arial" panose="020B0604020202020204" pitchFamily="34" charset="0"/>
                <a:ea typeface="+mn-ea"/>
                <a:cs typeface="Arial" panose="020B0604020202020204" pitchFamily="34" charset="0"/>
              </a:defRPr>
            </a:lvl3pPr>
            <a:lvl4pPr marL="1371600" indent="-228600" algn="l" defTabSz="914400" rtl="0" eaLnBrk="1" latinLnBrk="0" hangingPunct="1">
              <a:buClrTx/>
              <a:defRPr lang="en-US" sz="1600" kern="1200" dirty="0">
                <a:solidFill>
                  <a:schemeClr val="tx2"/>
                </a:solidFill>
                <a:latin typeface="Arial" panose="020B0604020202020204" pitchFamily="34" charset="0"/>
                <a:ea typeface="+mn-ea"/>
                <a:cs typeface="Arial" panose="020B0604020202020204" pitchFamily="34" charset="0"/>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spcBef>
                <a:spcPts val="300"/>
              </a:spcBef>
            </a:pPr>
            <a:r>
              <a:rPr lang="fr-BE" sz="1600" dirty="0">
                <a:solidFill>
                  <a:schemeClr val="tx1"/>
                </a:solidFill>
              </a:rPr>
              <a:t>Quel est son risque cardiovasculaire total?</a:t>
            </a:r>
            <a:endParaRPr lang="nl-BE" sz="1600" dirty="0">
              <a:solidFill>
                <a:schemeClr val="tx1"/>
              </a:solidFill>
            </a:endParaRPr>
          </a:p>
          <a:p>
            <a:pPr>
              <a:spcBef>
                <a:spcPts val="300"/>
              </a:spcBef>
            </a:pPr>
            <a:r>
              <a:rPr lang="fr-BE" sz="1600" dirty="0">
                <a:solidFill>
                  <a:schemeClr val="tx1"/>
                </a:solidFill>
              </a:rPr>
              <a:t>Comment interprétez-vous son profil lipidique?</a:t>
            </a:r>
            <a:r>
              <a:rPr lang="nl-BE" sz="1600" dirty="0">
                <a:solidFill>
                  <a:schemeClr val="tx1"/>
                </a:solidFill>
              </a:rPr>
              <a:t> </a:t>
            </a:r>
          </a:p>
        </p:txBody>
      </p:sp>
    </p:spTree>
    <p:extLst>
      <p:ext uri="{BB962C8B-B14F-4D97-AF65-F5344CB8AC3E}">
        <p14:creationId xmlns:p14="http://schemas.microsoft.com/office/powerpoint/2010/main" val="184933126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a:extLst>
              <a:ext uri="{FF2B5EF4-FFF2-40B4-BE49-F238E27FC236}">
                <a16:creationId xmlns:a16="http://schemas.microsoft.com/office/drawing/2014/main" id="{2BBDAA93-E7F3-4FD4-A0F8-7406094D5B12}"/>
              </a:ext>
            </a:extLst>
          </p:cNvPr>
          <p:cNvSpPr txBox="1">
            <a:spLocks/>
          </p:cNvSpPr>
          <p:nvPr/>
        </p:nvSpPr>
        <p:spPr>
          <a:xfrm>
            <a:off x="609600" y="233311"/>
            <a:ext cx="8040249" cy="739519"/>
          </a:xfrm>
          <a:prstGeom prst="rect">
            <a:avLst/>
          </a:prstGeom>
        </p:spPr>
        <p:txBody>
          <a:bodyPr vert="horz" wrap="square" lIns="0" tIns="21167"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SCORE chart for European populations at low </a:t>
            </a:r>
          </a:p>
          <a:p>
            <a:pPr>
              <a:lnSpc>
                <a:spcPts val="2800"/>
              </a:lnSpc>
            </a:pPr>
            <a:r>
              <a:rPr lang="en-US" sz="3200" b="1" kern="0" spc="-87" dirty="0">
                <a:solidFill>
                  <a:schemeClr val="bg1"/>
                </a:solidFill>
                <a:latin typeface="Calibri" panose="020F0502020204030204" pitchFamily="34" charset="0"/>
                <a:cs typeface="Calibri" panose="020F0502020204030204" pitchFamily="34" charset="0"/>
              </a:rPr>
              <a:t>cardiovascular disease risk </a:t>
            </a:r>
          </a:p>
        </p:txBody>
      </p:sp>
      <p:sp>
        <p:nvSpPr>
          <p:cNvPr id="4" name="Rectangle 3">
            <a:extLst>
              <a:ext uri="{FF2B5EF4-FFF2-40B4-BE49-F238E27FC236}">
                <a16:creationId xmlns:a16="http://schemas.microsoft.com/office/drawing/2014/main" id="{ADA6420B-AC8F-414E-AD37-718DB6358925}"/>
              </a:ext>
            </a:extLst>
          </p:cNvPr>
          <p:cNvSpPr/>
          <p:nvPr/>
        </p:nvSpPr>
        <p:spPr>
          <a:xfrm>
            <a:off x="3047999" y="1686296"/>
            <a:ext cx="6096000" cy="746358"/>
          </a:xfrm>
          <a:prstGeom prst="rect">
            <a:avLst/>
          </a:prstGeom>
        </p:spPr>
        <p:txBody>
          <a:bodyPr>
            <a:spAutoFit/>
          </a:bodyPr>
          <a:lstStyle/>
          <a:p>
            <a:pPr algn="ctr">
              <a:lnSpc>
                <a:spcPts val="1733"/>
              </a:lnSpc>
              <a:buClr>
                <a:srgbClr val="000000"/>
              </a:buClr>
            </a:pPr>
            <a:r>
              <a:rPr lang="en-US" sz="1867" b="1" kern="0" spc="27" dirty="0">
                <a:solidFill>
                  <a:srgbClr val="231F20"/>
                </a:solidFill>
                <a:latin typeface="Calibri" panose="020F0502020204030204" pitchFamily="34" charset="0"/>
                <a:ea typeface="Arial"/>
                <a:cs typeface="Calibri" panose="020F0502020204030204" pitchFamily="34" charset="0"/>
                <a:sym typeface="Arial"/>
              </a:rPr>
              <a:t>SCORE </a:t>
            </a:r>
            <a:r>
              <a:rPr lang="en-US" sz="1867" b="1" kern="0" spc="-27" dirty="0">
                <a:solidFill>
                  <a:srgbClr val="231F20"/>
                </a:solidFill>
                <a:latin typeface="Calibri" panose="020F0502020204030204" pitchFamily="34" charset="0"/>
                <a:ea typeface="Arial"/>
                <a:cs typeface="Calibri" panose="020F0502020204030204" pitchFamily="34" charset="0"/>
                <a:sym typeface="Arial"/>
              </a:rPr>
              <a:t>Cardiovascular </a:t>
            </a:r>
            <a:r>
              <a:rPr lang="en-US" sz="1867" b="1" kern="0" spc="-7" dirty="0">
                <a:solidFill>
                  <a:srgbClr val="231F20"/>
                </a:solidFill>
                <a:latin typeface="Calibri" panose="020F0502020204030204" pitchFamily="34" charset="0"/>
                <a:ea typeface="Arial"/>
                <a:cs typeface="Calibri" panose="020F0502020204030204" pitchFamily="34" charset="0"/>
                <a:sym typeface="Arial"/>
              </a:rPr>
              <a:t>Risk</a:t>
            </a:r>
            <a:r>
              <a:rPr lang="en-US" sz="1867" b="1" kern="0" spc="-47" dirty="0">
                <a:solidFill>
                  <a:srgbClr val="231F20"/>
                </a:solidFill>
                <a:latin typeface="Calibri" panose="020F0502020204030204" pitchFamily="34" charset="0"/>
                <a:ea typeface="Arial"/>
                <a:cs typeface="Calibri" panose="020F0502020204030204" pitchFamily="34" charset="0"/>
                <a:sym typeface="Arial"/>
              </a:rPr>
              <a:t> </a:t>
            </a:r>
            <a:r>
              <a:rPr lang="en-US" sz="1867" b="1" kern="0" dirty="0">
                <a:solidFill>
                  <a:srgbClr val="231F20"/>
                </a:solidFill>
                <a:latin typeface="Calibri" panose="020F0502020204030204" pitchFamily="34" charset="0"/>
                <a:ea typeface="Arial"/>
                <a:cs typeface="Calibri" panose="020F0502020204030204" pitchFamily="34" charset="0"/>
                <a:sym typeface="Arial"/>
              </a:rPr>
              <a:t>Chart</a:t>
            </a:r>
            <a:endParaRPr lang="en-US" sz="1867"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spc="-13" dirty="0">
                <a:solidFill>
                  <a:srgbClr val="231F20"/>
                </a:solidFill>
                <a:latin typeface="Calibri" panose="020F0502020204030204" pitchFamily="34" charset="0"/>
                <a:ea typeface="Arial"/>
                <a:cs typeface="Calibri" panose="020F0502020204030204" pitchFamily="34" charset="0"/>
                <a:sym typeface="Arial"/>
              </a:rPr>
              <a:t>10-year </a:t>
            </a:r>
            <a:r>
              <a:rPr lang="en-US" sz="1600" kern="0" dirty="0">
                <a:solidFill>
                  <a:srgbClr val="231F20"/>
                </a:solidFill>
                <a:latin typeface="Calibri" panose="020F0502020204030204" pitchFamily="34" charset="0"/>
                <a:ea typeface="Arial"/>
                <a:cs typeface="Calibri" panose="020F0502020204030204" pitchFamily="34" charset="0"/>
                <a:sym typeface="Arial"/>
              </a:rPr>
              <a:t>risk </a:t>
            </a:r>
            <a:r>
              <a:rPr lang="en-US" sz="1600" kern="0" spc="-13" dirty="0">
                <a:solidFill>
                  <a:srgbClr val="231F20"/>
                </a:solidFill>
                <a:latin typeface="Calibri" panose="020F0502020204030204" pitchFamily="34" charset="0"/>
                <a:ea typeface="Arial"/>
                <a:cs typeface="Calibri" panose="020F0502020204030204" pitchFamily="34" charset="0"/>
                <a:sym typeface="Arial"/>
              </a:rPr>
              <a:t>of </a:t>
            </a:r>
            <a:r>
              <a:rPr lang="en-US" sz="1600" kern="0" spc="7" dirty="0">
                <a:solidFill>
                  <a:srgbClr val="231F20"/>
                </a:solidFill>
                <a:latin typeface="Calibri" panose="020F0502020204030204" pitchFamily="34" charset="0"/>
                <a:ea typeface="Arial"/>
                <a:cs typeface="Calibri" panose="020F0502020204030204" pitchFamily="34" charset="0"/>
                <a:sym typeface="Arial"/>
              </a:rPr>
              <a:t>fatal</a:t>
            </a:r>
            <a:r>
              <a:rPr lang="en-US" sz="1600" kern="0" spc="-113" dirty="0">
                <a:solidFill>
                  <a:srgbClr val="231F20"/>
                </a:solidFill>
                <a:latin typeface="Calibri" panose="020F0502020204030204" pitchFamily="34" charset="0"/>
                <a:ea typeface="Arial"/>
                <a:cs typeface="Calibri" panose="020F0502020204030204" pitchFamily="34" charset="0"/>
                <a:sym typeface="Arial"/>
              </a:rPr>
              <a:t> </a:t>
            </a:r>
            <a:r>
              <a:rPr lang="en-US" sz="1600" kern="0" dirty="0">
                <a:solidFill>
                  <a:srgbClr val="231F20"/>
                </a:solidFill>
                <a:latin typeface="Calibri" panose="020F0502020204030204" pitchFamily="34" charset="0"/>
                <a:ea typeface="Arial"/>
                <a:cs typeface="Calibri" panose="020F0502020204030204" pitchFamily="34" charset="0"/>
                <a:sym typeface="Arial"/>
              </a:rPr>
              <a:t>CVD</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a:p>
            <a:pPr algn="ctr">
              <a:lnSpc>
                <a:spcPts val="1733"/>
              </a:lnSpc>
              <a:buClr>
                <a:srgbClr val="000000"/>
              </a:buClr>
            </a:pPr>
            <a:r>
              <a:rPr lang="en-US" sz="1600" kern="0" dirty="0">
                <a:solidFill>
                  <a:srgbClr val="AE132A"/>
                </a:solidFill>
                <a:latin typeface="Calibri" panose="020F0502020204030204" pitchFamily="34" charset="0"/>
                <a:ea typeface="Arial"/>
                <a:cs typeface="Calibri" panose="020F0502020204030204" pitchFamily="34" charset="0"/>
                <a:sym typeface="Arial"/>
              </a:rPr>
              <a:t>Low-risk </a:t>
            </a:r>
            <a:r>
              <a:rPr lang="en-US" sz="1600" kern="0" spc="-7" dirty="0">
                <a:solidFill>
                  <a:srgbClr val="AE132A"/>
                </a:solidFill>
                <a:latin typeface="Calibri" panose="020F0502020204030204" pitchFamily="34" charset="0"/>
                <a:ea typeface="Arial"/>
                <a:cs typeface="Calibri" panose="020F0502020204030204" pitchFamily="34" charset="0"/>
                <a:sym typeface="Arial"/>
              </a:rPr>
              <a:t>regions </a:t>
            </a:r>
            <a:r>
              <a:rPr lang="en-US" sz="1600" kern="0" spc="-13" dirty="0">
                <a:solidFill>
                  <a:srgbClr val="AE132A"/>
                </a:solidFill>
                <a:latin typeface="Calibri" panose="020F0502020204030204" pitchFamily="34" charset="0"/>
                <a:ea typeface="Arial"/>
                <a:cs typeface="Calibri" panose="020F0502020204030204" pitchFamily="34" charset="0"/>
                <a:sym typeface="Arial"/>
              </a:rPr>
              <a:t>of</a:t>
            </a:r>
            <a:r>
              <a:rPr lang="en-US" sz="1600" kern="0" spc="-100" dirty="0">
                <a:solidFill>
                  <a:srgbClr val="AE132A"/>
                </a:solidFill>
                <a:latin typeface="Calibri" panose="020F0502020204030204" pitchFamily="34" charset="0"/>
                <a:ea typeface="Arial"/>
                <a:cs typeface="Calibri" panose="020F0502020204030204" pitchFamily="34" charset="0"/>
                <a:sym typeface="Arial"/>
              </a:rPr>
              <a:t> </a:t>
            </a:r>
            <a:r>
              <a:rPr lang="en-US" sz="1600" kern="0" dirty="0">
                <a:solidFill>
                  <a:srgbClr val="AE132A"/>
                </a:solidFill>
                <a:latin typeface="Calibri" panose="020F0502020204030204" pitchFamily="34" charset="0"/>
                <a:ea typeface="Arial"/>
                <a:cs typeface="Calibri" panose="020F0502020204030204" pitchFamily="34" charset="0"/>
                <a:sym typeface="Arial"/>
              </a:rPr>
              <a:t>Europe</a:t>
            </a:r>
            <a:endParaRPr lang="en-US"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7" name="Rectangle 6">
            <a:extLst>
              <a:ext uri="{FF2B5EF4-FFF2-40B4-BE49-F238E27FC236}">
                <a16:creationId xmlns:a16="http://schemas.microsoft.com/office/drawing/2014/main" id="{56EB85AE-D5A1-453C-BA50-921592968552}"/>
              </a:ext>
            </a:extLst>
          </p:cNvPr>
          <p:cNvSpPr/>
          <p:nvPr/>
        </p:nvSpPr>
        <p:spPr>
          <a:xfrm>
            <a:off x="7417496"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MEN</a:t>
            </a:r>
          </a:p>
        </p:txBody>
      </p:sp>
      <p:sp>
        <p:nvSpPr>
          <p:cNvPr id="15" name="Rectangle 14">
            <a:extLst>
              <a:ext uri="{FF2B5EF4-FFF2-40B4-BE49-F238E27FC236}">
                <a16:creationId xmlns:a16="http://schemas.microsoft.com/office/drawing/2014/main" id="{09F9BAAA-D6BA-4E29-91EB-ACF941FC17A4}"/>
              </a:ext>
            </a:extLst>
          </p:cNvPr>
          <p:cNvSpPr/>
          <p:nvPr/>
        </p:nvSpPr>
        <p:spPr>
          <a:xfrm>
            <a:off x="3215218" y="2364918"/>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WOMEN</a:t>
            </a:r>
          </a:p>
        </p:txBody>
      </p:sp>
      <p:sp>
        <p:nvSpPr>
          <p:cNvPr id="16" name="Rectangle 15">
            <a:extLst>
              <a:ext uri="{FF2B5EF4-FFF2-40B4-BE49-F238E27FC236}">
                <a16:creationId xmlns:a16="http://schemas.microsoft.com/office/drawing/2014/main" id="{E62B5CD0-E8FE-4E91-950C-01EA27B26E87}"/>
              </a:ext>
            </a:extLst>
          </p:cNvPr>
          <p:cNvSpPr/>
          <p:nvPr/>
        </p:nvSpPr>
        <p:spPr>
          <a:xfrm>
            <a:off x="6565189"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7" name="Rectangle 16">
            <a:extLst>
              <a:ext uri="{FF2B5EF4-FFF2-40B4-BE49-F238E27FC236}">
                <a16:creationId xmlns:a16="http://schemas.microsoft.com/office/drawing/2014/main" id="{A2D97ACD-E3E6-4B03-8D18-E8A1F358F470}"/>
              </a:ext>
            </a:extLst>
          </p:cNvPr>
          <p:cNvSpPr/>
          <p:nvPr/>
        </p:nvSpPr>
        <p:spPr>
          <a:xfrm>
            <a:off x="8197140"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8" name="Rectangle 17">
            <a:extLst>
              <a:ext uri="{FF2B5EF4-FFF2-40B4-BE49-F238E27FC236}">
                <a16:creationId xmlns:a16="http://schemas.microsoft.com/office/drawing/2014/main" id="{83C73B7E-C377-4E01-992A-2180B1EB5668}"/>
              </a:ext>
            </a:extLst>
          </p:cNvPr>
          <p:cNvSpPr/>
          <p:nvPr/>
        </p:nvSpPr>
        <p:spPr>
          <a:xfrm>
            <a:off x="2435573" y="2786987"/>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Non-</a:t>
            </a: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19" name="Rectangle 18">
            <a:extLst>
              <a:ext uri="{FF2B5EF4-FFF2-40B4-BE49-F238E27FC236}">
                <a16:creationId xmlns:a16="http://schemas.microsoft.com/office/drawing/2014/main" id="{C7F2563B-EC45-4687-90BA-E93911712119}"/>
              </a:ext>
            </a:extLst>
          </p:cNvPr>
          <p:cNvSpPr/>
          <p:nvPr/>
        </p:nvSpPr>
        <p:spPr>
          <a:xfrm>
            <a:off x="4067524" y="2787513"/>
            <a:ext cx="1559289" cy="361356"/>
          </a:xfrm>
          <a:prstGeom prst="rect">
            <a:avLst/>
          </a:prstGeom>
          <a:solidFill>
            <a:srgbClr val="FFFCD5"/>
          </a:solid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Smoker</a:t>
            </a:r>
            <a:endParaRPr lang="fr-FR" sz="1867" kern="0" dirty="0">
              <a:solidFill>
                <a:srgbClr val="000000"/>
              </a:solidFill>
              <a:latin typeface="Calibri" panose="020F0502020204030204" pitchFamily="34" charset="0"/>
              <a:cs typeface="Calibri" panose="020F0502020204030204" pitchFamily="34" charset="0"/>
              <a:sym typeface="Arial"/>
            </a:endParaRPr>
          </a:p>
        </p:txBody>
      </p:sp>
      <p:sp>
        <p:nvSpPr>
          <p:cNvPr id="20" name="object 7">
            <a:extLst>
              <a:ext uri="{FF2B5EF4-FFF2-40B4-BE49-F238E27FC236}">
                <a16:creationId xmlns:a16="http://schemas.microsoft.com/office/drawing/2014/main" id="{FE796561-E99C-4F70-BE97-65B919E31127}"/>
              </a:ext>
            </a:extLst>
          </p:cNvPr>
          <p:cNvSpPr txBox="1"/>
          <p:nvPr/>
        </p:nvSpPr>
        <p:spPr>
          <a:xfrm>
            <a:off x="5916870" y="2835150"/>
            <a:ext cx="358261" cy="265030"/>
          </a:xfrm>
          <a:prstGeom prst="rect">
            <a:avLst/>
          </a:prstGeom>
        </p:spPr>
        <p:txBody>
          <a:bodyPr vert="horz" wrap="square" lIns="0" tIns="18627" rIns="0" bIns="0" rtlCol="0">
            <a:spAutoFit/>
          </a:bodyPr>
          <a:lstStyle/>
          <a:p>
            <a:pPr marL="16933">
              <a:spcBef>
                <a:spcPts val="147"/>
              </a:spcBef>
              <a:buClr>
                <a:srgbClr val="000000"/>
              </a:buClr>
            </a:pPr>
            <a:r>
              <a:rPr sz="1600" kern="0" spc="-60" dirty="0">
                <a:solidFill>
                  <a:srgbClr val="AE1134"/>
                </a:solidFill>
                <a:latin typeface="Calibri" panose="020F0502020204030204" pitchFamily="34" charset="0"/>
                <a:ea typeface="Arial"/>
                <a:cs typeface="Calibri" panose="020F0502020204030204" pitchFamily="34" charset="0"/>
                <a:sym typeface="Arial"/>
              </a:rPr>
              <a:t>Age</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1" name="Rectangle 20">
            <a:extLst>
              <a:ext uri="{FF2B5EF4-FFF2-40B4-BE49-F238E27FC236}">
                <a16:creationId xmlns:a16="http://schemas.microsoft.com/office/drawing/2014/main" id="{B1F84D94-ECF5-4BA5-85B6-DC67C67C900B}"/>
              </a:ext>
            </a:extLst>
          </p:cNvPr>
          <p:cNvSpPr/>
          <p:nvPr/>
        </p:nvSpPr>
        <p:spPr>
          <a:xfrm>
            <a:off x="737876" y="2453385"/>
            <a:ext cx="559568" cy="3519849"/>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t"/>
          <a:lstStyle/>
          <a:p>
            <a:pPr algn="ctr">
              <a:buClr>
                <a:srgbClr val="000000"/>
              </a:buClr>
              <a:buFont typeface="Arial"/>
              <a:buNone/>
            </a:pPr>
            <a:r>
              <a:rPr lang="fr-FR" sz="1867" kern="0" dirty="0" err="1">
                <a:solidFill>
                  <a:srgbClr val="000000"/>
                </a:solidFill>
                <a:latin typeface="Calibri" panose="020F0502020204030204" pitchFamily="34" charset="0"/>
                <a:cs typeface="Calibri" panose="020F0502020204030204" pitchFamily="34" charset="0"/>
                <a:sym typeface="Arial"/>
              </a:rPr>
              <a:t>Systolic</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blood</a:t>
            </a:r>
            <a:r>
              <a:rPr lang="fr-FR" sz="1867" kern="0" dirty="0">
                <a:solidFill>
                  <a:srgbClr val="000000"/>
                </a:solidFill>
                <a:latin typeface="Calibri" panose="020F0502020204030204" pitchFamily="34" charset="0"/>
                <a:cs typeface="Calibri" panose="020F0502020204030204" pitchFamily="34" charset="0"/>
                <a:sym typeface="Arial"/>
              </a:rPr>
              <a:t> pressure (</a:t>
            </a:r>
            <a:r>
              <a:rPr lang="fr-FR" sz="1867" kern="0" dirty="0" err="1">
                <a:solidFill>
                  <a:srgbClr val="000000"/>
                </a:solidFill>
                <a:latin typeface="Calibri" panose="020F0502020204030204" pitchFamily="34" charset="0"/>
                <a:cs typeface="Calibri" panose="020F0502020204030204" pitchFamily="34" charset="0"/>
                <a:sym typeface="Arial"/>
              </a:rPr>
              <a:t>mmHg</a:t>
            </a:r>
            <a:r>
              <a:rPr lang="fr-FR" sz="1867" kern="0" dirty="0">
                <a:solidFill>
                  <a:srgbClr val="000000"/>
                </a:solidFill>
                <a:latin typeface="Calibri" panose="020F0502020204030204" pitchFamily="34" charset="0"/>
                <a:cs typeface="Calibri" panose="020F0502020204030204" pitchFamily="34" charset="0"/>
                <a:sym typeface="Arial"/>
              </a:rPr>
              <a:t>)</a:t>
            </a: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27" name="Tableau 26">
            <a:extLst>
              <a:ext uri="{FF2B5EF4-FFF2-40B4-BE49-F238E27FC236}">
                <a16:creationId xmlns:a16="http://schemas.microsoft.com/office/drawing/2014/main" id="{2A833F10-8330-4C90-B206-FCA811C71F97}"/>
              </a:ext>
            </a:extLst>
          </p:cNvPr>
          <p:cNvGraphicFramePr>
            <a:graphicFrameLocks noGrp="1"/>
          </p:cNvGraphicFramePr>
          <p:nvPr>
            <p:extLst/>
          </p:nvPr>
        </p:nvGraphicFramePr>
        <p:xfrm>
          <a:off x="1824567" y="3202500"/>
          <a:ext cx="3802247" cy="1699200"/>
        </p:xfrm>
        <a:graphic>
          <a:graphicData uri="http://schemas.openxmlformats.org/drawingml/2006/table">
            <a:tbl>
              <a:tblPr firstRow="1" bandRow="1">
                <a:tableStyleId>{2D5ABB26-0587-4C30-8999-92F81FD0307C}</a:tableStyleId>
              </a:tblPr>
              <a:tblGrid>
                <a:gridCol w="625019">
                  <a:extLst>
                    <a:ext uri="{9D8B030D-6E8A-4147-A177-3AD203B41FA5}">
                      <a16:colId xmlns:a16="http://schemas.microsoft.com/office/drawing/2014/main" val="2158383311"/>
                    </a:ext>
                  </a:extLst>
                </a:gridCol>
                <a:gridCol w="394283">
                  <a:extLst>
                    <a:ext uri="{9D8B030D-6E8A-4147-A177-3AD203B41FA5}">
                      <a16:colId xmlns:a16="http://schemas.microsoft.com/office/drawing/2014/main" val="2700693146"/>
                    </a:ext>
                  </a:extLst>
                </a:gridCol>
                <a:gridCol w="394283">
                  <a:extLst>
                    <a:ext uri="{9D8B030D-6E8A-4147-A177-3AD203B41FA5}">
                      <a16:colId xmlns:a16="http://schemas.microsoft.com/office/drawing/2014/main" val="2290652099"/>
                    </a:ext>
                  </a:extLst>
                </a:gridCol>
                <a:gridCol w="394283">
                  <a:extLst>
                    <a:ext uri="{9D8B030D-6E8A-4147-A177-3AD203B41FA5}">
                      <a16:colId xmlns:a16="http://schemas.microsoft.com/office/drawing/2014/main" val="262923009"/>
                    </a:ext>
                  </a:extLst>
                </a:gridCol>
                <a:gridCol w="394283">
                  <a:extLst>
                    <a:ext uri="{9D8B030D-6E8A-4147-A177-3AD203B41FA5}">
                      <a16:colId xmlns:a16="http://schemas.microsoft.com/office/drawing/2014/main" val="2042528266"/>
                    </a:ext>
                  </a:extLst>
                </a:gridCol>
                <a:gridCol w="400024">
                  <a:extLst>
                    <a:ext uri="{9D8B030D-6E8A-4147-A177-3AD203B41FA5}">
                      <a16:colId xmlns:a16="http://schemas.microsoft.com/office/drawing/2014/main" val="4055467470"/>
                    </a:ext>
                  </a:extLst>
                </a:gridCol>
                <a:gridCol w="400024">
                  <a:extLst>
                    <a:ext uri="{9D8B030D-6E8A-4147-A177-3AD203B41FA5}">
                      <a16:colId xmlns:a16="http://schemas.microsoft.com/office/drawing/2014/main" val="894159894"/>
                    </a:ext>
                  </a:extLst>
                </a:gridCol>
                <a:gridCol w="400024">
                  <a:extLst>
                    <a:ext uri="{9D8B030D-6E8A-4147-A177-3AD203B41FA5}">
                      <a16:colId xmlns:a16="http://schemas.microsoft.com/office/drawing/2014/main" val="1835181664"/>
                    </a:ext>
                  </a:extLst>
                </a:gridCol>
                <a:gridCol w="400024">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180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160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extLst>
                  <a:ext uri="{0D108BD9-81ED-4DB2-BD59-A6C34878D82A}">
                    <a16:rowId xmlns:a16="http://schemas.microsoft.com/office/drawing/2014/main" val="1344132390"/>
                  </a:ext>
                </a:extLst>
              </a:tr>
              <a:tr h="339840">
                <a:tc>
                  <a:txBody>
                    <a:bodyPr/>
                    <a:lstStyle/>
                    <a:p>
                      <a:pPr algn="ctr"/>
                      <a:r>
                        <a:rPr lang="fr-FR" sz="1600" dirty="0">
                          <a:latin typeface="Calibri" panose="020F0502020204030204" pitchFamily="34" charset="0"/>
                          <a:cs typeface="Calibri" panose="020F0502020204030204" pitchFamily="34" charset="0"/>
                        </a:rPr>
                        <a:t>140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120</a:t>
                      </a:r>
                    </a:p>
                  </a:txBody>
                  <a:tcPr marL="48000" marR="48000" marT="48000" marB="48000" anchor="ct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extLst>
                  <a:ext uri="{0D108BD9-81ED-4DB2-BD59-A6C34878D82A}">
                    <a16:rowId xmlns:a16="http://schemas.microsoft.com/office/drawing/2014/main" val="291059731"/>
                  </a:ext>
                </a:extLst>
              </a:tr>
              <a:tr h="339840">
                <a:tc>
                  <a:txBody>
                    <a:bodyPr/>
                    <a:lstStyle/>
                    <a:p>
                      <a:pPr algn="ctr"/>
                      <a:endParaRPr lang="fr-FR" sz="1600" dirty="0">
                        <a:latin typeface="Calibri" panose="020F0502020204030204" pitchFamily="34" charset="0"/>
                        <a:cs typeface="Calibri" panose="020F0502020204030204" pitchFamily="34" charset="0"/>
                      </a:endParaRP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836085434"/>
                  </a:ext>
                </a:extLst>
              </a:tr>
            </a:tbl>
          </a:graphicData>
        </a:graphic>
      </p:graphicFrame>
      <p:graphicFrame>
        <p:nvGraphicFramePr>
          <p:cNvPr id="31" name="Tableau 30">
            <a:extLst>
              <a:ext uri="{FF2B5EF4-FFF2-40B4-BE49-F238E27FC236}">
                <a16:creationId xmlns:a16="http://schemas.microsoft.com/office/drawing/2014/main" id="{E0B4759D-4D8F-43EE-955E-3562D02B5CA3}"/>
              </a:ext>
            </a:extLst>
          </p:cNvPr>
          <p:cNvGraphicFramePr>
            <a:graphicFrameLocks noGrp="1"/>
          </p:cNvGraphicFramePr>
          <p:nvPr>
            <p:extLst>
              <p:ext uri="{D42A27DB-BD31-4B8C-83A1-F6EECF244321}">
                <p14:modId xmlns:p14="http://schemas.microsoft.com/office/powerpoint/2010/main" val="1962291785"/>
              </p:ext>
            </p:extLst>
          </p:nvPr>
        </p:nvGraphicFramePr>
        <p:xfrm>
          <a:off x="6565188" y="3190184"/>
          <a:ext cx="3191236" cy="1821120"/>
        </p:xfrm>
        <a:graphic>
          <a:graphicData uri="http://schemas.openxmlformats.org/drawingml/2006/table">
            <a:tbl>
              <a:tblPr firstRow="1" bandRow="1">
                <a:tableStyleId>{2D5ABB26-0587-4C30-8999-92F81FD0307C}</a:tableStyleId>
              </a:tblPr>
              <a:tblGrid>
                <a:gridCol w="396021">
                  <a:extLst>
                    <a:ext uri="{9D8B030D-6E8A-4147-A177-3AD203B41FA5}">
                      <a16:colId xmlns:a16="http://schemas.microsoft.com/office/drawing/2014/main" val="2700693146"/>
                    </a:ext>
                  </a:extLst>
                </a:gridCol>
                <a:gridCol w="396021">
                  <a:extLst>
                    <a:ext uri="{9D8B030D-6E8A-4147-A177-3AD203B41FA5}">
                      <a16:colId xmlns:a16="http://schemas.microsoft.com/office/drawing/2014/main" val="2290652099"/>
                    </a:ext>
                  </a:extLst>
                </a:gridCol>
                <a:gridCol w="396021">
                  <a:extLst>
                    <a:ext uri="{9D8B030D-6E8A-4147-A177-3AD203B41FA5}">
                      <a16:colId xmlns:a16="http://schemas.microsoft.com/office/drawing/2014/main" val="262923009"/>
                    </a:ext>
                  </a:extLst>
                </a:gridCol>
                <a:gridCol w="396021">
                  <a:extLst>
                    <a:ext uri="{9D8B030D-6E8A-4147-A177-3AD203B41FA5}">
                      <a16:colId xmlns:a16="http://schemas.microsoft.com/office/drawing/2014/main" val="2042528266"/>
                    </a:ext>
                  </a:extLst>
                </a:gridCol>
                <a:gridCol w="401788">
                  <a:extLst>
                    <a:ext uri="{9D8B030D-6E8A-4147-A177-3AD203B41FA5}">
                      <a16:colId xmlns:a16="http://schemas.microsoft.com/office/drawing/2014/main" val="4055467470"/>
                    </a:ext>
                  </a:extLst>
                </a:gridCol>
                <a:gridCol w="401788">
                  <a:extLst>
                    <a:ext uri="{9D8B030D-6E8A-4147-A177-3AD203B41FA5}">
                      <a16:colId xmlns:a16="http://schemas.microsoft.com/office/drawing/2014/main" val="894159894"/>
                    </a:ext>
                  </a:extLst>
                </a:gridCol>
                <a:gridCol w="401788">
                  <a:extLst>
                    <a:ext uri="{9D8B030D-6E8A-4147-A177-3AD203B41FA5}">
                      <a16:colId xmlns:a16="http://schemas.microsoft.com/office/drawing/2014/main" val="1835181664"/>
                    </a:ext>
                  </a:extLst>
                </a:gridCol>
                <a:gridCol w="401788">
                  <a:extLst>
                    <a:ext uri="{9D8B030D-6E8A-4147-A177-3AD203B41FA5}">
                      <a16:colId xmlns:a16="http://schemas.microsoft.com/office/drawing/2014/main" val="4036296906"/>
                    </a:ext>
                  </a:extLst>
                </a:gridCol>
              </a:tblGrid>
              <a:tr h="339840">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lnR w="57150" cap="flat" cmpd="sng" algn="ctr">
                      <a:solidFill>
                        <a:schemeClr val="bg1"/>
                      </a:solidFill>
                      <a:prstDash val="solid"/>
                      <a:round/>
                      <a:headEnd type="none" w="med" len="med"/>
                      <a:tailEnd type="none" w="med" len="med"/>
                    </a:lnR>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lnL w="57150" cap="flat" cmpd="sng" algn="ctr">
                      <a:solidFill>
                        <a:schemeClr val="bg1"/>
                      </a:solidFill>
                      <a:prstDash val="solid"/>
                      <a:round/>
                      <a:headEnd type="none" w="med" len="med"/>
                      <a:tailEnd type="none" w="med" len="med"/>
                    </a:lnL>
                    <a:solidFill>
                      <a:srgbClr val="FFF200"/>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solidFill>
                      <a:srgbClr val="ED1C24"/>
                    </a:solid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solidFill>
                      <a:srgbClr val="ED1C24"/>
                    </a:solidFill>
                  </a:tcPr>
                </a:tc>
                <a:extLst>
                  <a:ext uri="{0D108BD9-81ED-4DB2-BD59-A6C34878D82A}">
                    <a16:rowId xmlns:a16="http://schemas.microsoft.com/office/drawing/2014/main" val="759977504"/>
                  </a:ext>
                </a:extLst>
              </a:tr>
              <a:tr h="339840">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2000" b="1" dirty="0">
                          <a:latin typeface="Calibri" panose="020F0502020204030204" pitchFamily="34" charset="0"/>
                          <a:cs typeface="Calibri" panose="020F0502020204030204" pitchFamily="34" charset="0"/>
                        </a:rPr>
                        <a:t>3</a:t>
                      </a:r>
                    </a:p>
                  </a:txBody>
                  <a:tcPr marL="48000" marR="48000" marT="48000" marB="48000">
                    <a:solidFill>
                      <a:srgbClr val="FFF200"/>
                    </a:solid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solidFill>
                      <a:srgbClr val="FFF200"/>
                    </a:solidFill>
                  </a:tcPr>
                </a:tc>
                <a:extLst>
                  <a:ext uri="{0D108BD9-81ED-4DB2-BD59-A6C34878D82A}">
                    <a16:rowId xmlns:a16="http://schemas.microsoft.com/office/drawing/2014/main" val="1344132390"/>
                  </a:ext>
                </a:extLst>
              </a:tr>
              <a:tr h="397336">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tc>
                  <a:txBody>
                    <a:bodyPr/>
                    <a:lstStyle/>
                    <a:p>
                      <a:pPr algn="ctr"/>
                      <a:r>
                        <a:rPr lang="fr-FR" sz="2000" b="0" dirty="0">
                          <a:latin typeface="Calibri" panose="020F0502020204030204" pitchFamily="34" charset="0"/>
                          <a:cs typeface="Calibri" panose="020F0502020204030204" pitchFamily="34" charset="0"/>
                        </a:rPr>
                        <a:t>3</a:t>
                      </a:r>
                    </a:p>
                  </a:txBody>
                  <a:tcPr marL="48000" marR="48000" marT="48000" marB="48000">
                    <a:solidFill>
                      <a:srgbClr val="FFF200"/>
                    </a:solidFill>
                  </a:tcPr>
                </a:tc>
                <a:extLst>
                  <a:ext uri="{0D108BD9-81ED-4DB2-BD59-A6C34878D82A}">
                    <a16:rowId xmlns:a16="http://schemas.microsoft.com/office/drawing/2014/main" val="3797117881"/>
                  </a:ext>
                </a:extLst>
              </a:tr>
              <a:tr h="339840">
                <a:tc>
                  <a:txBody>
                    <a:bodyPr/>
                    <a:lstStyle/>
                    <a:p>
                      <a:pPr algn="ctr"/>
                      <a:r>
                        <a:rPr lang="fr-FR" sz="1600" dirty="0">
                          <a:latin typeface="Calibri" panose="020F0502020204030204" pitchFamily="34" charset="0"/>
                          <a:cs typeface="Calibri" panose="020F0502020204030204" pitchFamily="34" charset="0"/>
                        </a:rPr>
                        <a:t>0</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R w="57150" cap="flat" cmpd="sng" algn="ctr">
                      <a:solidFill>
                        <a:schemeClr val="bg1"/>
                      </a:solidFill>
                      <a:prstDash val="solid"/>
                      <a:round/>
                      <a:headEnd type="none" w="med" len="med"/>
                      <a:tailEnd type="none" w="med" len="med"/>
                    </a:lnR>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lnL w="57150" cap="flat" cmpd="sng" algn="ctr">
                      <a:solidFill>
                        <a:schemeClr val="bg1"/>
                      </a:solidFill>
                      <a:prstDash val="solid"/>
                      <a:round/>
                      <a:headEnd type="none" w="med" len="med"/>
                      <a:tailEnd type="none" w="med" len="med"/>
                    </a:lnL>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1</a:t>
                      </a:r>
                    </a:p>
                  </a:txBody>
                  <a:tcPr marL="48000" marR="48000" marT="48000" marB="48000">
                    <a:solidFill>
                      <a:srgbClr val="7FC349"/>
                    </a:solidFill>
                  </a:tcPr>
                </a:tc>
                <a:tc>
                  <a:txBody>
                    <a:bodyPr/>
                    <a:lstStyle/>
                    <a:p>
                      <a:pPr algn="ctr"/>
                      <a:r>
                        <a:rPr lang="fr-FR" sz="1600" dirty="0">
                          <a:latin typeface="Calibri" panose="020F0502020204030204" pitchFamily="34" charset="0"/>
                          <a:cs typeface="Calibri" panose="020F0502020204030204" pitchFamily="34" charset="0"/>
                        </a:rPr>
                        <a:t>2</a:t>
                      </a:r>
                    </a:p>
                  </a:txBody>
                  <a:tcPr marL="48000" marR="48000" marT="48000" marB="48000">
                    <a:solidFill>
                      <a:srgbClr val="7FC349"/>
                    </a:solidFill>
                  </a:tcPr>
                </a:tc>
                <a:extLst>
                  <a:ext uri="{0D108BD9-81ED-4DB2-BD59-A6C34878D82A}">
                    <a16:rowId xmlns:a16="http://schemas.microsoft.com/office/drawing/2014/main" val="229811492"/>
                  </a:ext>
                </a:extLst>
              </a:tr>
              <a:tr h="339840">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R w="57150" cap="flat" cmpd="sng" algn="ctr">
                      <a:solidFill>
                        <a:schemeClr val="bg1"/>
                      </a:solidFill>
                      <a:prstDash val="solid"/>
                      <a:round/>
                      <a:headEnd type="none" w="med" len="med"/>
                      <a:tailEnd type="none" w="med" len="med"/>
                    </a:ln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4</a:t>
                      </a:r>
                    </a:p>
                  </a:txBody>
                  <a:tcPr marL="48000" marR="48000" marT="48000" marB="48000" anchor="ctr">
                    <a:lnL w="57150" cap="flat" cmpd="sng" algn="ctr">
                      <a:solidFill>
                        <a:schemeClr val="bg1"/>
                      </a:solidFill>
                      <a:prstDash val="solid"/>
                      <a:round/>
                      <a:headEnd type="none" w="med" len="med"/>
                      <a:tailEnd type="none" w="med" len="med"/>
                    </a:lnL>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5</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6</a:t>
                      </a:r>
                    </a:p>
                  </a:txBody>
                  <a:tcPr marL="48000" marR="48000" marT="48000" marB="48000" anchor="ctr">
                    <a:lnB w="57150" cap="flat" cmpd="sng" algn="ctr">
                      <a:solidFill>
                        <a:schemeClr val="bg1"/>
                      </a:solidFill>
                      <a:prstDash val="solid"/>
                      <a:round/>
                      <a:headEnd type="none" w="med" len="med"/>
                      <a:tailEnd type="none" w="med" len="med"/>
                    </a:lnB>
                    <a:noFill/>
                  </a:tcPr>
                </a:tc>
                <a:tc>
                  <a:txBody>
                    <a:bodyPr/>
                    <a:lstStyle/>
                    <a:p>
                      <a:pPr algn="ctr"/>
                      <a:r>
                        <a:rPr lang="fr-FR" sz="1600" dirty="0">
                          <a:latin typeface="Calibri" panose="020F0502020204030204" pitchFamily="34" charset="0"/>
                          <a:cs typeface="Calibri" panose="020F0502020204030204" pitchFamily="34" charset="0"/>
                        </a:rPr>
                        <a:t>7</a:t>
                      </a:r>
                    </a:p>
                  </a:txBody>
                  <a:tcPr marL="48000" marR="48000" marT="48000" marB="48000" anchor="ctr">
                    <a:lnB w="57150"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290893899"/>
                  </a:ext>
                </a:extLst>
              </a:tr>
            </a:tbl>
          </a:graphicData>
        </a:graphic>
      </p:graphicFrame>
      <p:sp>
        <p:nvSpPr>
          <p:cNvPr id="32" name="object 7">
            <a:extLst>
              <a:ext uri="{FF2B5EF4-FFF2-40B4-BE49-F238E27FC236}">
                <a16:creationId xmlns:a16="http://schemas.microsoft.com/office/drawing/2014/main" id="{0C631DB2-2570-4BF2-8710-07A6E2DED819}"/>
              </a:ext>
            </a:extLst>
          </p:cNvPr>
          <p:cNvSpPr txBox="1"/>
          <p:nvPr/>
        </p:nvSpPr>
        <p:spPr>
          <a:xfrm>
            <a:off x="5991528" y="3675468"/>
            <a:ext cx="358261" cy="265030"/>
          </a:xfrm>
          <a:prstGeom prst="rect">
            <a:avLst/>
          </a:prstGeom>
        </p:spPr>
        <p:txBody>
          <a:bodyPr vert="horz" wrap="square" lIns="0" tIns="18627" rIns="0" bIns="0" rtlCol="0">
            <a:spAutoFit/>
          </a:bodyPr>
          <a:lstStyle/>
          <a:p>
            <a:pPr>
              <a:buClr>
                <a:srgbClr val="000000"/>
              </a:buClr>
              <a:buFont typeface="Arial"/>
              <a:buNone/>
            </a:pPr>
            <a:r>
              <a:rPr lang="fr-FR" sz="1600" kern="0" spc="-60" dirty="0">
                <a:solidFill>
                  <a:srgbClr val="AE1134"/>
                </a:solidFill>
                <a:latin typeface="Calibri" panose="020F0502020204030204" pitchFamily="34" charset="0"/>
                <a:ea typeface="Arial"/>
                <a:cs typeface="Calibri" panose="020F0502020204030204" pitchFamily="34" charset="0"/>
                <a:sym typeface="Arial"/>
              </a:rPr>
              <a:t>50</a:t>
            </a:r>
            <a:endParaRPr sz="16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34" name="Rectangle 33">
            <a:extLst>
              <a:ext uri="{FF2B5EF4-FFF2-40B4-BE49-F238E27FC236}">
                <a16:creationId xmlns:a16="http://schemas.microsoft.com/office/drawing/2014/main" id="{11DDCE2D-AFE1-4251-9E93-BB9DBDF60361}"/>
              </a:ext>
            </a:extLst>
          </p:cNvPr>
          <p:cNvSpPr/>
          <p:nvPr/>
        </p:nvSpPr>
        <p:spPr>
          <a:xfrm>
            <a:off x="2987236" y="4914337"/>
            <a:ext cx="6217529" cy="388924"/>
          </a:xfrm>
          <a:prstGeom prst="rect">
            <a:avLst/>
          </a:prstGeom>
          <a:noFill/>
          <a:ln w="9525">
            <a:solidFill>
              <a:srgbClr val="D7143F"/>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t"/>
          <a:lstStyle/>
          <a:p>
            <a:pPr algn="ctr">
              <a:buClr>
                <a:srgbClr val="000000"/>
              </a:buClr>
              <a:buFont typeface="Arial"/>
              <a:buNone/>
            </a:pPr>
            <a:r>
              <a:rPr lang="fr-FR" sz="1867" kern="0" dirty="0">
                <a:solidFill>
                  <a:srgbClr val="000000"/>
                </a:solidFill>
                <a:latin typeface="Calibri" panose="020F0502020204030204" pitchFamily="34" charset="0"/>
                <a:cs typeface="Calibri" panose="020F0502020204030204" pitchFamily="34" charset="0"/>
                <a:sym typeface="Arial"/>
              </a:rPr>
              <a:t>Total </a:t>
            </a:r>
            <a:r>
              <a:rPr lang="fr-FR" sz="1867" kern="0" dirty="0" err="1">
                <a:solidFill>
                  <a:srgbClr val="000000"/>
                </a:solidFill>
                <a:latin typeface="Calibri" panose="020F0502020204030204" pitchFamily="34" charset="0"/>
                <a:cs typeface="Calibri" panose="020F0502020204030204" pitchFamily="34" charset="0"/>
                <a:sym typeface="Arial"/>
              </a:rPr>
              <a:t>cholesterol</a:t>
            </a:r>
            <a:r>
              <a:rPr lang="fr-FR" sz="1867" kern="0" dirty="0">
                <a:solidFill>
                  <a:srgbClr val="000000"/>
                </a:solidFill>
                <a:latin typeface="Calibri" panose="020F0502020204030204" pitchFamily="34" charset="0"/>
                <a:cs typeface="Calibri" panose="020F0502020204030204" pitchFamily="34" charset="0"/>
                <a:sym typeface="Arial"/>
              </a:rPr>
              <a:t> (</a:t>
            </a:r>
            <a:r>
              <a:rPr lang="fr-FR" sz="1867" kern="0" dirty="0" err="1">
                <a:solidFill>
                  <a:srgbClr val="000000"/>
                </a:solidFill>
                <a:latin typeface="Calibri" panose="020F0502020204030204" pitchFamily="34" charset="0"/>
                <a:cs typeface="Calibri" panose="020F0502020204030204" pitchFamily="34" charset="0"/>
                <a:sym typeface="Arial"/>
              </a:rPr>
              <a:t>mmol</a:t>
            </a:r>
            <a:r>
              <a:rPr lang="fr-FR" sz="1867" kern="0" dirty="0">
                <a:solidFill>
                  <a:srgbClr val="000000"/>
                </a:solidFill>
                <a:latin typeface="Calibri" panose="020F0502020204030204" pitchFamily="34" charset="0"/>
                <a:cs typeface="Calibri" panose="020F0502020204030204" pitchFamily="34" charset="0"/>
                <a:sym typeface="Arial"/>
              </a:rPr>
              <a:t>/L) x 38,67 = mg/</a:t>
            </a:r>
            <a:r>
              <a:rPr lang="fr-FR" sz="1867" kern="0" dirty="0" err="1">
                <a:solidFill>
                  <a:srgbClr val="000000"/>
                </a:solidFill>
                <a:latin typeface="Calibri" panose="020F0502020204030204" pitchFamily="34" charset="0"/>
                <a:cs typeface="Calibri" panose="020F0502020204030204" pitchFamily="34" charset="0"/>
                <a:sym typeface="Arial"/>
              </a:rPr>
              <a:t>dL</a:t>
            </a:r>
            <a:endParaRPr lang="fr-FR" sz="1867" kern="0" dirty="0">
              <a:solidFill>
                <a:srgbClr val="000000"/>
              </a:solidFill>
              <a:latin typeface="Calibri" panose="020F0502020204030204" pitchFamily="34" charset="0"/>
              <a:cs typeface="Calibri" panose="020F0502020204030204" pitchFamily="34" charset="0"/>
              <a:sym typeface="Arial"/>
            </a:endParaRPr>
          </a:p>
          <a:p>
            <a:pPr algn="ctr">
              <a:buClr>
                <a:srgbClr val="000000"/>
              </a:buClr>
              <a:buFont typeface="Arial"/>
              <a:buNone/>
            </a:pPr>
            <a:endParaRPr lang="fr-FR" sz="1867" kern="0" dirty="0">
              <a:solidFill>
                <a:srgbClr val="000000"/>
              </a:solidFill>
              <a:latin typeface="Calibri" panose="020F0502020204030204" pitchFamily="34" charset="0"/>
              <a:cs typeface="Calibri" panose="020F0502020204030204" pitchFamily="34" charset="0"/>
              <a:sym typeface="Arial"/>
            </a:endParaRPr>
          </a:p>
        </p:txBody>
      </p:sp>
      <p:graphicFrame>
        <p:nvGraphicFramePr>
          <p:cNvPr id="35" name="Tableau 34">
            <a:extLst>
              <a:ext uri="{FF2B5EF4-FFF2-40B4-BE49-F238E27FC236}">
                <a16:creationId xmlns:a16="http://schemas.microsoft.com/office/drawing/2014/main" id="{93BB6946-F2F9-4CDB-B760-363F004F0718}"/>
              </a:ext>
            </a:extLst>
          </p:cNvPr>
          <p:cNvGraphicFramePr>
            <a:graphicFrameLocks noGrp="1"/>
          </p:cNvGraphicFramePr>
          <p:nvPr>
            <p:extLst/>
          </p:nvPr>
        </p:nvGraphicFramePr>
        <p:xfrm>
          <a:off x="2031999" y="5475985"/>
          <a:ext cx="8128000" cy="48768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810829743"/>
                    </a:ext>
                  </a:extLst>
                </a:gridCol>
                <a:gridCol w="1016000">
                  <a:extLst>
                    <a:ext uri="{9D8B030D-6E8A-4147-A177-3AD203B41FA5}">
                      <a16:colId xmlns:a16="http://schemas.microsoft.com/office/drawing/2014/main" val="2969009120"/>
                    </a:ext>
                  </a:extLst>
                </a:gridCol>
                <a:gridCol w="1016000">
                  <a:extLst>
                    <a:ext uri="{9D8B030D-6E8A-4147-A177-3AD203B41FA5}">
                      <a16:colId xmlns:a16="http://schemas.microsoft.com/office/drawing/2014/main" val="3177907221"/>
                    </a:ext>
                  </a:extLst>
                </a:gridCol>
                <a:gridCol w="1016000">
                  <a:extLst>
                    <a:ext uri="{9D8B030D-6E8A-4147-A177-3AD203B41FA5}">
                      <a16:colId xmlns:a16="http://schemas.microsoft.com/office/drawing/2014/main" val="186219864"/>
                    </a:ext>
                  </a:extLst>
                </a:gridCol>
                <a:gridCol w="1016000">
                  <a:extLst>
                    <a:ext uri="{9D8B030D-6E8A-4147-A177-3AD203B41FA5}">
                      <a16:colId xmlns:a16="http://schemas.microsoft.com/office/drawing/2014/main" val="3029430616"/>
                    </a:ext>
                  </a:extLst>
                </a:gridCol>
                <a:gridCol w="1016000">
                  <a:extLst>
                    <a:ext uri="{9D8B030D-6E8A-4147-A177-3AD203B41FA5}">
                      <a16:colId xmlns:a16="http://schemas.microsoft.com/office/drawing/2014/main" val="2822116338"/>
                    </a:ext>
                  </a:extLst>
                </a:gridCol>
                <a:gridCol w="1016000">
                  <a:extLst>
                    <a:ext uri="{9D8B030D-6E8A-4147-A177-3AD203B41FA5}">
                      <a16:colId xmlns:a16="http://schemas.microsoft.com/office/drawing/2014/main" val="2350565326"/>
                    </a:ext>
                  </a:extLst>
                </a:gridCol>
                <a:gridCol w="1016000">
                  <a:extLst>
                    <a:ext uri="{9D8B030D-6E8A-4147-A177-3AD203B41FA5}">
                      <a16:colId xmlns:a16="http://schemas.microsoft.com/office/drawing/2014/main" val="1734111508"/>
                    </a:ext>
                  </a:extLst>
                </a:gridCol>
              </a:tblGrid>
              <a:tr h="487680">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7FC349"/>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&lt;3%</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FFF200"/>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3-4%</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ED1C24"/>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5-9%</a:t>
                      </a:r>
                    </a:p>
                  </a:txBody>
                  <a:tcPr marL="121920" marR="121920" marT="60960" marB="60960" anchor="ctr">
                    <a:noFill/>
                  </a:tcPr>
                </a:tc>
                <a:tc>
                  <a:txBody>
                    <a:bodyPr/>
                    <a:lstStyle/>
                    <a:p>
                      <a:pPr algn="ctr"/>
                      <a:endParaRPr lang="fr-FR" sz="2400" dirty="0">
                        <a:latin typeface="Calibri" panose="020F0502020204030204" pitchFamily="34" charset="0"/>
                        <a:cs typeface="Calibri" panose="020F0502020204030204" pitchFamily="34" charset="0"/>
                      </a:endParaRPr>
                    </a:p>
                  </a:txBody>
                  <a:tcPr marL="121920" marR="121920" marT="60960" marB="60960">
                    <a:solidFill>
                      <a:srgbClr val="9B090C"/>
                    </a:solidFill>
                  </a:tcPr>
                </a:tc>
                <a:tc>
                  <a:txBody>
                    <a:bodyPr/>
                    <a:lstStyle/>
                    <a:p>
                      <a:pPr algn="ctr"/>
                      <a:r>
                        <a:rPr lang="fr-FR" sz="2400" dirty="0">
                          <a:solidFill>
                            <a:schemeClr val="tx1"/>
                          </a:solidFill>
                          <a:latin typeface="Calibri" panose="020F0502020204030204" pitchFamily="34" charset="0"/>
                          <a:cs typeface="Calibri" panose="020F0502020204030204" pitchFamily="34" charset="0"/>
                        </a:rPr>
                        <a:t>≥10%</a:t>
                      </a:r>
                    </a:p>
                  </a:txBody>
                  <a:tcPr marL="121920" marR="121920" marT="60960" marB="60960" anchor="ctr">
                    <a:noFill/>
                  </a:tcPr>
                </a:tc>
                <a:extLst>
                  <a:ext uri="{0D108BD9-81ED-4DB2-BD59-A6C34878D82A}">
                    <a16:rowId xmlns:a16="http://schemas.microsoft.com/office/drawing/2014/main" val="2686238965"/>
                  </a:ext>
                </a:extLst>
              </a:tr>
            </a:tbl>
          </a:graphicData>
        </a:graphic>
      </p:graphicFrame>
      <p:sp>
        <p:nvSpPr>
          <p:cNvPr id="22" name="Oval 21"/>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6">
            <a:extLst>
              <a:ext uri="{FF2B5EF4-FFF2-40B4-BE49-F238E27FC236}">
                <a16:creationId xmlns:a16="http://schemas.microsoft.com/office/drawing/2014/main" id="{A7FFE7BD-949B-4E5B-A7CC-1B667090D979}"/>
              </a:ext>
            </a:extLst>
          </p:cNvPr>
          <p:cNvPicPr>
            <a:picLocks noChangeAspect="1" noChangeArrowheads="1"/>
          </p:cNvPicPr>
          <p:nvPr/>
        </p:nvPicPr>
        <p:blipFill rotWithShape="1">
          <a:blip r:embed="rId2" cstate="print"/>
          <a:srcRect l="75450" t="89503" r="4280"/>
          <a:stretch/>
        </p:blipFill>
        <p:spPr bwMode="auto">
          <a:xfrm>
            <a:off x="9982457" y="4974648"/>
            <a:ext cx="984608" cy="491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432306"/>
      </p:ext>
    </p:extLst>
  </p:cSld>
  <p:clrMapOvr>
    <a:masterClrMapping/>
  </p:clrMapOvr>
  <p:transition>
    <p:fade/>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52400" y="254000"/>
            <a:ext cx="10972800" cy="1143000"/>
          </a:xfrm>
        </p:spPr>
        <p:txBody>
          <a:bodyPr>
            <a:normAutofit/>
          </a:bodyPr>
          <a:lstStyle/>
          <a:p>
            <a:r>
              <a:rPr lang="sv-SE" sz="4800" dirty="0">
                <a:solidFill>
                  <a:schemeClr val="tx1"/>
                </a:solidFill>
              </a:rPr>
              <a:t> </a:t>
            </a:r>
            <a:r>
              <a:rPr lang="sv-SE" sz="3200" dirty="0">
                <a:latin typeface="+mn-lt"/>
              </a:rPr>
              <a:t>Facteurs pouvant modifier le risque de SCORE – </a:t>
            </a:r>
            <a:r>
              <a:rPr lang="en-US" sz="3200" dirty="0"/>
              <a:t>Mr. AW</a:t>
            </a:r>
            <a:r>
              <a:rPr lang="sv-SE" sz="3200" dirty="0"/>
              <a:t> </a:t>
            </a:r>
            <a:r>
              <a:rPr lang="sv-SE" sz="3200" dirty="0">
                <a:latin typeface="+mn-lt"/>
              </a:rPr>
              <a:t>  </a:t>
            </a:r>
            <a:endParaRPr lang="nl-NL" sz="3200" dirty="0"/>
          </a:p>
        </p:txBody>
      </p:sp>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1717263537"/>
              </p:ext>
            </p:extLst>
          </p:nvPr>
        </p:nvGraphicFramePr>
        <p:xfrm>
          <a:off x="-45720" y="1427480"/>
          <a:ext cx="12192000" cy="5130800"/>
        </p:xfrm>
        <a:graphic>
          <a:graphicData uri="http://schemas.openxmlformats.org/drawingml/2006/table">
            <a:tbl>
              <a:tblPr firstRow="1" bandRow="1">
                <a:tableStyleId>{5C22544A-7EE6-4342-B048-85BDC9FD1C3A}</a:tableStyleId>
              </a:tblPr>
              <a:tblGrid>
                <a:gridCol w="12192000">
                  <a:extLst>
                    <a:ext uri="{9D8B030D-6E8A-4147-A177-3AD203B41FA5}">
                      <a16:colId xmlns:a16="http://schemas.microsoft.com/office/drawing/2014/main" val="20000"/>
                    </a:ext>
                  </a:extLst>
                </a:gridCol>
              </a:tblGrid>
              <a:tr h="457200">
                <a:tc>
                  <a:txBody>
                    <a:bodyPr/>
                    <a:lstStyle/>
                    <a:p>
                      <a:endParaRPr lang="nl-NL" sz="2100" b="1" baseline="0" dirty="0">
                        <a:solidFill>
                          <a:schemeClr val="tx1"/>
                        </a:solidFill>
                        <a:latin typeface="Cambria"/>
                        <a:cs typeface="Cambria"/>
                      </a:endParaRPr>
                    </a:p>
                  </a:txBody>
                  <a:tcPr marL="121920" marR="121920"/>
                </a:tc>
                <a:extLst>
                  <a:ext uri="{0D108BD9-81ED-4DB2-BD59-A6C34878D82A}">
                    <a16:rowId xmlns:a16="http://schemas.microsoft.com/office/drawing/2014/main" val="10000"/>
                  </a:ext>
                </a:extLst>
              </a:tr>
              <a:tr h="457200">
                <a:tc>
                  <a:txBody>
                    <a:bodyPr/>
                    <a:lstStyle/>
                    <a:p>
                      <a:r>
                        <a:rPr lang="nl-NL" sz="2100" b="1" dirty="0">
                          <a:solidFill>
                            <a:schemeClr val="tx1"/>
                          </a:solidFill>
                          <a:latin typeface="Cambria"/>
                          <a:cs typeface="Cambria"/>
                        </a:rPr>
                        <a:t>- Classe sociale                                </a:t>
                      </a:r>
                      <a:r>
                        <a:rPr lang="nl-NL" sz="2100" b="1" baseline="0" dirty="0">
                          <a:solidFill>
                            <a:srgbClr val="0000FF"/>
                          </a:solidFill>
                          <a:latin typeface="Cambria"/>
                          <a:cs typeface="Cambria"/>
                        </a:rPr>
                        <a:t>MOYENNE</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1"/>
                  </a:ext>
                </a:extLst>
              </a:tr>
              <a:tr h="741680">
                <a:tc>
                  <a:txBody>
                    <a:bodyPr/>
                    <a:lstStyle/>
                    <a:p>
                      <a:r>
                        <a:rPr lang="nl-NL" sz="2100" b="1" dirty="0">
                          <a:solidFill>
                            <a:schemeClr val="tx1"/>
                          </a:solidFill>
                          <a:latin typeface="Cambria"/>
                          <a:cs typeface="Cambria"/>
                        </a:rPr>
                        <a:t>- Obésité et obésité centrale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p>
                      <a:r>
                        <a:rPr lang="nl-NL" sz="2100" b="1" dirty="0">
                          <a:solidFill>
                            <a:schemeClr val="tx1"/>
                          </a:solidFill>
                          <a:latin typeface="Cambria"/>
                          <a:cs typeface="Cambria"/>
                        </a:rPr>
                        <a:t>- Inactivité physique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2"/>
                  </a:ext>
                </a:extLst>
              </a:tr>
              <a:tr h="457200">
                <a:tc>
                  <a:txBody>
                    <a:bodyPr/>
                    <a:lstStyle/>
                    <a:p>
                      <a:r>
                        <a:rPr lang="nl-NL" sz="2100" b="1" dirty="0">
                          <a:solidFill>
                            <a:schemeClr val="tx1"/>
                          </a:solidFill>
                          <a:latin typeface="Cambria"/>
                          <a:cs typeface="Cambria"/>
                        </a:rPr>
                        <a:t>- Stress psychosocial                       </a:t>
                      </a:r>
                      <a:r>
                        <a:rPr lang="nl-NL" sz="2100" b="1" baseline="0" dirty="0">
                          <a:solidFill>
                            <a:srgbClr val="0000FF"/>
                          </a:solidFill>
                          <a:latin typeface="Cambria"/>
                          <a:cs typeface="Cambria"/>
                        </a:rPr>
                        <a:t>Pas specifiquement</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3"/>
                  </a:ext>
                </a:extLst>
              </a:tr>
              <a:tr h="731520">
                <a:tc>
                  <a:txBody>
                    <a:bodyPr/>
                    <a:lstStyle/>
                    <a:p>
                      <a:r>
                        <a:rPr lang="nl-NL" sz="2100" b="1" dirty="0">
                          <a:solidFill>
                            <a:schemeClr val="tx1"/>
                          </a:solidFill>
                          <a:latin typeface="Cambria"/>
                          <a:cs typeface="Cambria"/>
                        </a:rPr>
                        <a:t>- Antécédents familiaux de maladie CV prématurée (homme &lt; 55 ans; femme &lt; 60</a:t>
                      </a:r>
                      <a:r>
                        <a:rPr lang="nl-NL" sz="2100" b="1" baseline="0" dirty="0">
                          <a:solidFill>
                            <a:schemeClr val="tx1"/>
                          </a:solidFill>
                          <a:latin typeface="Cambria"/>
                          <a:cs typeface="Cambria"/>
                        </a:rPr>
                        <a:t> ans)</a:t>
                      </a:r>
                    </a:p>
                    <a:p>
                      <a:r>
                        <a:rPr lang="fr-BE" sz="2100" b="1" dirty="0">
                          <a:solidFill>
                            <a:schemeClr val="tx1"/>
                          </a:solidFill>
                          <a:latin typeface="Cambria"/>
                          <a:cs typeface="Cambria"/>
                        </a:rPr>
                        <a:t>                                                                 </a:t>
                      </a:r>
                      <a:r>
                        <a:rPr lang="nl-NL" sz="2100" b="1" baseline="0" dirty="0">
                          <a:solidFill>
                            <a:srgbClr val="0000FF"/>
                          </a:solidFill>
                          <a:latin typeface="Cambria"/>
                          <a:cs typeface="Cambria"/>
                        </a:rPr>
                        <a:t>NON</a:t>
                      </a:r>
                      <a:endParaRPr lang="nl-NL" sz="2100" b="1" dirty="0">
                        <a:solidFill>
                          <a:srgbClr val="00B0F0"/>
                        </a:solidFill>
                        <a:latin typeface="Cambria"/>
                        <a:cs typeface="Cambria"/>
                      </a:endParaRPr>
                    </a:p>
                  </a:txBody>
                  <a:tcPr marL="121920" marR="121920"/>
                </a:tc>
                <a:extLst>
                  <a:ext uri="{0D108BD9-81ED-4DB2-BD59-A6C34878D82A}">
                    <a16:rowId xmlns:a16="http://schemas.microsoft.com/office/drawing/2014/main" val="10004"/>
                  </a:ext>
                </a:extLst>
              </a:tr>
              <a:tr h="457200">
                <a:tc>
                  <a:txBody>
                    <a:bodyPr/>
                    <a:lstStyle/>
                    <a:p>
                      <a:r>
                        <a:rPr lang="nl-NL" sz="2100" b="1" dirty="0">
                          <a:solidFill>
                            <a:schemeClr val="tx1"/>
                          </a:solidFill>
                          <a:latin typeface="Cambria"/>
                          <a:cs typeface="Cambria"/>
                        </a:rPr>
                        <a:t>- Maladie mentale grave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5"/>
                  </a:ext>
                </a:extLst>
              </a:tr>
              <a:tr h="457200">
                <a:tc>
                  <a:txBody>
                    <a:bodyPr/>
                    <a:lstStyle/>
                    <a:p>
                      <a:r>
                        <a:rPr lang="nl-NL" sz="2100" b="1" dirty="0">
                          <a:solidFill>
                            <a:schemeClr val="tx1"/>
                          </a:solidFill>
                          <a:latin typeface="Cambria"/>
                          <a:cs typeface="Cambria"/>
                        </a:rPr>
                        <a:t>- Maladies inflammatoires chroniques à médiation immunitaire</a:t>
                      </a:r>
                      <a:r>
                        <a:rPr lang="nl-NL" sz="2100" b="1" baseline="0" dirty="0">
                          <a:solidFill>
                            <a:schemeClr val="tx1"/>
                          </a:solidFill>
                          <a:latin typeface="Cambria"/>
                          <a:cs typeface="Cambria"/>
                        </a:rPr>
                        <a:t>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6"/>
                  </a:ext>
                </a:extLst>
              </a:tr>
              <a:tr h="457200">
                <a:tc>
                  <a:txBody>
                    <a:bodyPr/>
                    <a:lstStyle/>
                    <a:p>
                      <a:r>
                        <a:rPr lang="nl-NL" sz="2100" b="1" dirty="0">
                          <a:solidFill>
                            <a:schemeClr val="tx1"/>
                          </a:solidFill>
                          <a:latin typeface="Cambria"/>
                          <a:cs typeface="Cambria"/>
                        </a:rPr>
                        <a:t>- Traitement de l’infection à VIH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7"/>
                  </a:ext>
                </a:extLst>
              </a:tr>
              <a:tr h="457200">
                <a:tc>
                  <a:txBody>
                    <a:bodyPr/>
                    <a:lstStyle/>
                    <a:p>
                      <a:r>
                        <a:rPr lang="nl-NL" sz="2100" b="1" dirty="0">
                          <a:solidFill>
                            <a:schemeClr val="tx1"/>
                          </a:solidFill>
                          <a:latin typeface="Cambria"/>
                          <a:cs typeface="Cambria"/>
                        </a:rPr>
                        <a:t>- </a:t>
                      </a:r>
                      <a:r>
                        <a:rPr lang="fr-BE" sz="2100" b="1" dirty="0">
                          <a:solidFill>
                            <a:schemeClr val="tx1"/>
                          </a:solidFill>
                          <a:latin typeface="Cambria"/>
                          <a:cs typeface="Cambria"/>
                        </a:rPr>
                        <a:t>Syndrome d'apnée obstructive du sommeil             </a:t>
                      </a:r>
                      <a:r>
                        <a:rPr lang="nl-NL" sz="2100" b="1" baseline="0" dirty="0">
                          <a:solidFill>
                            <a:srgbClr val="0000FF"/>
                          </a:solidFill>
                          <a:latin typeface="Cambria"/>
                          <a:cs typeface="Cambria"/>
                        </a:rPr>
                        <a:t>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8"/>
                  </a:ext>
                </a:extLst>
              </a:tr>
              <a:tr h="457200">
                <a:tc>
                  <a:txBody>
                    <a:bodyPr/>
                    <a:lstStyle/>
                    <a:p>
                      <a:r>
                        <a:rPr lang="nl-NL" sz="2100" b="1" dirty="0">
                          <a:solidFill>
                            <a:schemeClr val="tx1"/>
                          </a:solidFill>
                          <a:latin typeface="Cambria"/>
                          <a:cs typeface="Cambria"/>
                        </a:rPr>
                        <a:t>- Autres paramètres lipidiques :</a:t>
                      </a:r>
                      <a:r>
                        <a:rPr lang="nl-NL" sz="2100" b="1" baseline="0" dirty="0">
                          <a:solidFill>
                            <a:schemeClr val="tx1"/>
                          </a:solidFill>
                          <a:latin typeface="Cambria"/>
                          <a:cs typeface="Cambria"/>
                        </a:rPr>
                        <a:t> Lp(a), HDL-C, TG, </a:t>
                      </a:r>
                      <a:r>
                        <a:rPr lang="nl-NL" sz="2100" b="1" baseline="0" dirty="0">
                          <a:solidFill>
                            <a:srgbClr val="0000FF"/>
                          </a:solidFill>
                          <a:latin typeface="Cambria"/>
                          <a:cs typeface="Cambria"/>
                        </a:rPr>
                        <a:t> NON</a:t>
                      </a:r>
                      <a:endParaRPr lang="nl-NL" sz="2100" b="1" dirty="0">
                        <a:solidFill>
                          <a:schemeClr val="tx1"/>
                        </a:solidFill>
                        <a:latin typeface="Cambria"/>
                        <a:cs typeface="Cambria"/>
                      </a:endParaRPr>
                    </a:p>
                  </a:txBody>
                  <a:tcPr marL="121920" marR="12192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10619596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40DD9AD-DFF8-4600-8E5B-380E3ADE188E}"/>
              </a:ext>
            </a:extLst>
          </p:cNvPr>
          <p:cNvSpPr txBox="1">
            <a:spLocks/>
          </p:cNvSpPr>
          <p:nvPr/>
        </p:nvSpPr>
        <p:spPr>
          <a:xfrm>
            <a:off x="724839" y="228600"/>
            <a:ext cx="10599521" cy="1231106"/>
          </a:xfrm>
          <a:prstGeom prst="rect">
            <a:avLst/>
          </a:prstGeom>
        </p:spPr>
        <p:txBody>
          <a:bodyPr wrap="square" lIns="0" tIns="0" rIns="0" bIns="0">
            <a:spAutoFit/>
          </a:bodyPr>
          <a:lstStyle>
            <a:lvl1pPr>
              <a:defRPr sz="4000" b="0" i="0">
                <a:solidFill>
                  <a:schemeClr val="bg1"/>
                </a:solidFill>
                <a:latin typeface="Arial"/>
                <a:ea typeface="+mj-ea"/>
                <a:cs typeface="Arial"/>
              </a:defRPr>
            </a:lvl1pPr>
          </a:lstStyle>
          <a:p>
            <a:r>
              <a:rPr lang="en-US" kern="0"/>
              <a:t>RISK ASSESSMENT  - Imaging and Lp(a)  </a:t>
            </a:r>
            <a:br>
              <a:rPr lang="en-US" kern="0"/>
            </a:br>
            <a:endParaRPr lang="fr-BE" kern="0" dirty="0"/>
          </a:p>
        </p:txBody>
      </p:sp>
      <p:pic>
        <p:nvPicPr>
          <p:cNvPr id="5" name="table">
            <a:extLst>
              <a:ext uri="{FF2B5EF4-FFF2-40B4-BE49-F238E27FC236}">
                <a16:creationId xmlns:a16="http://schemas.microsoft.com/office/drawing/2014/main" id="{4E790F12-5CAF-4826-830C-A6247BA33158}"/>
              </a:ext>
            </a:extLst>
          </p:cNvPr>
          <p:cNvPicPr>
            <a:picLocks noChangeAspect="1"/>
          </p:cNvPicPr>
          <p:nvPr/>
        </p:nvPicPr>
        <p:blipFill>
          <a:blip r:embed="rId2"/>
          <a:stretch>
            <a:fillRect/>
          </a:stretch>
        </p:blipFill>
        <p:spPr>
          <a:xfrm>
            <a:off x="1447800" y="1432546"/>
            <a:ext cx="7860507" cy="4912560"/>
          </a:xfrm>
          <a:prstGeom prst="rect">
            <a:avLst/>
          </a:prstGeom>
        </p:spPr>
      </p:pic>
    </p:spTree>
    <p:extLst>
      <p:ext uri="{BB962C8B-B14F-4D97-AF65-F5344CB8AC3E}">
        <p14:creationId xmlns:p14="http://schemas.microsoft.com/office/powerpoint/2010/main" val="157101785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06400" y="381001"/>
            <a:ext cx="11277600" cy="584775"/>
          </a:xfrm>
          <a:prstGeom prst="rect">
            <a:avLst/>
          </a:prstGeom>
          <a:noFill/>
        </p:spPr>
        <p:txBody>
          <a:bodyPr wrap="square" rtlCol="0">
            <a:spAutoFit/>
          </a:bodyPr>
          <a:lstStyle/>
          <a:p>
            <a:r>
              <a:rPr lang="nl-NL" sz="3200" b="1" dirty="0">
                <a:solidFill>
                  <a:schemeClr val="bg1"/>
                </a:solidFill>
              </a:rPr>
              <a:t>Cas 5 : Patient AW</a:t>
            </a:r>
          </a:p>
        </p:txBody>
      </p:sp>
      <p:pic>
        <p:nvPicPr>
          <p:cNvPr id="3" name="4 İçerik Yer Tutucusu"/>
          <p:cNvPicPr>
            <a:picLocks/>
          </p:cNvPicPr>
          <p:nvPr/>
        </p:nvPicPr>
        <p:blipFill>
          <a:blip r:embed="rId2" cstate="print"/>
          <a:stretch>
            <a:fillRect/>
          </a:stretch>
        </p:blipFill>
        <p:spPr>
          <a:xfrm>
            <a:off x="453728" y="3327400"/>
            <a:ext cx="6048672" cy="2952328"/>
          </a:xfrm>
          <a:prstGeom prst="rect">
            <a:avLst/>
          </a:prstGeom>
        </p:spPr>
      </p:pic>
      <p:sp>
        <p:nvSpPr>
          <p:cNvPr id="4" name="Tekstvak 3"/>
          <p:cNvSpPr txBox="1"/>
          <p:nvPr/>
        </p:nvSpPr>
        <p:spPr>
          <a:xfrm>
            <a:off x="228600" y="1066800"/>
            <a:ext cx="11277600" cy="1816075"/>
          </a:xfrm>
          <a:prstGeom prst="rect">
            <a:avLst/>
          </a:prstGeom>
          <a:noFill/>
        </p:spPr>
        <p:txBody>
          <a:bodyPr wrap="square" rtlCol="0">
            <a:spAutoFit/>
          </a:bodyPr>
          <a:lstStyle/>
          <a:p>
            <a:endParaRPr lang="nl-NL" sz="3200" b="1" dirty="0"/>
          </a:p>
          <a:p>
            <a:r>
              <a:rPr lang="nl-NL" sz="2667" b="1" dirty="0"/>
              <a:t>Compte tenu du risque CV total ‘modérément augmenté’ (3%/10ans), un score de calcium via CT a été calculé. </a:t>
            </a:r>
          </a:p>
          <a:p>
            <a:r>
              <a:rPr lang="nl-NL" sz="2667" b="1" dirty="0"/>
              <a:t>Résultat: AGATSTON score de 522 . </a:t>
            </a:r>
          </a:p>
        </p:txBody>
      </p:sp>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85606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34413" y="40193"/>
            <a:ext cx="10157387" cy="984885"/>
          </a:xfrm>
        </p:spPr>
        <p:txBody>
          <a:bodyPr/>
          <a:lstStyle/>
          <a:p>
            <a:r>
              <a:rPr lang="tr-TR" sz="3200" b="1" dirty="0">
                <a:latin typeface="+mn-lt"/>
              </a:rPr>
              <a:t>Cumulative Incidence of Coronary Events</a:t>
            </a:r>
            <a:r>
              <a:rPr lang="en-US" sz="3200" b="1" dirty="0">
                <a:latin typeface="+mn-lt"/>
              </a:rPr>
              <a:t>: </a:t>
            </a:r>
            <a:br>
              <a:rPr lang="tr-TR" sz="3200" b="1" dirty="0">
                <a:latin typeface="+mn-lt"/>
              </a:rPr>
            </a:br>
            <a:r>
              <a:rPr lang="en-US" sz="3200" b="1" dirty="0">
                <a:latin typeface="+mn-lt"/>
              </a:rPr>
              <a:t>MESA</a:t>
            </a:r>
            <a:r>
              <a:rPr lang="tr-TR" sz="3200" b="1" dirty="0">
                <a:latin typeface="+mn-lt"/>
              </a:rPr>
              <a:t> </a:t>
            </a:r>
            <a:r>
              <a:rPr lang="tr-TR" sz="3200" b="1" dirty="0" err="1">
                <a:latin typeface="+mn-lt"/>
              </a:rPr>
              <a:t>Study</a:t>
            </a:r>
            <a:r>
              <a:rPr lang="en-US" sz="3200" b="1" dirty="0">
                <a:latin typeface="+mn-lt"/>
              </a:rPr>
              <a:t> </a:t>
            </a:r>
          </a:p>
        </p:txBody>
      </p:sp>
      <p:pic>
        <p:nvPicPr>
          <p:cNvPr id="37891" name="Picture 3"/>
          <p:cNvPicPr>
            <a:picLocks noGrp="1" noChangeAspect="1" noChangeArrowheads="1"/>
          </p:cNvPicPr>
          <p:nvPr>
            <p:ph sz="half" idx="4294967295"/>
          </p:nvPr>
        </p:nvPicPr>
        <p:blipFill>
          <a:blip r:embed="rId2" cstate="print"/>
          <a:srcRect/>
          <a:stretch>
            <a:fillRect/>
          </a:stretch>
        </p:blipFill>
        <p:spPr>
          <a:xfrm>
            <a:off x="2133600" y="1828800"/>
            <a:ext cx="8009095" cy="3657600"/>
          </a:xfrm>
          <a:prstGeom prst="rect">
            <a:avLst/>
          </a:prstGeom>
        </p:spPr>
      </p:pic>
      <p:sp>
        <p:nvSpPr>
          <p:cNvPr id="5" name="Oval 4"/>
          <p:cNvSpPr/>
          <p:nvPr/>
        </p:nvSpPr>
        <p:spPr>
          <a:xfrm>
            <a:off x="10591800" y="6172200"/>
            <a:ext cx="1371600" cy="457200"/>
          </a:xfrm>
          <a:prstGeom prst="ellipse">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98350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7110</TotalTime>
  <Words>10297</Words>
  <Application>Microsoft Office PowerPoint</Application>
  <PresentationFormat>Widescreen</PresentationFormat>
  <Paragraphs>2029</Paragraphs>
  <Slides>120</Slides>
  <Notes>42</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120</vt:i4>
      </vt:variant>
    </vt:vector>
  </HeadingPairs>
  <TitlesOfParts>
    <vt:vector size="133" baseType="lpstr">
      <vt:lpstr>Aharoni</vt:lpstr>
      <vt:lpstr>Arial</vt:lpstr>
      <vt:lpstr>Calibri</vt:lpstr>
      <vt:lpstr>Cambria</vt:lpstr>
      <vt:lpstr>Rockwell</vt:lpstr>
      <vt:lpstr>Sanchez bold</vt:lpstr>
      <vt:lpstr>Tahoma</vt:lpstr>
      <vt:lpstr>Times New Roman</vt:lpstr>
      <vt:lpstr>Tw Cen MT</vt:lpstr>
      <vt:lpstr>Verdana</vt:lpstr>
      <vt:lpstr>Wingdings</vt:lpstr>
      <vt:lpstr>Office Theme</vt:lpstr>
      <vt:lpstr>1_Office Theme</vt:lpstr>
      <vt:lpstr>PowerPoint Presentation</vt:lpstr>
      <vt:lpstr>PowerPoint Presentation</vt:lpstr>
      <vt:lpstr>DISCLOSURES</vt:lpstr>
      <vt:lpstr>CLASSES OF RECOMMENDATIONS</vt:lpstr>
      <vt:lpstr>LEVELS OF EVIDENCE</vt:lpstr>
      <vt:lpstr>PowerPoint Presentation</vt:lpstr>
      <vt:lpstr>PowerPoint Presentation</vt:lpstr>
      <vt:lpstr>CARDIOVASCULAR RISK CATEGORIES</vt:lpstr>
      <vt:lpstr>CARDIOVASCULAR RISK CATEGORIES </vt:lpstr>
      <vt:lpstr>RISK ASSESSMENT : 10 year risk of fatal CVD  Low risk regions of Europe   age interactions included </vt:lpstr>
      <vt:lpstr>RISK ASSESSMENT  - ApoB ANALYSIS </vt:lpstr>
      <vt:lpstr>PowerPoint Presentation</vt:lpstr>
      <vt:lpstr>PowerPoint Presentation</vt:lpstr>
      <vt:lpstr>PowerPoint Presentation</vt:lpstr>
      <vt:lpstr>PowerPoint Presentation</vt:lpstr>
      <vt:lpstr>PowerPoint Presentation</vt:lpstr>
      <vt:lpstr>TABLE 5: 2016 vs 2019</vt:lpstr>
      <vt:lpstr>TREATMENT GOALS</vt:lpstr>
      <vt:lpstr>PowerPoint Presentation</vt:lpstr>
      <vt:lpstr>RECOMMENDATIONS FOR PHARMACOLOGICAL LDL-C LOWERING</vt:lpstr>
      <vt:lpstr>PHARMACOLOGICAL LDL-C LOWERING</vt:lpstr>
      <vt:lpstr>TREATMENT OF HYPERTRIGLYCERIDAEMIA</vt:lpstr>
      <vt:lpstr>RECOMMENDATIONS FOR THE DETECTION AND TREATMENT OF PATIENTS WITH HETEROZYGOUS FAMILIAL HYPERCLOLESTEROLEMIA </vt:lpstr>
      <vt:lpstr>RECOMMENDATIONS FOR THE DETECTION AND TREATMENT OF PATIENTS WITH HETEROZYGOUS FAMILIAL HYPERCLOLESTEROLEMIA </vt:lpstr>
      <vt:lpstr>RECOMMENDATIONS FOR THE DETECTION AND TREATMENT OF PATIENTS WITH HETEROZYGOUS FAMILIAL HYPERCLOLESTEROLEMIA </vt:lpstr>
      <vt:lpstr>TREATMENT OF PATIENTS WITH HETEROZYGOUS FAMILIAL HYPERCHOLESTEROLEMIA</vt:lpstr>
      <vt:lpstr>PowerPoint Presentation</vt:lpstr>
      <vt:lpstr>PowerPoint Presentation</vt:lpstr>
      <vt:lpstr>LIPID-LOWERING THERAPY IN PATIENTS WITH ACS</vt:lpstr>
      <vt:lpstr>RECOMMENDATIONS FOR THE TREATMENT OD DYSLIPIDAEMIAS IN  OLDER PEOPLE AGED &gt; 65 YEARS</vt:lpstr>
      <vt:lpstr>RECOMMENDATIONS FOR THE TREATMENT OF DYSLIPIDAEMIAS  IN OLDER ADULTS</vt:lpstr>
      <vt:lpstr>RECOMMENDATIONS FOR THE TREATMENT OF DYSLIPIDAEMIAS  IN DIABETES</vt:lpstr>
      <vt:lpstr>RECOMMENDATIONS FOR THE TREATMENT OF DYSLIPIDAEMIAS  IN DIABETES</vt:lpstr>
      <vt:lpstr>RECOMMENDATIONS FOR THE TREATMENT OF DYSLIPIDAEMIAS  WITH PAD </vt:lpstr>
      <vt:lpstr>TREATMENT ALGORITHM FOR PHARMACOLOGICAL LDL-C LOWERING </vt:lpstr>
      <vt:lpstr>Expected clinical benefit of  LDL -C lowering therapies</vt:lpstr>
      <vt:lpstr>PowerPoint Presentation</vt:lpstr>
      <vt:lpstr>PowerPoint Presentation</vt:lpstr>
      <vt:lpstr>TAKE HOME MESSAGE</vt:lpstr>
      <vt:lpstr>PowerPoint Presentation</vt:lpstr>
      <vt:lpstr>PowerPoint Presentation</vt:lpstr>
      <vt:lpstr>PowerPoint Presentation</vt:lpstr>
      <vt:lpstr>PowerPoint Presentation</vt:lpstr>
      <vt:lpstr>Question</vt:lpstr>
      <vt:lpstr>PowerPoint Presentation</vt:lpstr>
      <vt:lpstr>PowerPoint Presentation</vt:lpstr>
      <vt:lpstr>Question </vt:lpstr>
      <vt:lpstr>PowerPoint Presentation</vt:lpstr>
      <vt:lpstr>PowerPoint Presentation</vt:lpstr>
      <vt:lpstr>PowerPoint Presentation</vt:lpstr>
      <vt:lpstr>PowerPoint Presentation</vt:lpstr>
      <vt:lpstr>Cas 1: Patient MW</vt:lpstr>
      <vt:lpstr>PowerPoint Presentation</vt:lpstr>
      <vt:lpstr>PowerPoint Presentation</vt:lpstr>
      <vt:lpstr>PowerPoint Presentation</vt:lpstr>
      <vt:lpstr>PowerPoint Presentation</vt:lpstr>
      <vt:lpstr>PowerPoint Presentation</vt:lpstr>
      <vt:lpstr>Cas 2: Patient SR</vt:lpstr>
      <vt:lpstr>Question </vt:lpstr>
      <vt:lpstr>PowerPoint Presentation</vt:lpstr>
      <vt:lpstr>Question</vt:lpstr>
      <vt:lpstr>Cas 2: Patient SR - Son risque CV total de 1 à 2%  est-il une sous-estimation?</vt:lpstr>
      <vt:lpstr>Cas 2 : Patient SR:  Autres facteurs de risque?</vt:lpstr>
      <vt:lpstr> Facteurs pouvant modifier le risque de SCORE  </vt:lpstr>
      <vt:lpstr> Facteurs pouvant modifier le risque de SCORE – Mr. SR   </vt:lpstr>
      <vt:lpstr>Compte tenu des résultats de HeartScore (3%/10 ans) et des autres facteurs de risque (classe sociale inférieure, obésité et obésité centrale, inactivité physique, faible HDL-C et antécédents familiaux positifs), son risque CV total est supérieur à  5%/10 ans.                    Comment allons-nous le conseiller ensuite?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Cas 3: Patient IG</vt:lpstr>
      <vt:lpstr>Intolérance aux statines</vt:lpstr>
      <vt:lpstr>Fréquence d'intolérance dans l'ensemble de la population stratifiée par dose</vt:lpstr>
      <vt:lpstr>Statines: effets secondaires</vt:lpstr>
      <vt:lpstr>Intolérance aux statines et efficacité du dosage intermittent des statines avec réduction du LDL-C</vt:lpstr>
      <vt:lpstr>Question</vt:lpstr>
      <vt:lpstr>Question</vt:lpstr>
      <vt:lpstr>PowerPoint Presentation</vt:lpstr>
      <vt:lpstr>PowerPoint Presentation</vt:lpstr>
      <vt:lpstr>Cas 4: DT2 avec NSTEMI récent</vt:lpstr>
      <vt:lpstr>Risque d’ASCVD récurrent: IMPROVE-IT </vt:lpstr>
      <vt:lpstr>Question de sondage</vt:lpstr>
      <vt:lpstr>Question de sondage</vt:lpstr>
      <vt:lpstr>ESC/EAS 2019 recommended LDL-C goals</vt:lpstr>
      <vt:lpstr>Uncontrolled ASCVD risk factors in Europe:  30-year evolution in EUROASPIRE </vt:lpstr>
      <vt:lpstr>Question</vt:lpstr>
      <vt:lpstr>Question </vt:lpstr>
      <vt:lpstr>T2DM with recent NSTEMI</vt:lpstr>
      <vt:lpstr>Réduction supplémentaire du LDL-C et reduction des événements ASCVD chez les  patients diabétiques post-ACS en fonction du # de facteurs de risque: IMPROVE-IT</vt:lpstr>
      <vt:lpstr>PowerPoint Presentation</vt:lpstr>
      <vt:lpstr>Cas 5: Patient AW </vt:lpstr>
      <vt:lpstr>PowerPoint Presentation</vt:lpstr>
      <vt:lpstr> Facteurs pouvant modifier le risque de SCORE – Mr. AW   </vt:lpstr>
      <vt:lpstr>PowerPoint Presentation</vt:lpstr>
      <vt:lpstr>PowerPoint Presentation</vt:lpstr>
      <vt:lpstr>Cumulative Incidence of Coronary Events:  MESA Study </vt:lpstr>
      <vt:lpstr>PowerPoint Presentation</vt:lpstr>
      <vt:lpstr>PowerPoint Presentation</vt:lpstr>
      <vt:lpstr>Cas 5 : Stenting du LAD réussi</vt:lpstr>
      <vt:lpstr>PowerPoint Presentation</vt:lpstr>
      <vt:lpstr>PowerPoint Presentation</vt:lpstr>
      <vt:lpstr>PowerPoint Presentation</vt:lpstr>
      <vt:lpstr>Cas 6: Patient avec HF</vt:lpstr>
      <vt:lpstr>Question</vt:lpstr>
      <vt:lpstr>Question</vt:lpstr>
      <vt:lpstr>Calcification de l’artère coronaire et des événements CV – HF traitée avec statines behandelde FH</vt:lpstr>
      <vt:lpstr>Cas 6: Patient avec HF</vt:lpstr>
      <vt:lpstr>Cas 6: Patient avec HF</vt:lpstr>
      <vt:lpstr>Cas 6: Patient avec HF</vt:lpstr>
      <vt:lpstr>Patient avec HF</vt:lpstr>
      <vt:lpstr>Patient avec HF</vt:lpstr>
      <vt:lpstr>PowerPoint Presentation</vt:lpstr>
      <vt:lpstr>PowerPoint Presentation</vt:lpstr>
      <vt:lpstr>PowerPoint Presentation</vt:lpstr>
      <vt:lpstr>Patient avec HF</vt:lpstr>
      <vt:lpstr>PowerPoint Presentation</vt:lpstr>
      <vt:lpstr>Résumé et message à retenir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Deep Dive into Guidelines: Combination Therapy, a Cornerstone in CV Risk Reduction</dc:title>
  <dc:creator>zob bizo</dc:creator>
  <cp:lastModifiedBy>Catrycke, Filip /BE</cp:lastModifiedBy>
  <cp:revision>157</cp:revision>
  <dcterms:created xsi:type="dcterms:W3CDTF">2019-10-02T11:26:40Z</dcterms:created>
  <dcterms:modified xsi:type="dcterms:W3CDTF">2020-01-20T13:22:45Z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2019-09-19T00:00:00Z</vt:filetime>
  </property>
  <property fmtid="{D5CDD505-2E9C-101B-9397-08002B2CF9AE}" pid="3" name="Creator">
    <vt:lpwstr>Microsoft® PowerPoint® 2010</vt:lpwstr>
  </property>
  <property fmtid="{D5CDD505-2E9C-101B-9397-08002B2CF9AE}" pid="4" name="LastSaved">
    <vt:filetime>2019-10-02T00:00:00Z</vt:filetime>
  </property>
</Properties>
</file>